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sldIdLst>
    <p:sldId id="702" r:id="rId2"/>
    <p:sldId id="787" r:id="rId3"/>
    <p:sldId id="763" r:id="rId4"/>
    <p:sldId id="699" r:id="rId5"/>
    <p:sldId id="782" r:id="rId6"/>
    <p:sldId id="785" r:id="rId7"/>
    <p:sldId id="784" r:id="rId8"/>
    <p:sldId id="783" r:id="rId9"/>
    <p:sldId id="781" r:id="rId10"/>
    <p:sldId id="780" r:id="rId11"/>
  </p:sldIdLst>
  <p:sldSz cx="9906000" cy="6858000" type="A4"/>
  <p:notesSz cx="6797675" cy="987425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62" userDrawn="1">
          <p15:clr>
            <a:srgbClr val="A4A3A4"/>
          </p15:clr>
        </p15:guide>
        <p15:guide id="3" pos="5932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3816" userDrawn="1">
          <p15:clr>
            <a:srgbClr val="A4A3A4"/>
          </p15:clr>
        </p15:guide>
        <p15:guide id="7" pos="1646" userDrawn="1">
          <p15:clr>
            <a:srgbClr val="A4A3A4"/>
          </p15:clr>
        </p15:guide>
        <p15:guide id="8" pos="4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487"/>
    <a:srgbClr val="004A8F"/>
    <a:srgbClr val="008000"/>
    <a:srgbClr val="378537"/>
    <a:srgbClr val="879DB3"/>
    <a:srgbClr val="E8EBF0"/>
    <a:srgbClr val="74A5CD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13" autoAdjust="0"/>
    <p:restoredTop sz="84060" autoAdjust="0"/>
  </p:normalViewPr>
  <p:slideViewPr>
    <p:cSldViewPr snapToGrid="0">
      <p:cViewPr varScale="1">
        <p:scale>
          <a:sx n="112" d="100"/>
          <a:sy n="112" d="100"/>
        </p:scale>
        <p:origin x="1662" y="114"/>
      </p:cViewPr>
      <p:guideLst>
        <p:guide pos="262"/>
        <p:guide pos="5932"/>
        <p:guide orient="horz" pos="2183"/>
        <p:guide orient="horz" pos="3816"/>
        <p:guide pos="1646"/>
        <p:guide pos="4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285D-5DB1-4661-9068-FA959D0140A5}" type="datetimeFigureOut">
              <a:rPr lang="ru-RU" smtClean="0"/>
              <a:pPr/>
              <a:t>24.09.2019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65D83-0C31-488C-BEBA-14EAD14906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50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65D83-0C31-488C-BEBA-14EAD149065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7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5" name="Picture 3" descr="C:\Users\ANagornyy\Desktop\АО САТУРН\Пресс-секретарь\photo\asdSilenc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80" y="641007"/>
            <a:ext cx="1301967" cy="105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1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916219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2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295275"/>
            <a:ext cx="9113839" cy="4968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4488" y="6022553"/>
            <a:ext cx="9145587" cy="358775"/>
          </a:xfrm>
        </p:spPr>
        <p:txBody>
          <a:bodyPr/>
          <a:lstStyle>
            <a:lvl1pPr marL="0" indent="0">
              <a:buNone/>
              <a:defRPr lang="ru-RU" sz="1800" b="1" kern="120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8573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91457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6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8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82" y="295275"/>
            <a:ext cx="9113839" cy="4968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2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4" y="2924944"/>
            <a:ext cx="9113839" cy="4968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006126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050868" cy="254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576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4" y="295275"/>
            <a:ext cx="8477705" cy="49688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91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9706336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15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8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9725" y="979492"/>
            <a:ext cx="911225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9448800" y="6578600"/>
            <a:ext cx="41275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D9F662-B974-406E-A119-F4A3F9A9C327}" type="slidenum">
              <a:rPr lang="en-US" sz="1200">
                <a:solidFill>
                  <a:prstClr val="black"/>
                </a:solidFill>
                <a:ea typeface="ＭＳ Ｐゴシック" pitchFamily="-110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prstClr val="black"/>
              </a:solidFill>
              <a:ea typeface="ＭＳ Ｐゴシック" pitchFamily="-110" charset="-128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39724" y="295275"/>
            <a:ext cx="9113839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36744" name="Picture 904" descr="C:\Users\ANagornyy\Desktop\АО САТУРН\Пресс-секретарь\photo\asdSilence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225" y="130760"/>
            <a:ext cx="625150" cy="50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82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4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-110" charset="-128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  <a:ea typeface="ＭＳ Ｐゴシック" pitchFamily="-110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B6487"/>
          </a:solidFill>
          <a:latin typeface="Times New Roman" pitchFamily="18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1pPr>
      <a:lvl2pPr marL="631825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–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2319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639888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20478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25050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6pPr>
      <a:lvl7pPr marL="29622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7pPr>
      <a:lvl8pPr marL="3419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8pPr>
      <a:lvl9pPr marL="38766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3.xml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emf"/><Relationship Id="rId11" Type="http://schemas.openxmlformats.org/officeDocument/2006/relationships/image" Target="../media/image22.jpe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oscadastr.com/map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tags" Target="../tags/tag9.xml"/><Relationship Id="rId7" Type="http://schemas.openxmlformats.org/officeDocument/2006/relationships/oleObject" Target="../embeddings/oleObject6.bin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2282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76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857861" y="5044454"/>
            <a:ext cx="8694964" cy="1623542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INVESTMENT OPPORTUNITY: sale of production and warehouse complex at the address: Moscow region,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Lyubertsy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district, village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Tokarevo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, building 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</a:t>
            </a:r>
            <a:endParaRPr lang="ru-RU" sz="3200" dirty="0">
              <a:cs typeface="Aharoni" panose="02010803020104030203" pitchFamily="2" charset="-79"/>
            </a:endParaRPr>
          </a:p>
        </p:txBody>
      </p:sp>
      <p:pic>
        <p:nvPicPr>
          <p:cNvPr id="415995" name="Picture 251" descr="C:\Users\ANagornyy\Desktop\asd\IMG_0322 -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779586"/>
            <a:ext cx="8350250" cy="3264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537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57958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56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49587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036" y="817156"/>
            <a:ext cx="21969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Office rooms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380229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6518963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55677" y="821915"/>
            <a:ext cx="20392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Outdoor area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48239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739" y="3587988"/>
            <a:ext cx="14112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Building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lit.O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8476" name="Picture 28" descr="C:\Users\ANagornyy\Desktop\asd\IMG_034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2" y="1124933"/>
            <a:ext cx="2876146" cy="215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77" name="Picture 29" descr="C:\Users\ANagornyy\Desktop\asd\IMG_03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25" y="1124933"/>
            <a:ext cx="2876146" cy="215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78" name="Picture 30" descr="C:\Users\ANagornyy\Desktop\asd\IMG_031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77" y="1129692"/>
            <a:ext cx="2869803" cy="215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79" name="Picture 31" descr="C:\Users\ANagornyy\Desktop\asd\IMG_033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2" y="4007548"/>
            <a:ext cx="2825242" cy="211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 bwMode="auto">
          <a:xfrm>
            <a:off x="3376998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3712" y="3623732"/>
            <a:ext cx="187362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Warehouse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LVZh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lit. K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518963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5677" y="3623732"/>
            <a:ext cx="141128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Warehouse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lit.L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8501" name="Picture 53" descr="C:\Users\ANagornyy\Desktop\АО САТУРН\Пресс-секретарь\Токарево\photo\лит.Л\IMG_03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76" y="3931509"/>
            <a:ext cx="2869803" cy="215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505" name="Picture 57" descr="C:\Users\ANagornyy\Desktop\АО САТУРН\Пресс-секретарь\Токарево\photo\rti\lvj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26" y="3931509"/>
            <a:ext cx="2876146" cy="219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48239" y="379991"/>
            <a:ext cx="9520991" cy="5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Appendix </a:t>
            </a:r>
            <a:r>
              <a:rPr lang="ru-RU" kern="0" dirty="0" smtClean="0"/>
              <a:t>2</a:t>
            </a:r>
            <a:r>
              <a:rPr lang="en-US" kern="0" dirty="0" smtClean="0"/>
              <a:t>. </a:t>
            </a:r>
            <a:r>
              <a:rPr lang="en-US" kern="0" dirty="0"/>
              <a:t>Photo.</a:t>
            </a:r>
            <a:endParaRPr lang="ru-RU" kern="0" dirty="0"/>
          </a:p>
        </p:txBody>
      </p:sp>
      <p:sp>
        <p:nvSpPr>
          <p:cNvPr id="26" name="TextBox 25"/>
          <p:cNvSpPr txBox="1"/>
          <p:nvPr/>
        </p:nvSpPr>
        <p:spPr>
          <a:xfrm>
            <a:off x="3584042" y="823270"/>
            <a:ext cx="21969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Office rooms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570" y="173289"/>
            <a:ext cx="9113839" cy="496888"/>
          </a:xfrm>
        </p:spPr>
        <p:txBody>
          <a:bodyPr/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The main parameters of the Object</a:t>
            </a:r>
            <a:endParaRPr lang="ru-RU" sz="2800" dirty="0">
              <a:cs typeface="Aharoni" panose="02010803020104030203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570" y="885070"/>
            <a:ext cx="45440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Production and warehouse complex at the address: Moscow region, </a:t>
            </a:r>
            <a:r>
              <a:rPr lang="en-US" sz="1600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Lyubertsy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 district, </a:t>
            </a:r>
            <a:r>
              <a:rPr lang="en-US" sz="1600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Tokarevo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 village, building 1. 11 capital buildings with a total area of ​​</a:t>
            </a:r>
            <a:r>
              <a:rPr lang="en-US" sz="1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5 510.8 </a:t>
            </a:r>
            <a:r>
              <a:rPr lang="en-US" sz="160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in the property. Land plot with an area of </a:t>
            </a:r>
            <a:r>
              <a:rPr lang="en-US" sz="160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​​            34 </a:t>
            </a:r>
            <a:r>
              <a:rPr lang="en-US" sz="1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111 </a:t>
            </a:r>
            <a:r>
              <a:rPr lang="en-US" sz="160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.  in the property. Land characteristics land category: lands of settlements. </a:t>
            </a:r>
            <a:r>
              <a:rPr lang="en-US" sz="1600" b="1" u="sng" dirty="0">
                <a:latin typeface="Century Schoolbook" panose="02040604050505020304" pitchFamily="18" charset="0"/>
                <a:cs typeface="Aharoni" panose="02010803020104030203" pitchFamily="2" charset="-79"/>
              </a:rPr>
              <a:t>cadastral number</a:t>
            </a:r>
            <a:r>
              <a:rPr lang="en-US" sz="1600" u="sng" dirty="0">
                <a:latin typeface="Century Schoolbook" panose="02040604050505020304" pitchFamily="18" charset="0"/>
                <a:cs typeface="Aharoni" panose="02010803020104030203" pitchFamily="2" charset="-79"/>
              </a:rPr>
              <a:t>: </a:t>
            </a:r>
            <a:r>
              <a:rPr lang="en-US" sz="1600" b="1" u="sng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50:22:0040514</a:t>
            </a:r>
            <a:r>
              <a:rPr lang="en-US" sz="1600" b="1" u="sng" dirty="0">
                <a:latin typeface="Century Schoolbook" panose="02040604050505020304" pitchFamily="18" charset="0"/>
                <a:cs typeface="Aharoni" panose="02010803020104030203" pitchFamily="2" charset="-79"/>
              </a:rPr>
              <a:t>: </a:t>
            </a:r>
            <a:r>
              <a:rPr lang="en-US" sz="1600" b="1" u="sng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30</a:t>
            </a:r>
            <a:r>
              <a:rPr lang="en-US" sz="1600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total area: </a:t>
            </a:r>
            <a:r>
              <a:rPr lang="en-US" sz="160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34 111 </a:t>
            </a:r>
            <a:r>
              <a:rPr lang="en-US" sz="160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600" dirty="0">
                <a:latin typeface="Century Schoolbook" panose="02040604050505020304" pitchFamily="18" charset="0"/>
                <a:cs typeface="Aharoni" panose="02010803020104030203" pitchFamily="2" charset="-79"/>
              </a:rPr>
              <a:t>. permitted use: for production activities. The soil in the territory is represented by cover loam, sandy moraine, loamy moraine. The soil, according to the mechanical composition, is light loamy, moisture-intensive, has a low absorption capacity. Usage Profile Storage of goods, production of specialized products, rental. Communications Well with a water tower, heating, electricity (permissible power up to 85 kW), own gas network, Internet, fire alarm.</a:t>
            </a:r>
            <a:endParaRPr lang="ru-RU" sz="1600" dirty="0">
              <a:latin typeface="Century Schoolbook" panose="02040604050505020304" pitchFamily="18" charset="0"/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8209" y="745910"/>
            <a:ext cx="454400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Building Characteristics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Lit.A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: non-residential, 2-storey, brick, 1987, area 1994.3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50:22:04:02661:011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B: non-residential, Warehouse, brick, 1984, area 712.4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50:22:04:02661:001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Lit.V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: non-residential, Boiler room, reinforced concrete slabs, 1984, area 87.3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50:22:04:02661:002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D: non-residential, Workshops, brick, 1962, area 229.9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50:22:04:02661:003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Lit.E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: non-residential, Warehouse-barracks, reinforced concrete slabs, 1962, area 467.1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: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04:02661:004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Lit.F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: non-residential, Garage with a boiler room, brick, 1962, area 465.6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50:22:04:02661:005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K: non-residential, LVZH Warehouse, reinforced concrete slabs, 1984, area 84.3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50:22:04:02661:006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L: non-residential, Finished goods warehouse, metal structures, 1984, area 468.6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50:22:04:02661:007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N, N1: non-residential, Checkpoint, reinforced concrete slabs, 1984, area 54.1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50:22:04:02661:009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Lit.O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: non-residential, Assembly and procurement section, metal structures, 1984, area 495.7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50:22:04:02661:010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G4: non-residential, Plot of mechanization, metal construction, 1984, area 61.7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50-50-22 / 068 / 2010-197)</a:t>
            </a:r>
          </a:p>
          <a:p>
            <a:pPr marL="171450" indent="-1714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 lit. M: non-residential, Hangar, metal, 1984, area 451.5 </a:t>
            </a:r>
            <a:r>
              <a:rPr lang="en-US" sz="1050" b="1" dirty="0" err="1">
                <a:latin typeface="Century Schoolbook" panose="02040604050505020304" pitchFamily="18" charset="0"/>
                <a:cs typeface="Aharoni" panose="02010803020104030203" pitchFamily="2" charset="-79"/>
              </a:rPr>
              <a:t>sq.m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.  (frame number </a:t>
            </a:r>
            <a:r>
              <a:rPr lang="en-US" sz="1050" b="1" dirty="0" smtClean="0">
                <a:latin typeface="Century Schoolbook" panose="02040604050505020304" pitchFamily="18" charset="0"/>
                <a:cs typeface="Aharoni" panose="02010803020104030203" pitchFamily="2" charset="-79"/>
              </a:rPr>
              <a:t>50:22:04:02661:008</a:t>
            </a:r>
            <a:r>
              <a:rPr lang="en-US" sz="1050" b="1" dirty="0">
                <a:latin typeface="Century Schoolbook" panose="02040604050505020304" pitchFamily="18" charset="0"/>
                <a:cs typeface="Aharoni" panose="02010803020104030203" pitchFamily="2" charset="-79"/>
              </a:rPr>
              <a:t>)</a:t>
            </a:r>
            <a:endParaRPr lang="ru-RU" sz="1050" dirty="0">
              <a:latin typeface="Century Schoolbook" panose="02040604050505020304" pitchFamily="18" charset="0"/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341" y="6057191"/>
            <a:ext cx="4816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* </a:t>
            </a:r>
            <a:r>
              <a:rPr lang="en-US" b="1" dirty="0" smtClean="0"/>
              <a:t>cadastral number</a:t>
            </a:r>
            <a:r>
              <a:rPr lang="ru-RU" b="1" dirty="0" smtClean="0"/>
              <a:t> </a:t>
            </a: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roscadastr.com/map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996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29" y="746782"/>
            <a:ext cx="8288070" cy="5585652"/>
          </a:xfrm>
          <a:prstGeom prst="rect">
            <a:avLst/>
          </a:prstGeom>
        </p:spPr>
      </p:pic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76117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99544" y="5710134"/>
            <a:ext cx="903287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1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altLang="ru-RU" sz="2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Excellent transport accessibility of the object: the proximity of major highways, convenient access and the possibility of parking.</a:t>
            </a:r>
            <a:endParaRPr lang="ru-RU" altLang="ru-RU" sz="2000" dirty="0">
              <a:solidFill>
                <a:srgbClr val="00206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39723" y="249894"/>
            <a:ext cx="8804276" cy="496888"/>
          </a:xfrm>
        </p:spPr>
        <p:txBody>
          <a:bodyPr/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The location of the production and warehouse complex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3B6487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57770" y="3287017"/>
            <a:ext cx="325296" cy="289152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 bwMode="auto">
          <a:xfrm>
            <a:off x="5464435" y="4817720"/>
            <a:ext cx="637262" cy="660134"/>
          </a:xfrm>
          <a:prstGeom prst="straightConnector1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5482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15382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9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 panose="020B0600070205080204" pitchFamily="34" charset="-128"/>
              <a:sym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18" y="373644"/>
            <a:ext cx="9113839" cy="496888"/>
          </a:xfrm>
        </p:spPr>
        <p:txBody>
          <a:bodyPr/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Key advantages of the production complex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39723" y="1028700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1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39723" y="1787011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39723" y="2550842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3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39723" y="3311913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39723" y="4072984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39723" y="4834053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181099" y="1031648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181098" y="1788484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81098" y="1181201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Possibility of use for the organization of production and for storage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81097" y="2555934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1095" y="1938037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Ability to use both for your own business and for renting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1181095" y="3302858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81094" y="2610762"/>
            <a:ext cx="851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Excellent transport accessibility (2 km to </a:t>
            </a:r>
            <a:r>
              <a:rPr lang="en-US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Novoryazanskoe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highway, 13 km to the Moscow Ring Road)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181095" y="4075931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1096" y="4229100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Power given out by the transformer (100 kW)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181096" y="4835992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39723" y="5631506"/>
            <a:ext cx="660402" cy="640607"/>
          </a:xfrm>
          <a:prstGeom prst="rect">
            <a:avLst/>
          </a:prstGeom>
          <a:noFill/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B6487"/>
                </a:solidFill>
                <a:effectLst/>
                <a:latin typeface="Times New Roman" pitchFamily="18" charset="0"/>
              </a:rPr>
              <a:t>7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181096" y="5633445"/>
            <a:ext cx="8515349" cy="637660"/>
          </a:xfrm>
          <a:prstGeom prst="rect">
            <a:avLst/>
          </a:prstGeom>
          <a:solidFill>
            <a:srgbClr val="3B6487"/>
          </a:solidFill>
          <a:ln w="1270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81095" y="4985079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Extensive private territory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81095" y="5769353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собственной котельной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1094" y="3396403"/>
            <a:ext cx="85153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land is flat, without significant changes in relief, the territory is partially paved, fenced, lit.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agornyy\Desktop\Токарево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77" y="760770"/>
            <a:ext cx="8014798" cy="587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Plan-scheme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1587341" y="1814511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1147" y="1795072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6784975" y="1386661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8781" y="1367222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Б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7614913" y="3296283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9668" y="3277232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Ж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4789965" y="3519061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3771" y="3499622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3171425" y="3109912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5231" y="3090473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1958023" y="5878512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1829" y="5859073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А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3540126" y="4599765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3932" y="4580326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4763770" y="4995826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7576" y="4976387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5925345" y="4950637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66608" y="4931198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6678137" y="4876765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51943" y="4857326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5" name="Овал 24"/>
          <p:cNvSpPr/>
          <p:nvPr/>
        </p:nvSpPr>
        <p:spPr bwMode="auto">
          <a:xfrm>
            <a:off x="2740026" y="1193866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13832" y="1174427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7688732" y="5341163"/>
            <a:ext cx="233362" cy="23812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62538" y="5321724"/>
            <a:ext cx="185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4040516" y="3486149"/>
            <a:ext cx="431911" cy="18492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3275210" y="3924299"/>
            <a:ext cx="1107679" cy="30811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3937198" y="4141928"/>
            <a:ext cx="382389" cy="9763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2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24131" y="332374"/>
            <a:ext cx="9102561" cy="5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endParaRPr lang="ru-RU" kern="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7345" y="3135899"/>
            <a:ext cx="9355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object is supplied with heat from a gas boiler designed to provide heat to heating systems and hot water.  Boilers: 3 Mighty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Therm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HH-1200 boilers, power 284.8 kW each.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Thermal loads on the boiler room are: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Heating.  Heat carrier T = 95-70 ° C.  The amount of heat is 0.386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Gcal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/ hour.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Hot water supply.  Hot water T = 60 ° C.  The amount of heat is 0.082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Gcal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/ hour.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Fuel is natural gas.  The maximum hourly gas flow rate is 97.2 m³ / h.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The gas supply agreement of Gazprom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Mezhregiongaz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Moscow LLC No. 61-8-0850 / 13 of 10.25.2012.  The annual volume of gas supply is 165.876 thousand m³.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7464" y="4948092"/>
            <a:ext cx="9355344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water intake unit includes one production well No. 1 / GVK-46211447 (license MSK 02134 VE dated 01.26.2009), one water tower (12m³), water supply network.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Allowed water consumption is 3 cubic meters / day.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7464" y="5896346"/>
            <a:ext cx="9355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sewer system is made by cesspools.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On the territory there are 3 underground metal tanks for collecting concrete goods connected with the sanitary units of the complex (1 - 27m³; 2 - 12m³; 3 - 8m³).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Export and disposal are carried out by the company “Formula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Ecologii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207368" y="5857847"/>
            <a:ext cx="9365376" cy="857278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7050" y="5630619"/>
            <a:ext cx="23670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Sewage system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207368" y="4948092"/>
            <a:ext cx="9365376" cy="724577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409" y="4705559"/>
            <a:ext cx="149128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Water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supply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07368" y="3070860"/>
            <a:ext cx="9365376" cy="1634699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497" y="2828122"/>
            <a:ext cx="15631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Heat supply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227432" y="746760"/>
            <a:ext cx="9365376" cy="2141220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637" y="582672"/>
            <a:ext cx="17559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Electrosupply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64" y="128606"/>
            <a:ext cx="9113839" cy="496888"/>
          </a:xfrm>
        </p:spPr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4. Basic engineering networks. 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Description.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37464" y="832746"/>
            <a:ext cx="93553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Power-supply of the facility 3.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power supply is carried out as follows: Main power: substation # 2 "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Kraskovo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" RU-6 kV feeder 16B, RTP No. 14, the feeder direction for the TA-308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TA-308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Power is supplied by overhead lines 3(A-50 mm2) up to the borders of balance accessory and operational responsibility. Connection to electric networks is carried out in the following points: 6 kV ТП249 – ТП307. The nominal voltage at the point of demarcation 6000 Volts. 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TP - 308 is connected to electrical networks with wires SIP-3(1х70) in length, 45 meters.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Allowed electrical capacity of 85 kVA. 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 the case of increasing the allowed electric power by the consumer will need: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 replace the transformer (100 kVA) for a more powerful. </a:t>
            </a: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- to increase the cross section SIP-3(1х70) overhead lines running a distance of 45 m.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49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4.1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communication Scheme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489474" name="Picture 2" descr="C:\Users\ANagornyy\Desktop\Буфер обмена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09" y="795338"/>
            <a:ext cx="7858129" cy="5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0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97" y="526012"/>
            <a:ext cx="9113839" cy="496888"/>
          </a:xfrm>
        </p:spPr>
        <p:txBody>
          <a:bodyPr/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Satellite photo of the complex</a:t>
            </a:r>
            <a:r>
              <a:rPr lang="ru-RU" sz="3200" dirty="0" smtClean="0">
                <a:cs typeface="Aharoni" panose="02010803020104030203" pitchFamily="2" charset="-79"/>
              </a:rPr>
              <a:t/>
            </a:r>
            <a:br>
              <a:rPr lang="ru-RU" sz="3200" dirty="0" smtClean="0">
                <a:cs typeface="Aharoni" panose="02010803020104030203" pitchFamily="2" charset="-79"/>
              </a:rPr>
            </a:br>
            <a:endParaRPr lang="ru-RU" sz="3200" dirty="0">
              <a:cs typeface="Aharoni" panose="02010803020104030203" pitchFamily="2" charset="-79"/>
            </a:endParaRPr>
          </a:p>
        </p:txBody>
      </p:sp>
      <p:pic>
        <p:nvPicPr>
          <p:cNvPr id="489474" name="Picture 2" descr="C:\Users\ANagornyy\Desktop\sp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1" y="1309371"/>
            <a:ext cx="8692512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5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49587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037" y="817156"/>
            <a:ext cx="12126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Entrance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80229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943" y="817156"/>
            <a:ext cx="139613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Building Lit.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518963" y="987229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7615" y="767634"/>
            <a:ext cx="21168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Production hall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48239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951" y="3619671"/>
            <a:ext cx="11825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boiler house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378881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1484" y="3623777"/>
            <a:ext cx="9192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Garage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517615" y="3793805"/>
            <a:ext cx="3096000" cy="2484255"/>
          </a:xfrm>
          <a:prstGeom prst="rect">
            <a:avLst/>
          </a:prstGeom>
          <a:noFill/>
          <a:ln w="6350" cap="flat" cmpd="sng" algn="ctr">
            <a:solidFill>
              <a:srgbClr val="3B64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3B6487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2084" y="3636384"/>
            <a:ext cx="24651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Gas pipeline in the territory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248239" y="349650"/>
            <a:ext cx="9520991" cy="50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itchFamily="-110" charset="-128"/>
                <a:cs typeface="ＭＳ Ｐゴシック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  <a:ea typeface="ＭＳ Ｐゴシック" pitchFamily="-110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B6487"/>
                </a:solidFill>
                <a:latin typeface="Times New Roman" pitchFamily="18" charset="0"/>
              </a:defRPr>
            </a:lvl9pPr>
          </a:lstStyle>
          <a:p>
            <a:r>
              <a:rPr lang="en-US" kern="0" dirty="0"/>
              <a:t>Appendix 1. Photo.</a:t>
            </a:r>
            <a:endParaRPr lang="ru-RU" kern="0" dirty="0"/>
          </a:p>
        </p:txBody>
      </p:sp>
      <p:pic>
        <p:nvPicPr>
          <p:cNvPr id="489474" name="Picture 2" descr="C:\Users\ANagornyy\Desktop\asd\rti\IMG_031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2" y="1124933"/>
            <a:ext cx="2880191" cy="22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5" name="Picture 3" descr="C:\Users\ANagornyy\Desktop\asd\rti\IMG_0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61" y="1102977"/>
            <a:ext cx="2983602" cy="228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6" name="Picture 4" descr="C:\Users\ANagornyy\Desktop\asd\rti\IMG_0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50" y="1086423"/>
            <a:ext cx="2971035" cy="230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8" name="Picture 6" descr="C:\Users\ANagornyy\Desktop\asd\rti\IMG_03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1" y="3973734"/>
            <a:ext cx="2852121" cy="21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9" name="Picture 7" descr="C:\Users\ANagornyy\Desktop\asd\rti\IMG_03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595" y="3973735"/>
            <a:ext cx="2794958" cy="21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0" name="Picture 8" descr="C:\Users\ANagornyy\Desktop\asd\rti\IMG_03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084" y="3973735"/>
            <a:ext cx="2831222" cy="21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34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WNAMES" val="True"/>
  <p:tag name="PREVIOUSNAME" val="C:\Users\Yulia Klyushina\Downloads\Telegram Desktop\О стратегии АО РТИ v5.4 (301117).pptx"/>
  <p:tag name="THINKCELLPRESENTATIONDONOTDELETE" val="&lt;?xml version=&quot;1.0&quot; encoding=&quot;UTF-16&quot; standalone=&quot;yes&quot;?&gt;&lt;root reqver=&quot;24162&quot;&gt;&lt;version val=&quot;2681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3.48252048900000055198E+00&quot;&gt;&lt;m_msothmcolidx val=&quot;0&quot;/&gt;&lt;m_rgb r=&quot;FF&quot; g=&quot;C0&quot; b=&quot;00&quot;/&gt;&lt;m_nBrightness tagver0=&quot;26206&quot; tagname0=&quot;m_nBrightnessUNRECOGNIZED&quot; val=&quot;0&quot;/&gt;&lt;/elem&gt;&lt;elem m_fUsage=&quot;1.44020511000000017710E+00&quot;&gt;&lt;m_msothmcolidx val=&quot;0&quot;/&gt;&lt;m_rgb r=&quot;92&quot; g=&quot;D0&quot; b=&quot;50&quot;/&gt;&lt;m_nBrightness tagver0=&quot;26206&quot; tagname0=&quot;m_nBrightnessUNRECOGNIZED&quot; val=&quot;0&quot;/&gt;&lt;/elem&gt;&lt;elem m_fUsage=&quot;1.00000000000000000000E+00&quot;&gt;&lt;m_msothmcolidx val=&quot;0&quot;/&gt;&lt;m_rgb r=&quot;7D&quot; g=&quot;7D&quot; b=&quot;7D&quot;/&gt;&lt;m_nBrightness tagver0=&quot;26206&quot; tagname0=&quot;m_nBrightnessUNRECOGNIZED&quot; val=&quot;0&quot;/&gt;&lt;/elem&gt;&lt;elem m_fUsage=&quot;9.39168440100000223580E-01&quot;&gt;&lt;m_msothmcolidx val=&quot;0&quot;/&gt;&lt;m_rgb r=&quot;B6&quot; g=&quot;DC&quot; b=&quot;FF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EE4P_STYLE_ID" val="6cd991bf-f022-4378-96e7-2c338aeb3f5a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6vOePvYSF63t0ikXSkG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_AkOujTdisddAlKpPl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8jGZtuT7muROt0QB6i3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_AkOujTdisddAlKpPlFw"/>
</p:tagLst>
</file>

<file path=ppt/theme/theme1.xml><?xml version="1.0" encoding="utf-8"?>
<a:theme xmlns:a="http://schemas.openxmlformats.org/drawingml/2006/main" name="1_blank">
  <a:themeElements>
    <a:clrScheme name="РТИ">
      <a:dk1>
        <a:sysClr val="windowText" lastClr="000000"/>
      </a:dk1>
      <a:lt1>
        <a:sysClr val="window" lastClr="FFFFFF"/>
      </a:lt1>
      <a:dk2>
        <a:srgbClr val="004A8F"/>
      </a:dk2>
      <a:lt2>
        <a:srgbClr val="82A3CA"/>
      </a:lt2>
      <a:accent1>
        <a:srgbClr val="3B6487"/>
      </a:accent1>
      <a:accent2>
        <a:srgbClr val="879DB3"/>
      </a:accent2>
      <a:accent3>
        <a:srgbClr val="B6C4CC"/>
      </a:accent3>
      <a:accent4>
        <a:srgbClr val="E8EBF0"/>
      </a:accent4>
      <a:accent5>
        <a:srgbClr val="008000"/>
      </a:accent5>
      <a:accent6>
        <a:srgbClr val="FF0000"/>
      </a:accent6>
      <a:hlink>
        <a:srgbClr val="0000FF"/>
      </a:hlink>
      <a:folHlink>
        <a:srgbClr val="800080"/>
      </a:folHlink>
    </a:clrScheme>
    <a:fontScheme name="РТИ/АФ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8EB4DA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91B6DB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5C8A"/>
        </a:accent6>
        <a:hlink>
          <a:srgbClr val="B2B2B2"/>
        </a:hlink>
        <a:folHlink>
          <a:srgbClr val="84AD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EBF0"/>
        </a:accent1>
        <a:accent2>
          <a:srgbClr val="B6C4CC"/>
        </a:accent2>
        <a:accent3>
          <a:srgbClr val="FFFFFF"/>
        </a:accent3>
        <a:accent4>
          <a:srgbClr val="000000"/>
        </a:accent4>
        <a:accent5>
          <a:srgbClr val="F2F3F6"/>
        </a:accent5>
        <a:accent6>
          <a:srgbClr val="A5B1B9"/>
        </a:accent6>
        <a:hlink>
          <a:srgbClr val="879DB3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F0F8"/>
        </a:accent1>
        <a:accent2>
          <a:srgbClr val="CDDEEF"/>
        </a:accent2>
        <a:accent3>
          <a:srgbClr val="FFFFFF"/>
        </a:accent3>
        <a:accent4>
          <a:srgbClr val="000000"/>
        </a:accent4>
        <a:accent5>
          <a:srgbClr val="F2F6FB"/>
        </a:accent5>
        <a:accent6>
          <a:srgbClr val="BAC9D9"/>
        </a:accent6>
        <a:hlink>
          <a:srgbClr val="9DBEF8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8EBF0"/>
        </a:accent1>
        <a:accent2>
          <a:srgbClr val="B6C4CC"/>
        </a:accent2>
        <a:accent3>
          <a:srgbClr val="FFFFFF"/>
        </a:accent3>
        <a:accent4>
          <a:srgbClr val="000000"/>
        </a:accent4>
        <a:accent5>
          <a:srgbClr val="F2F3F6"/>
        </a:accent5>
        <a:accent6>
          <a:srgbClr val="A5B1B9"/>
        </a:accent6>
        <a:hlink>
          <a:srgbClr val="879DB3"/>
        </a:hlink>
        <a:folHlink>
          <a:srgbClr val="3B648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Формат АО РТИ.pptx" id="{F6F02C73-1B0B-4B11-A5FC-5645462E3F3E}" vid="{F6FBF4AB-15AA-4AF8-B8D4-0201DBFF16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20867</TotalTime>
  <Words>1083</Words>
  <Application>Microsoft Office PowerPoint</Application>
  <PresentationFormat>Лист A4 (210x297 мм)</PresentationFormat>
  <Paragraphs>88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ＭＳ Ｐゴシック</vt:lpstr>
      <vt:lpstr>Aharoni</vt:lpstr>
      <vt:lpstr>Calibri</vt:lpstr>
      <vt:lpstr>Century Schoolbook</vt:lpstr>
      <vt:lpstr>Monotype Corsiva</vt:lpstr>
      <vt:lpstr>Times New Roman</vt:lpstr>
      <vt:lpstr>Wingdings</vt:lpstr>
      <vt:lpstr>1_blank</vt:lpstr>
      <vt:lpstr>think-cell Slide</vt:lpstr>
      <vt:lpstr>INVESTMENT OPPORTUNITY: sale of production and warehouse complex at the address: Moscow region, Lyubertsy district, village Tokarevo, building 1.</vt:lpstr>
      <vt:lpstr>The main parameters of the Object</vt:lpstr>
      <vt:lpstr>1. The location of the production and warehouse complex</vt:lpstr>
      <vt:lpstr>2. Key advantages of the production complex</vt:lpstr>
      <vt:lpstr>3. Plan-scheme</vt:lpstr>
      <vt:lpstr> 4. Basic engineering networks. Description. </vt:lpstr>
      <vt:lpstr>4.1 communication Scheme</vt:lpstr>
      <vt:lpstr>Satellite photo of the complex </vt:lpstr>
      <vt:lpstr> </vt:lpstr>
      <vt:lpstr>Презентация PowerPoint</vt:lpstr>
    </vt:vector>
  </TitlesOfParts>
  <Company>ОАО "РТИ"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стратегии АО «РТИ»</dc:title>
  <dc:creator>Ворслав Денис Сергеевич</dc:creator>
  <cp:lastModifiedBy>.</cp:lastModifiedBy>
  <cp:revision>1211</cp:revision>
  <cp:lastPrinted>2018-09-26T11:50:10Z</cp:lastPrinted>
  <dcterms:created xsi:type="dcterms:W3CDTF">2017-11-03T11:21:57Z</dcterms:created>
  <dcterms:modified xsi:type="dcterms:W3CDTF">2019-09-24T06:35:59Z</dcterms:modified>
</cp:coreProperties>
</file>