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1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63" r:id="rId3"/>
    <p:sldMasterId id="2147483668" r:id="rId4"/>
    <p:sldMasterId id="2147483673" r:id="rId5"/>
    <p:sldMasterId id="2147483683" r:id="rId6"/>
    <p:sldMasterId id="2147483688" r:id="rId7"/>
    <p:sldMasterId id="2147483693" r:id="rId8"/>
    <p:sldMasterId id="2147483703" r:id="rId9"/>
    <p:sldMasterId id="2147483708" r:id="rId10"/>
    <p:sldMasterId id="2147483713" r:id="rId11"/>
    <p:sldMasterId id="2147483718" r:id="rId12"/>
    <p:sldMasterId id="2147483723" r:id="rId13"/>
  </p:sldMasterIdLst>
  <p:notesMasterIdLst>
    <p:notesMasterId r:id="rId102"/>
  </p:notesMasterIdLst>
  <p:handoutMasterIdLst>
    <p:handoutMasterId r:id="rId103"/>
  </p:handoutMasterIdLst>
  <p:sldIdLst>
    <p:sldId id="317" r:id="rId14"/>
    <p:sldId id="386" r:id="rId15"/>
    <p:sldId id="329" r:id="rId16"/>
    <p:sldId id="356" r:id="rId17"/>
    <p:sldId id="328" r:id="rId18"/>
    <p:sldId id="373" r:id="rId19"/>
    <p:sldId id="357" r:id="rId20"/>
    <p:sldId id="358" r:id="rId21"/>
    <p:sldId id="359" r:id="rId22"/>
    <p:sldId id="351" r:id="rId23"/>
    <p:sldId id="352" r:id="rId24"/>
    <p:sldId id="353" r:id="rId25"/>
    <p:sldId id="319" r:id="rId26"/>
    <p:sldId id="355" r:id="rId27"/>
    <p:sldId id="320" r:id="rId28"/>
    <p:sldId id="321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22" r:id="rId38"/>
    <p:sldId id="345" r:id="rId39"/>
    <p:sldId id="347" r:id="rId40"/>
    <p:sldId id="346" r:id="rId41"/>
    <p:sldId id="348" r:id="rId42"/>
    <p:sldId id="323" r:id="rId43"/>
    <p:sldId id="324" r:id="rId44"/>
    <p:sldId id="325" r:id="rId45"/>
    <p:sldId id="326" r:id="rId46"/>
    <p:sldId id="354" r:id="rId47"/>
    <p:sldId id="266" r:id="rId48"/>
    <p:sldId id="363" r:id="rId49"/>
    <p:sldId id="394" r:id="rId50"/>
    <p:sldId id="396" r:id="rId51"/>
    <p:sldId id="272" r:id="rId52"/>
    <p:sldId id="397" r:id="rId53"/>
    <p:sldId id="418" r:id="rId54"/>
    <p:sldId id="417" r:id="rId55"/>
    <p:sldId id="419" r:id="rId56"/>
    <p:sldId id="399" r:id="rId57"/>
    <p:sldId id="400" r:id="rId58"/>
    <p:sldId id="276" r:id="rId59"/>
    <p:sldId id="277" r:id="rId60"/>
    <p:sldId id="361" r:id="rId61"/>
    <p:sldId id="401" r:id="rId62"/>
    <p:sldId id="280" r:id="rId63"/>
    <p:sldId id="311" r:id="rId64"/>
    <p:sldId id="413" r:id="rId65"/>
    <p:sldId id="414" r:id="rId66"/>
    <p:sldId id="415" r:id="rId67"/>
    <p:sldId id="282" r:id="rId68"/>
    <p:sldId id="402" r:id="rId69"/>
    <p:sldId id="403" r:id="rId70"/>
    <p:sldId id="426" r:id="rId71"/>
    <p:sldId id="427" r:id="rId72"/>
    <p:sldId id="404" r:id="rId73"/>
    <p:sldId id="429" r:id="rId74"/>
    <p:sldId id="430" r:id="rId75"/>
    <p:sldId id="431" r:id="rId76"/>
    <p:sldId id="432" r:id="rId77"/>
    <p:sldId id="433" r:id="rId78"/>
    <p:sldId id="428" r:id="rId79"/>
    <p:sldId id="434" r:id="rId80"/>
    <p:sldId id="291" r:id="rId81"/>
    <p:sldId id="416" r:id="rId82"/>
    <p:sldId id="367" r:id="rId83"/>
    <p:sldId id="368" r:id="rId84"/>
    <p:sldId id="369" r:id="rId85"/>
    <p:sldId id="313" r:id="rId86"/>
    <p:sldId id="370" r:id="rId87"/>
    <p:sldId id="371" r:id="rId88"/>
    <p:sldId id="372" r:id="rId89"/>
    <p:sldId id="296" r:id="rId90"/>
    <p:sldId id="365" r:id="rId91"/>
    <p:sldId id="366" r:id="rId92"/>
    <p:sldId id="364" r:id="rId93"/>
    <p:sldId id="297" r:id="rId94"/>
    <p:sldId id="314" r:id="rId95"/>
    <p:sldId id="387" r:id="rId96"/>
    <p:sldId id="389" r:id="rId97"/>
    <p:sldId id="390" r:id="rId98"/>
    <p:sldId id="391" r:id="rId99"/>
    <p:sldId id="392" r:id="rId100"/>
    <p:sldId id="299" r:id="rId101"/>
  </p:sldIdLst>
  <p:sldSz cx="9144000" cy="5143500" type="screen16x9"/>
  <p:notesSz cx="6797675" cy="9926638"/>
  <p:embeddedFontLst>
    <p:embeddedFont>
      <p:font typeface="Century Gothic" panose="020B0502020202020204" pitchFamily="34" charset="0"/>
      <p:regular r:id="rId104"/>
      <p:bold r:id="rId105"/>
      <p:italic r:id="rId106"/>
      <p:boldItalic r:id="rId107"/>
    </p:embeddedFont>
    <p:embeddedFont>
      <p:font typeface="Golos Text" panose="020B0604020202020204" charset="0"/>
      <p:regular r:id="rId108"/>
      <p:bold r:id="rId109"/>
    </p:embeddedFont>
    <p:embeddedFont>
      <p:font typeface="Lato" panose="020F0502020204030203" pitchFamily="34" charset="0"/>
      <p:regular r:id="rId110"/>
      <p:bold r:id="rId111"/>
      <p:italic r:id="rId112"/>
      <p:boldItalic r:id="rId113"/>
    </p:embeddedFont>
    <p:embeddedFont>
      <p:font typeface="Raleway" pitchFamily="2" charset="-52"/>
      <p:regular r:id="rId114"/>
      <p:bold r:id="rId115"/>
      <p:italic r:id="rId116"/>
      <p:boldItalic r:id="rId117"/>
    </p:embeddedFont>
    <p:embeddedFont>
      <p:font typeface="Segoe UI" panose="020B0502040204020203" pitchFamily="34" charset="0"/>
      <p:regular r:id="rId118"/>
      <p:bold r:id="rId119"/>
      <p:italic r:id="rId120"/>
      <p:boldItalic r:id="rId121"/>
    </p:embeddedFont>
    <p:embeddedFont>
      <p:font typeface="Segoe UI Light" panose="020B0502040204020203" pitchFamily="34" charset="0"/>
      <p:regular r:id="rId122"/>
      <p:italic r:id="rId123"/>
    </p:embeddedFont>
    <p:embeddedFont>
      <p:font typeface="Tahoma" panose="020B0604030504040204" pitchFamily="34" charset="0"/>
      <p:regular r:id="rId124"/>
      <p:bold r:id="rId1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E28499-1008-4CD6-BAF8-A3FD045BFF2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2888" autoAdjust="0"/>
  </p:normalViewPr>
  <p:slideViewPr>
    <p:cSldViewPr>
      <p:cViewPr varScale="1">
        <p:scale>
          <a:sx n="113" d="100"/>
          <a:sy n="113" d="100"/>
        </p:scale>
        <p:origin x="40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font" Target="fonts/font14.fntdata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font" Target="fonts/font9.fntdata"/><Relationship Id="rId16" Type="http://schemas.openxmlformats.org/officeDocument/2006/relationships/slide" Target="slides/slide3.xml"/><Relationship Id="rId107" Type="http://schemas.openxmlformats.org/officeDocument/2006/relationships/font" Target="fonts/font4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notesMaster" Target="notesMasters/notesMaster1.xml"/><Relationship Id="rId123" Type="http://schemas.openxmlformats.org/officeDocument/2006/relationships/font" Target="fonts/font20.fntdata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font" Target="fonts/font2.fntdata"/><Relationship Id="rId113" Type="http://schemas.openxmlformats.org/officeDocument/2006/relationships/font" Target="fonts/font10.fntdata"/><Relationship Id="rId118" Type="http://schemas.openxmlformats.org/officeDocument/2006/relationships/font" Target="fonts/font15.fntdata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handoutMaster" Target="handoutMasters/handoutMaster1.xml"/><Relationship Id="rId108" Type="http://schemas.openxmlformats.org/officeDocument/2006/relationships/font" Target="fonts/font5.fntdata"/><Relationship Id="rId116" Type="http://schemas.openxmlformats.org/officeDocument/2006/relationships/font" Target="fonts/font13.fntdata"/><Relationship Id="rId124" Type="http://schemas.openxmlformats.org/officeDocument/2006/relationships/font" Target="fonts/font21.fntdata"/><Relationship Id="rId129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font" Target="fonts/font3.fntdata"/><Relationship Id="rId114" Type="http://schemas.openxmlformats.org/officeDocument/2006/relationships/font" Target="fonts/font11.fntdata"/><Relationship Id="rId119" Type="http://schemas.openxmlformats.org/officeDocument/2006/relationships/font" Target="fonts/font16.fntdata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6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font" Target="fonts/font1.fntdata"/><Relationship Id="rId120" Type="http://schemas.openxmlformats.org/officeDocument/2006/relationships/font" Target="fonts/font17.fntdata"/><Relationship Id="rId125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font" Target="fonts/font7.fntdata"/><Relationship Id="rId115" Type="http://schemas.openxmlformats.org/officeDocument/2006/relationships/font" Target="fonts/font12.fntdata"/><Relationship Id="rId61" Type="http://schemas.openxmlformats.org/officeDocument/2006/relationships/slide" Target="slides/slide48.xml"/><Relationship Id="rId82" Type="http://schemas.openxmlformats.org/officeDocument/2006/relationships/slide" Target="slides/slide6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FA647-0393-4358-A7F1-96C7A7E3C6A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8DF24-CDE1-4408-86E5-0C7083C77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66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0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8971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553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3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5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5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5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7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7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1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8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5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9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96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0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3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3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1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0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598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1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0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7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3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48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48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3838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48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6715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48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58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6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007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5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9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3567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69655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03733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0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1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2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2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2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5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4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5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6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8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8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7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88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5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40940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5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43762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9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0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7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3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3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7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3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5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5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3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27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3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1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62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7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58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2250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0861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7615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3213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509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297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7476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040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851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715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0396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7597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849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5234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5180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5627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4026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99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040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022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190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9379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8546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4714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4849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0029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7024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9291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604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8980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5301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7813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929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4291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4327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7757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4461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0299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582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92506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4179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7954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664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692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2348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529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636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441890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00618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22257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00387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798050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865096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4282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05871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91003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61897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44589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62602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hyperlink" Target="mailto:info@atr.gov.ru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2.jpeg"/><Relationship Id="rId7" Type="http://schemas.openxmlformats.org/officeDocument/2006/relationships/image" Target="../media/image59.jp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fif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hyperlink" Target="https://uslugi.mosreg.ru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hyperlink" Target="https://uslugi.mosreg.ru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hyperlink" Target="https://uslugi.mosreg.ru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hyperlink" Target="http://economy.gov.ru/minec/press/news/2019022501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69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extBox 1"/>
          <p:cNvSpPr txBox="1"/>
          <p:nvPr/>
        </p:nvSpPr>
        <p:spPr>
          <a:xfrm>
            <a:off x="395536" y="915566"/>
            <a:ext cx="5040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ПОДДЕРЖКА ПРОМЫШЛЕННОСТИ</a:t>
            </a:r>
          </a:p>
          <a:p>
            <a:r>
              <a:rPr lang="ru-RU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99231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extBox 1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49" name="TextBox 3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2.7</a:t>
            </a:r>
          </a:p>
        </p:txBody>
      </p:sp>
      <p:sp>
        <p:nvSpPr>
          <p:cNvPr id="21" name="TextBox 9"/>
          <p:cNvSpPr txBox="1"/>
          <p:nvPr/>
        </p:nvSpPr>
        <p:spPr>
          <a:xfrm>
            <a:off x="165545" y="2361686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1016</a:t>
            </a:r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 и </a:t>
            </a:r>
            <a:r>
              <a:rPr lang="ru-RU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1017</a:t>
            </a:r>
          </a:p>
        </p:txBody>
      </p:sp>
      <p:sp>
        <p:nvSpPr>
          <p:cNvPr id="22" name="Прямоугольник 10"/>
          <p:cNvSpPr/>
          <p:nvPr/>
        </p:nvSpPr>
        <p:spPr>
          <a:xfrm>
            <a:off x="3483166" y="2464151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14.12.2010 №1016 и №1017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25885" y="4405134"/>
            <a:ext cx="5918115" cy="7848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Для участия принципал подает пакет документов в ФОИВ в сфере реализации проекта;</a:t>
            </a: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ФОИВ проводит проверку </a:t>
            </a:r>
            <a:r>
              <a:rPr lang="ru-RU" sz="900" dirty="0"/>
              <a:t>в течение 15 рабочих дней со дня представления заявителем документов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и направляет свое заключения </a:t>
            </a:r>
            <a:r>
              <a:rPr lang="ru-RU" sz="900" dirty="0"/>
              <a:t>в межведомственную комиссию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Межведомственная комиссия </a:t>
            </a:r>
            <a:r>
              <a:rPr lang="ru-RU" sz="900" dirty="0"/>
              <a:t>в течение 15 рабочих дней со дня получения от ФОИВ документов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принимает решение об отборе проекта.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25885" y="2789307"/>
            <a:ext cx="5918115" cy="1615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Отбор инвестиционных проектов и принципалов для предоставления государственных гарантий Российской Федерации по кредитам либо облигационным займам, привлекаемым на осуществление инвестиционных проектов при следующих условиях:</a:t>
            </a:r>
            <a:endParaRPr lang="ru-RU" sz="9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endParaRPr lang="ru-RU" sz="9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Проекты, направленные на создание новых и (или) реконструкцию существующих социальных, агропромышленных, промышленных, коммунальных и транспортных объектов и их последующую эксплуатацию;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Проекты в области энергосбережения и повышения энергетической эффективности в сферах ЖКХ или промышленности.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20 процентов полной стоимости проекта финансируются принципалом за счет собственных средств;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533" y="3147814"/>
            <a:ext cx="3168352" cy="18928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Основные условия: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Госгарантия предоставляется по кредиту Внешэкономбанка, российского банка либо по облигационному займу.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Минимальный объем госгарантии: от 1 млрд. руб., </a:t>
            </a:r>
            <a:r>
              <a:rPr lang="ru-RU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для промышленности от 0,5 млрд. руб.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Предельный объем госгарантии: до 50% полной стоимости проекта.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предоставления госгарантии: от 4 до 20 лет.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действия госгарантии: срок исполнения гарантируемых обязательств, увеличенный на 90 календарных дней.</a:t>
            </a:r>
          </a:p>
        </p:txBody>
      </p:sp>
      <p:sp>
        <p:nvSpPr>
          <p:cNvPr id="11" name="Прямоугольник 17"/>
          <p:cNvSpPr/>
          <p:nvPr/>
        </p:nvSpPr>
        <p:spPr>
          <a:xfrm>
            <a:off x="1830451" y="915566"/>
            <a:ext cx="6890766" cy="13465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sz="12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16.09.2016 №925 - </a:t>
            </a:r>
            <a:r>
              <a:rPr lang="ru-RU" sz="1050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 ПРИОРИТЕТЕ ТОВАРОВ РОССИЙСКОГО ПРОИСХОЖДЕНИЯ, РАБОТ, УСЛУГ, ВЫПОЛНЯЕМЫХ, ОКАЗЫВАЕМЫХ РОССИЙСКИМИ ЛИЦАМИ, ПО ОТНОШЕНИЮ К ТОВАРАМ, ПРОИСХОДЯЩИМ ИЗ ИНОСТРАННОГО ГОСУДАРСТВА, РАБОТАМ, УСЛУГАМ, ВЫПОЛНЯЕМЫМ, ОКАЗЫВАЕМЫМ ИНОСТРАННЫМИ ЛИЦАМИ</a:t>
            </a:r>
          </a:p>
          <a:p>
            <a:endParaRPr lang="ru-RU" sz="8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цена товара при определении победителя закупки учитывается с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15%-ой скидкой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цена радиоэлектронной продукции при определении победителя закупки учитывается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 30%-ой скидкой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(изменения от ПП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РФ от </a:t>
            </a:r>
            <a:r>
              <a:rPr lang="en-US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10.07.2019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</a:t>
            </a:r>
            <a:r>
              <a:rPr lang="en-US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878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)</a:t>
            </a:r>
            <a:endParaRPr lang="ru-RU" sz="105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525439" y="915564"/>
            <a:ext cx="1223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925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38349" y="2336633"/>
            <a:ext cx="8554043" cy="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410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extBox 1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sp>
        <p:nvSpPr>
          <p:cNvPr id="1048645" name="TextBox 16"/>
          <p:cNvSpPr txBox="1"/>
          <p:nvPr/>
        </p:nvSpPr>
        <p:spPr>
          <a:xfrm>
            <a:off x="141455" y="910937"/>
            <a:ext cx="2016074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1649</a:t>
            </a:r>
          </a:p>
        </p:txBody>
      </p:sp>
      <p:sp>
        <p:nvSpPr>
          <p:cNvPr id="1048646" name="Прямоугольник 17"/>
          <p:cNvSpPr/>
          <p:nvPr/>
        </p:nvSpPr>
        <p:spPr>
          <a:xfrm>
            <a:off x="2165616" y="1187936"/>
            <a:ext cx="6998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12.12.2019 №1649 - </a:t>
            </a:r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Субсидии на компенсацию части затрат на проведение НИОКР по современным технологиям в рамках реализации инновационных проектов</a:t>
            </a:r>
          </a:p>
        </p:txBody>
      </p:sp>
      <p:pic>
        <p:nvPicPr>
          <p:cNvPr id="20971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49" name="TextBox 3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2492" y="2228186"/>
            <a:ext cx="8679016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Минпромторг РФ проводит конкурс </a:t>
            </a:r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позднее 1 августа текущего финансового года 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пределах бюджетных ассигнований, предусмотренных федеральным законом о федеральном бюджете на соответствующий финансовый год и плановый период, и лимитов бюджетных обязательств, доведенных в установленном порядке.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492" y="4212345"/>
            <a:ext cx="867901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Список показателей результативности проекта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Объем реализации готовой продукции (в натуральном и денежном выражении);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Объем фактически произведенных расходов на выполнение научно-исследовательских и опытно-конструкторских работ, тыс. рублей (за счет бюджетных и иных средств).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2385" y="2939901"/>
            <a:ext cx="8679015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Минпромторг России не позднее </a:t>
            </a:r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чем за 15 календарных дней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до дня проведения конкурса размещает на своем сайте Извещение. Формирует конкурсную комиссию. По итогам работы конкурсной комиссии составляется протокол оценки и сопоставления заявок на участие в конкурсе, в котором указываются: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наименование современной технологии, по которой планируется проведение научно-исследовательских работ;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рейтинг для каждой заявки на участие в конкурсе и присвоенный заявке на участие в конкурсе порядковый номер;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размер субсидии, предоставляемой победителю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2853737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extBox 1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sp>
        <p:nvSpPr>
          <p:cNvPr id="1048645" name="TextBox 16"/>
          <p:cNvSpPr txBox="1"/>
          <p:nvPr/>
        </p:nvSpPr>
        <p:spPr>
          <a:xfrm>
            <a:off x="95486" y="680104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1908</a:t>
            </a:r>
          </a:p>
        </p:txBody>
      </p:sp>
      <p:sp>
        <p:nvSpPr>
          <p:cNvPr id="1048646" name="Прямоугольник 17"/>
          <p:cNvSpPr/>
          <p:nvPr/>
        </p:nvSpPr>
        <p:spPr>
          <a:xfrm>
            <a:off x="2165616" y="818604"/>
            <a:ext cx="6998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27.12.2019 №1908 - </a:t>
            </a:r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Субсидии на стимулирование спроса и повышение конкурентоспособности российской промышленной продукции (Единая лизинговая субсидия)</a:t>
            </a:r>
          </a:p>
        </p:txBody>
      </p:sp>
      <p:pic>
        <p:nvPicPr>
          <p:cNvPr id="20971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49" name="TextBox 3"/>
          <p:cNvSpPr txBox="1"/>
          <p:nvPr/>
        </p:nvSpPr>
        <p:spPr>
          <a:xfrm>
            <a:off x="35496" y="224654"/>
            <a:ext cx="57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708378"/>
            <a:ext cx="8748464" cy="12234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Субсидии предоставляются лизинговым организациям на возмещение потерь в доходах при предоставлении лизингополучателю льготных условий по договорам лизинга на промышленную продукцию в соответствии с предельными объемами государственной поддержки.</a:t>
            </a:r>
          </a:p>
          <a:p>
            <a:pPr algn="just"/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algn="just"/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Совокупный размер субсидии, предоставляемый одной лизинговой организации в случае, если в рамках одного вида промышленной продукции подано свыше 3 заявлений об участии в квалификационном отборе, не может превышать 30 % предельных объемов государственной поддержки.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19" y="3025808"/>
            <a:ext cx="8748464" cy="12234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Субсидии предоставляются организациям, включенным в реестр получателей субсидии, при соблюдении ими следующих условий</a:t>
            </a: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договор лизинга заключен не ранее 1 января текущего финансового года на срок не менее 12 месяцев со дня подписания акта приема-передачи промышленной продукции, произведенной не ранее 1 января года, предшествующего году получения субсидии, в лизинг;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государственная поддержка производства и реализации единицы промышленной продукции осуществляется один раз в течение срока службы такой единицы продукции;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228" y="4444464"/>
            <a:ext cx="8748463" cy="57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целях проведения квалификационного отбора Минпромторг России ежегодно,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позднее 1 октября года </a:t>
            </a: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(для 2020 года - не позднее 27 января 2020 г.), предшествующего году, в котором планируется предоставление субсидии, размещает Извещение о проведении квалификационного отбора в ГИСП, где указаны даты проведения и место подачи документов.</a:t>
            </a:r>
          </a:p>
        </p:txBody>
      </p:sp>
    </p:spTree>
    <p:extLst>
      <p:ext uri="{BB962C8B-B14F-4D97-AF65-F5344CB8AC3E}">
        <p14:creationId xmlns:p14="http://schemas.microsoft.com/office/powerpoint/2010/main" val="149000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Shape 143"/>
          <p:cNvSpPr txBox="1"/>
          <p:nvPr/>
        </p:nvSpPr>
        <p:spPr>
          <a:xfrm>
            <a:off x="87863" y="846187"/>
            <a:ext cx="4338134" cy="33088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ОТРАСЛЕВЫЕ СУБСИДИИ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048656" name="TextBox 39"/>
          <p:cNvSpPr txBox="1"/>
          <p:nvPr/>
        </p:nvSpPr>
        <p:spPr bwMode="auto">
          <a:xfrm>
            <a:off x="3277115" y="2458327"/>
            <a:ext cx="247023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03.01.2014 №3 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21.01.2014 №42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23.02.2019 №191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30.04.2019 №541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10.05.2017 №547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10.05.2020 №651</a:t>
            </a:r>
          </a:p>
        </p:txBody>
      </p:sp>
      <p:pic>
        <p:nvPicPr>
          <p:cNvPr id="2097173" name="Picture 2" descr="C:\Users\DembitskiyMN\Desktop\csm_1_13aa8199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7143" y="1818877"/>
            <a:ext cx="540236" cy="540236"/>
          </a:xfrm>
          <a:prstGeom prst="rect">
            <a:avLst/>
          </a:prstGeom>
          <a:noFill/>
        </p:spPr>
      </p:pic>
      <p:sp>
        <p:nvSpPr>
          <p:cNvPr id="1048671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8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4" name="TextBox 62"/>
          <p:cNvSpPr txBox="1">
            <a:spLocks noChangeArrowheads="1"/>
          </p:cNvSpPr>
          <p:nvPr/>
        </p:nvSpPr>
        <p:spPr bwMode="auto">
          <a:xfrm>
            <a:off x="3435902" y="1719663"/>
            <a:ext cx="219866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ko-KR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ТЯЖЕЛОЕ МАШИНОСТРОЕНИЕ, МЕТАЛЛУРГИЯ, СТАНКОСТРОЕНИЕ, ПИЩЕВОЕ МАШИНОСТРОЕНИЕ</a:t>
            </a:r>
            <a:endParaRPr lang="en-US" altLang="ko-KR" sz="105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7" name="TextBox 45"/>
          <p:cNvSpPr txBox="1"/>
          <p:nvPr/>
        </p:nvSpPr>
        <p:spPr bwMode="auto">
          <a:xfrm>
            <a:off x="786150" y="4133256"/>
            <a:ext cx="21602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17.02.2016 №109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17.02.2016 №110</a:t>
            </a:r>
            <a:b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10.05.2020 №651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23.12.2016 №</a:t>
            </a:r>
            <a:r>
              <a:rPr lang="en-US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1450</a:t>
            </a:r>
            <a:endParaRPr lang="ru-RU" altLang="ko-KR" sz="105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38" name="Picture 3" descr="C:\Users\DembitskiyMN\Desktop\eco_systemedic_energy_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567" y="3554781"/>
            <a:ext cx="720080" cy="720080"/>
          </a:xfrm>
          <a:prstGeom prst="rect">
            <a:avLst/>
          </a:prstGeom>
          <a:noFill/>
        </p:spPr>
      </p:pic>
      <p:sp>
        <p:nvSpPr>
          <p:cNvPr id="39" name="TextBox 62"/>
          <p:cNvSpPr txBox="1">
            <a:spLocks noChangeArrowheads="1"/>
          </p:cNvSpPr>
          <p:nvPr/>
        </p:nvSpPr>
        <p:spPr bwMode="auto">
          <a:xfrm>
            <a:off x="944936" y="3554781"/>
            <a:ext cx="1872207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ko-KR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ЭЛЕКТРОННАЯ И РАДИОЭЛЕКТРОННАЯ ПРОМЫШЛЕННОСТЬ</a:t>
            </a:r>
            <a:endParaRPr lang="en-US" altLang="ko-KR" sz="105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2" name="TextBox 54"/>
          <p:cNvSpPr txBox="1"/>
          <p:nvPr/>
        </p:nvSpPr>
        <p:spPr bwMode="auto">
          <a:xfrm>
            <a:off x="6526237" y="1183419"/>
            <a:ext cx="2428229" cy="38087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03.01.2014 №3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15.01.2014 №29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15.01.2014 №30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15.01.2014 №31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15.01.2014 №32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22.02.2014 №134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22.02.2018 №186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23.02.2019 №191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18.03.2015 №244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16.04.2015 №364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13.05.2016 №405</a:t>
            </a:r>
          </a:p>
          <a:p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20.06.2013 №520</a:t>
            </a: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10.05.2020 №651</a:t>
            </a: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13.05.2020 №</a:t>
            </a:r>
            <a:r>
              <a:rPr lang="en-US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667</a:t>
            </a:r>
            <a:endParaRPr lang="ru-RU" altLang="ko-KR" sz="105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13.05.2020 №</a:t>
            </a:r>
            <a:r>
              <a:rPr lang="en-US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669</a:t>
            </a:r>
            <a:endParaRPr lang="ru-RU" altLang="ko-KR" sz="105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16.07.2016 №677</a:t>
            </a: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22.05.2020 №</a:t>
            </a:r>
            <a:r>
              <a:rPr lang="en-US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726</a:t>
            </a:r>
            <a:endParaRPr lang="ru-RU" altLang="ko-KR" sz="105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31.08.2016 №865</a:t>
            </a: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10.09.2016 №905</a:t>
            </a: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19.11.2014 №1223</a:t>
            </a: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26.10.2018 №1278</a:t>
            </a: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27.12.2012 №1401</a:t>
            </a:r>
            <a:endParaRPr lang="en-US" altLang="ko-KR" sz="105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ПП РФ от 27.12.2012 №1432</a:t>
            </a:r>
          </a:p>
        </p:txBody>
      </p:sp>
      <p:pic>
        <p:nvPicPr>
          <p:cNvPr id="43" name="Picture 6" descr="C:\Users\DembitskiyMN\Desktop\car_back_left_intr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5155" y="573647"/>
            <a:ext cx="1063462" cy="545080"/>
          </a:xfrm>
          <a:prstGeom prst="rect">
            <a:avLst/>
          </a:prstGeom>
          <a:noFill/>
        </p:spPr>
      </p:pic>
      <p:sp>
        <p:nvSpPr>
          <p:cNvPr id="44" name="TextBox 62"/>
          <p:cNvSpPr txBox="1">
            <a:spLocks noChangeArrowheads="1"/>
          </p:cNvSpPr>
          <p:nvPr/>
        </p:nvSpPr>
        <p:spPr bwMode="auto">
          <a:xfrm>
            <a:off x="6526236" y="646526"/>
            <a:ext cx="272628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ko-KR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ТРАНСПОРТНОЕ МАШИНОСТРОЕНИЕ </a:t>
            </a:r>
          </a:p>
          <a:p>
            <a:r>
              <a:rPr lang="ru-RU" altLang="ko-KR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И АВТОМОБИЛЕСТРОЕНИЕ</a:t>
            </a:r>
            <a:endParaRPr lang="en-US" altLang="ko-KR" sz="105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0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그룹 49"/>
          <p:cNvGrpSpPr/>
          <p:nvPr/>
        </p:nvGrpSpPr>
        <p:grpSpPr bwMode="auto">
          <a:xfrm>
            <a:off x="6284096" y="2923351"/>
            <a:ext cx="2374368" cy="4360343"/>
            <a:chOff x="1357834" y="1754314"/>
            <a:chExt cx="1370850" cy="6612096"/>
          </a:xfrm>
        </p:grpSpPr>
        <p:sp>
          <p:nvSpPr>
            <p:cNvPr id="1048657" name="TextBox 62"/>
            <p:cNvSpPr txBox="1">
              <a:spLocks noChangeArrowheads="1"/>
            </p:cNvSpPr>
            <p:nvPr/>
          </p:nvSpPr>
          <p:spPr bwMode="auto">
            <a:xfrm>
              <a:off x="1513755" y="1754314"/>
              <a:ext cx="1214929" cy="38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ko-KR" sz="105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АВИАСТРОЕНИЕ</a:t>
              </a:r>
              <a:endParaRPr lang="en-US" altLang="ko-KR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048658" name="TextBox 42"/>
            <p:cNvSpPr txBox="1"/>
            <p:nvPr/>
          </p:nvSpPr>
          <p:spPr bwMode="auto">
            <a:xfrm>
              <a:off x="1357834" y="2100729"/>
              <a:ext cx="1243514" cy="6265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16.02.2008 №91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04.04.2016 №267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19.03.2018 №301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17.04.2013 №349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01.07.2016 №623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26.06.2018 №733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22.10.2012 №1073</a:t>
              </a:r>
              <a:b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</a:br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21.12.2018 №1621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27.12.2017 №1662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28.12.2017 №1675</a:t>
              </a: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82" name="그룹 49"/>
          <p:cNvGrpSpPr/>
          <p:nvPr/>
        </p:nvGrpSpPr>
        <p:grpSpPr bwMode="auto">
          <a:xfrm>
            <a:off x="2267744" y="2851201"/>
            <a:ext cx="2429236" cy="1969675"/>
            <a:chOff x="1449254" y="1665532"/>
            <a:chExt cx="1227654" cy="1691820"/>
          </a:xfrm>
        </p:grpSpPr>
        <p:sp>
          <p:nvSpPr>
            <p:cNvPr id="1048661" name="TextBox 62"/>
            <p:cNvSpPr txBox="1">
              <a:spLocks noChangeArrowheads="1"/>
            </p:cNvSpPr>
            <p:nvPr/>
          </p:nvSpPr>
          <p:spPr bwMode="auto">
            <a:xfrm>
              <a:off x="1449254" y="1665532"/>
              <a:ext cx="1214873" cy="495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ko-KR" sz="105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ЛЕГКАЯ</a:t>
              </a:r>
              <a:br>
                <a:rPr lang="ru-RU" altLang="ko-KR" sz="105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</a:br>
              <a:r>
                <a:rPr lang="ru-RU" altLang="ko-KR" sz="105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ПРОМЫШЛЕННОСТЬ</a:t>
              </a:r>
            </a:p>
            <a:p>
              <a:r>
                <a:rPr lang="ru-RU" altLang="ko-KR" sz="105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И ДЕТСКИЕ ТОВАРЫ</a:t>
              </a:r>
              <a:endParaRPr lang="en-US" altLang="ko-KR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048662" name="TextBox 48"/>
            <p:cNvSpPr txBox="1"/>
            <p:nvPr/>
          </p:nvSpPr>
          <p:spPr bwMode="auto">
            <a:xfrm>
              <a:off x="1463623" y="2306522"/>
              <a:ext cx="1213285" cy="10508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03.01.2014 №3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18.01.2017 №27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18.01.2017 №30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12.03.2015 №214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30.04.2019 №541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27.08.2016 №857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12.12.2019 №1649</a:t>
              </a:r>
            </a:p>
          </p:txBody>
        </p:sp>
      </p:grpSp>
      <p:grpSp>
        <p:nvGrpSpPr>
          <p:cNvPr id="83" name="그룹 49"/>
          <p:cNvGrpSpPr/>
          <p:nvPr/>
        </p:nvGrpSpPr>
        <p:grpSpPr bwMode="auto">
          <a:xfrm>
            <a:off x="4151823" y="1440158"/>
            <a:ext cx="2160240" cy="1294213"/>
            <a:chOff x="1357119" y="1711906"/>
            <a:chExt cx="1619149" cy="1295896"/>
          </a:xfrm>
        </p:grpSpPr>
        <p:sp>
          <p:nvSpPr>
            <p:cNvPr id="1048663" name="TextBox 62"/>
            <p:cNvSpPr txBox="1">
              <a:spLocks noChangeArrowheads="1"/>
            </p:cNvSpPr>
            <p:nvPr/>
          </p:nvSpPr>
          <p:spPr bwMode="auto">
            <a:xfrm>
              <a:off x="1357119" y="1711906"/>
              <a:ext cx="1214873" cy="254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ko-KR" sz="105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СУДОСТРОЕНИЕ</a:t>
              </a:r>
              <a:endParaRPr lang="en-US" altLang="ko-KR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048664" name="TextBox 51"/>
            <p:cNvSpPr txBox="1"/>
            <p:nvPr/>
          </p:nvSpPr>
          <p:spPr bwMode="auto">
            <a:xfrm>
              <a:off x="1357119" y="1944592"/>
              <a:ext cx="1619149" cy="1063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14.03.2018 №253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22.05.2008 №383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27.04.2017 №502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04.12.2019 №1584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27.12.2019 №1917</a:t>
              </a: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85" name="그룹 49"/>
          <p:cNvGrpSpPr/>
          <p:nvPr/>
        </p:nvGrpSpPr>
        <p:grpSpPr bwMode="auto">
          <a:xfrm>
            <a:off x="790703" y="1390928"/>
            <a:ext cx="2461064" cy="1154162"/>
            <a:chOff x="1478048" y="1976912"/>
            <a:chExt cx="1229750" cy="1155663"/>
          </a:xfrm>
        </p:grpSpPr>
        <p:sp>
          <p:nvSpPr>
            <p:cNvPr id="1048667" name="TextBox 62"/>
            <p:cNvSpPr txBox="1">
              <a:spLocks noChangeArrowheads="1"/>
            </p:cNvSpPr>
            <p:nvPr/>
          </p:nvSpPr>
          <p:spPr bwMode="auto">
            <a:xfrm>
              <a:off x="1478048" y="1976912"/>
              <a:ext cx="1214929" cy="41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ko-KR" sz="105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ПРОИЗВОДСТВО МЕДИЦИНСКИХ ИЗДЕЛИЙ И ФАРМАЦЕВТИКА</a:t>
              </a:r>
              <a:endParaRPr lang="en-US" altLang="ko-KR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048668" name="TextBox 57"/>
            <p:cNvSpPr txBox="1"/>
            <p:nvPr/>
          </p:nvSpPr>
          <p:spPr bwMode="auto">
            <a:xfrm>
              <a:off x="1494455" y="2392950"/>
              <a:ext cx="1213343" cy="7396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18.01.2017 №27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16.11.2019 №1463</a:t>
              </a:r>
            </a:p>
            <a:p>
              <a:r>
                <a:rPr lang="ru-RU" altLang="ko-KR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16.11.2019 №1464</a:t>
              </a:r>
            </a:p>
            <a:p>
              <a:endParaRPr lang="ru-RU" altLang="ko-KR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pic>
        <p:nvPicPr>
          <p:cNvPr id="2097172" name="Picture 2" descr="C:\Users\DembitskiyMN\Desktop\injection-1294131_960_7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011" y="1250877"/>
            <a:ext cx="631173" cy="619135"/>
          </a:xfrm>
          <a:prstGeom prst="rect">
            <a:avLst/>
          </a:prstGeom>
          <a:noFill/>
        </p:spPr>
      </p:pic>
      <p:pic>
        <p:nvPicPr>
          <p:cNvPr id="2097174" name="Picture 3" descr="C:\Users\DembitskiyMN\Desktop\2000px-Airplane_silhouett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2790576"/>
            <a:ext cx="519466" cy="519466"/>
          </a:xfrm>
          <a:prstGeom prst="rect">
            <a:avLst/>
          </a:prstGeom>
          <a:noFill/>
        </p:spPr>
      </p:pic>
      <p:pic>
        <p:nvPicPr>
          <p:cNvPr id="2097176" name="Picture 7" descr="C:\Users\DembitskiyMN\Desktop\sewing-machine_318-4326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8181" y="2828021"/>
            <a:ext cx="631540" cy="631540"/>
          </a:xfrm>
          <a:prstGeom prst="rect">
            <a:avLst/>
          </a:prstGeom>
          <a:noFill/>
        </p:spPr>
      </p:pic>
      <p:pic>
        <p:nvPicPr>
          <p:cNvPr id="2097178" name="Picture 5" descr="C:\Users\DembitskiyMN\Desktop\cr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3145" y="1109315"/>
            <a:ext cx="1170753" cy="563227"/>
          </a:xfrm>
          <a:prstGeom prst="rect">
            <a:avLst/>
          </a:prstGeom>
          <a:noFill/>
        </p:spPr>
      </p:pic>
      <p:sp>
        <p:nvSpPr>
          <p:cNvPr id="1048671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8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3.1</a:t>
            </a:r>
          </a:p>
        </p:txBody>
      </p:sp>
      <p:sp>
        <p:nvSpPr>
          <p:cNvPr id="22" name="Shape 143"/>
          <p:cNvSpPr txBox="1"/>
          <p:nvPr/>
        </p:nvSpPr>
        <p:spPr>
          <a:xfrm>
            <a:off x="2134981" y="753628"/>
            <a:ext cx="4338134" cy="33088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ОТРАСЛЕВЫЕ СУБСИДИИ</a:t>
            </a:r>
            <a:endParaRPr lang="ru-RU" sz="16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39554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ПРАВИТЕЛЬСТВО РФ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8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76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48677" name="TextBox 72"/>
          <p:cNvSpPr txBox="1"/>
          <p:nvPr/>
        </p:nvSpPr>
        <p:spPr>
          <a:xfrm>
            <a:off x="574031" y="1072813"/>
            <a:ext cx="1549697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218</a:t>
            </a:r>
          </a:p>
        </p:txBody>
      </p:sp>
      <p:sp>
        <p:nvSpPr>
          <p:cNvPr id="1048678" name="Прямоугольник 73"/>
          <p:cNvSpPr/>
          <p:nvPr/>
        </p:nvSpPr>
        <p:spPr>
          <a:xfrm>
            <a:off x="2273806" y="1238699"/>
            <a:ext cx="66906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Министерство образования и науки РФ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09.04.2010 №218</a:t>
            </a: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Субсидии на проведение НИОКР И ОКР для промышленных предприятий: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</a:t>
            </a:r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100 млн руб.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50%</a:t>
            </a: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инвестиций в проект</a:t>
            </a:r>
          </a:p>
        </p:txBody>
      </p:sp>
      <p:sp>
        <p:nvSpPr>
          <p:cNvPr id="1048679" name="TextBox 74"/>
          <p:cNvSpPr txBox="1"/>
          <p:nvPr/>
        </p:nvSpPr>
        <p:spPr>
          <a:xfrm>
            <a:off x="144141" y="2466375"/>
            <a:ext cx="1979587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1764</a:t>
            </a:r>
          </a:p>
        </p:txBody>
      </p:sp>
      <p:sp>
        <p:nvSpPr>
          <p:cNvPr id="1048680" name="Прямоугольник 75"/>
          <p:cNvSpPr/>
          <p:nvPr/>
        </p:nvSpPr>
        <p:spPr>
          <a:xfrm>
            <a:off x="2123728" y="2349202"/>
            <a:ext cx="7200800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Министерство экономического развития РФ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30.12.2018 №1764</a:t>
            </a:r>
          </a:p>
          <a:p>
            <a:endParaRPr lang="ru-RU" b="1" i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Льготное кредитование для субъектов МСП в банках-партнерах</a:t>
            </a:r>
          </a:p>
          <a:p>
            <a:pPr marL="171450" indent="-171450">
              <a:buFontTx/>
              <a:buChar char="-"/>
            </a:pPr>
            <a:r>
              <a:rPr lang="ru-RU" sz="9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займ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500 тыс. руб. до 2 млрд руб. </a:t>
            </a:r>
            <a:r>
              <a:rPr lang="ru-RU" sz="1050" b="1" dirty="0"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сроком до 10 лет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по ставке </a:t>
            </a:r>
            <a:r>
              <a:rPr lang="ru-RU" sz="1050" b="1" dirty="0"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не выше 8,5 %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на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инвестиционные цели</a:t>
            </a:r>
            <a:r>
              <a:rPr lang="ru-RU" sz="1050" b="1" dirty="0">
                <a:solidFill>
                  <a:srgbClr val="C00000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ru-RU" sz="9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займ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500 тыс. руб. до 500 млн руб.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сроком до 3 лет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по ставке </a:t>
            </a:r>
            <a:r>
              <a:rPr lang="ru-RU" sz="1050" b="1" dirty="0"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не выше 8,5 %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на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пополнение оборотных средств</a:t>
            </a:r>
          </a:p>
          <a:p>
            <a:pPr marL="171450" indent="-171450">
              <a:buFontTx/>
              <a:buChar char="-"/>
            </a:pPr>
            <a:r>
              <a:rPr lang="ru-RU" sz="9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займ</a:t>
            </a:r>
            <a:r>
              <a:rPr lang="ru-RU" sz="1050" b="1" dirty="0">
                <a:solidFill>
                  <a:srgbClr val="C00000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10 млн. руб. сроком до 5 лет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по ставке </a:t>
            </a:r>
            <a:r>
              <a:rPr lang="ru-RU" sz="1050" b="1" dirty="0"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не выше 9,95% 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на</a:t>
            </a:r>
            <a:r>
              <a:rPr lang="ru-RU" sz="1050" b="1" dirty="0"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развитие предпринимательской деятельности</a:t>
            </a:r>
          </a:p>
          <a:p>
            <a:pPr marL="171450" indent="-171450">
              <a:buFontTx/>
              <a:buChar char="-"/>
            </a:pPr>
            <a:endParaRPr lang="ru-RU" sz="1050" b="1" dirty="0">
              <a:solidFill>
                <a:srgbClr val="C00000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Для получения кредита необходимо обратиться в уполномоченный банк.</a:t>
            </a:r>
          </a:p>
          <a:p>
            <a:endParaRPr lang="ru-RU" sz="8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buFontTx/>
              <a:buChar char="-"/>
            </a:pPr>
            <a:endParaRPr lang="ru-RU" sz="8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51520" y="2332300"/>
            <a:ext cx="8554043" cy="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75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07420" y="445851"/>
            <a:ext cx="4836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«Проекты развития»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137730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50-500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общий бюджет проекта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от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100 млн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рублей;</a:t>
            </a:r>
          </a:p>
          <a:p>
            <a:r>
              <a:rPr lang="ru-RU" sz="105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софинансирование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со стороны заявителя, частных инвесторов или банков 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50% бюджета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проекта;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ставка: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годовых при условии экспорта новой продукции на сумму ≥ 50% от суммы займа в год; 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3%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годовых (в первые 3 года займа при предоставлении банковской гарантии) и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годовых (при других видах обеспечения), при этом ставки могут быть снижены на 2% годовых при условии закупки отечественного оборудования на сумму ≥ 50% от суммы займа;</a:t>
            </a:r>
          </a:p>
          <a:p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периодичность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рассмотрения заявки на предоставление меры поддержки -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порядке поступления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07420" y="2239236"/>
            <a:ext cx="4729074" cy="27084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юр/лицом-коммерческой организацией или ИП, получение займов для которого не запрещено действующим законодательством или уставом;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юр/лицом или ИП, осуществляющим деятельность в сфере промышленности на территории РФ, на континентальном шельфе РФ, в исключительной экономической зоне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резидентом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не являться дочерним хозяйственным обществом юр/лиц, созданных в соответствии с законодательством иностранных государств и имеющих местонахождение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err="1"/>
              <a:t>бенефициарный</a:t>
            </a:r>
            <a:r>
              <a:rPr lang="ru-RU" sz="1000" dirty="0"/>
              <a:t> владелец Заявителя не должен являться нерезидентом РФ, имеющим местонахождение (место жительства)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раскрыть структуру собственности на момент подачи заявки;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5876" y="3435846"/>
            <a:ext cx="3888432" cy="14311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предложения заявителя по обеспечению возврата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бизнес-план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финансовая модель проекта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354" y="2523929"/>
            <a:ext cx="3888431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Проекты должны быть направлены на внедрение передовых технологий, создание новых продуктов или организацию импортозамещающих производств</a:t>
            </a:r>
            <a:endParaRPr lang="ru-RU" sz="9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231030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07420" y="445851"/>
            <a:ext cx="4732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«Станкостроение»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106182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50-500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7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общий бюджет проекта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от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62,5 млн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рублей;</a:t>
            </a:r>
          </a:p>
          <a:p>
            <a:r>
              <a:rPr lang="ru-RU" sz="105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софинансирование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со стороны заявителя, частных инвесторов или банков 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20% бюджета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проекта;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ставка: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 годовых на первые 3 года займа и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годовых на оставшийся срок.</a:t>
            </a:r>
          </a:p>
          <a:p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периодичность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рассмотрения заявки на предоставление меры поддержки -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порядке поступления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2246930"/>
            <a:ext cx="3888431" cy="8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Проекты должны быть направленны на производство </a:t>
            </a:r>
            <a:r>
              <a:rPr lang="ru-RU" sz="1000" dirty="0" err="1"/>
              <a:t>станкоинструментальной</a:t>
            </a:r>
            <a:r>
              <a:rPr lang="ru-RU" sz="1000" dirty="0"/>
              <a:t> продукции гражданского назначения, соответствующей принципам наилучших доступных технологий, с импортозамещающим или экспортным потенциалом</a:t>
            </a:r>
            <a:endParaRPr lang="ru-RU" sz="9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07421" y="2239236"/>
            <a:ext cx="4729073" cy="27084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юр/лицом-коммерческой организацией или ИП, получение займов для которого не запрещено действующим законодательством или уставом;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юр/лицом или ИП, осуществляющим деятельность в сфере промышленности на территории РФ, на континентальном шельфе РФ, в исключительной экономической зоне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резидентом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не являться дочерним хозяйственным обществом юр/лиц, созданных в соответствии с законодательством иностранных государств и имеющих местонахождение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err="1"/>
              <a:t>бенефициарный</a:t>
            </a:r>
            <a:r>
              <a:rPr lang="ru-RU" sz="1000" dirty="0"/>
              <a:t> владелец Заявителя не должен являться нерезидентом РФ, имеющим местонахождение (место жительства)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раскрыть структуру собственности на момент подачи заявки;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9513" y="3219822"/>
            <a:ext cx="3888431" cy="14311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предложения заявителя по обеспечению возврата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бизнес-план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финансовая модель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159014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80236" y="425876"/>
            <a:ext cx="5472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«Комплектующие изделия»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106182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50-500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общий бюджет проекта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от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62,5 млн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рублей;</a:t>
            </a:r>
          </a:p>
          <a:p>
            <a:r>
              <a:rPr lang="ru-RU" sz="105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софинансирование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со стороны заявителя, частных инвесторов или банков 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20% бюджета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проекта;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ставка: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 годовых на первые 3 года займа и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годовых на оставшийся срок.</a:t>
            </a:r>
          </a:p>
          <a:p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периодичность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рассмотрения заявки на предоставление меры поддержки -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порядке поступления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067694"/>
            <a:ext cx="3888431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Проекты должны быть направлены на организацию и/или модернизацию производства комплектующих изделий, применяемых в составе промышленной продукции, перечисленной в приложении к постановлению Правительства Российской Федерации "О критериях отнесения промышленной продукции к промышленной продукции, не имеющей аналогов, произведенных в Российской Федерации" от 17 июля 2015 г. № 719</a:t>
            </a:r>
            <a:endParaRPr lang="ru-RU" sz="9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07421" y="2239236"/>
            <a:ext cx="4729073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юр. лицом, комм. организацией или ИП, получение займов для которого не запрещено действующим законодательством или уставом;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юр. лицом или ИП, осуществляющим деятельность в сфере промышленности на территории РФ, на континентальном шельфе РФ, в исключительной экономической зоне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резидентом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не являться дочерним хозяйственным обществом юр/лиц, созданных в соответствии с законодательством иностранных государств и имеющих местонахождение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err="1"/>
              <a:t>бенефициарный</a:t>
            </a:r>
            <a:r>
              <a:rPr lang="ru-RU" sz="1000" dirty="0"/>
              <a:t> владелец Заявителя не должен являться нерезидентом РФ, имеющим местонахождение (место жительства)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раскрыть структуру собственности на момент подачи заявки;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543734"/>
            <a:ext cx="3888431" cy="14311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предложения заявителя по обеспечению возврата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бизнес-план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финансовая модель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135613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05920" y="425876"/>
            <a:ext cx="4147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«Конверсия»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90024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80-750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общий бюджет проекта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от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100 млн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рублей;</a:t>
            </a:r>
          </a:p>
          <a:p>
            <a:r>
              <a:rPr lang="ru-RU" sz="105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софинансирование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со стороны заявителя, частных инвесторов или банков 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20% бюджета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проекта;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ставка: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 годовых на первые 3 года займа и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годовых на оставшийся срок.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894" y="2222969"/>
            <a:ext cx="3888431" cy="8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Проекты должны быть направленны на разработку и внедрение на предприятиях оборонно-промышленного комплекса выпуска высокотехнологичной конкурентоспособной промышленной продукции гражданского или двойного назначения</a:t>
            </a:r>
            <a:endParaRPr lang="ru-RU" sz="9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07421" y="2239236"/>
            <a:ext cx="4729073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юр/лицом - коммерческой организацией, получение займов для которой не запрещено действующим законодательством или уставом Заявителя;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юр/лицом или ИП, осуществляющим деятельность в сфере промышленности на территории РФ, на континентальном шельфе РФ, в исключительной экономической зоне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юр/лицом, включенным в Сводный реестр организаций оборонно-промышленного комплекса, или дочерним хозяйственным обществом такого юр/лица;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являться резидентом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не являться дочерним хозяйственным обществом юр/лиц, созданных в соответствии с законодательством иностранных государств и имеющих местонахождение в низконалоговой юрисдикции за пределами территории РФ;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362620"/>
            <a:ext cx="3888431" cy="14311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предложения заявителя по обеспечению возврата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бизнес-план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финансовая модель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3306780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extBox 1"/>
          <p:cNvSpPr txBox="1"/>
          <p:nvPr/>
        </p:nvSpPr>
        <p:spPr>
          <a:xfrm>
            <a:off x="3662200" y="1547837"/>
            <a:ext cx="5040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ФЕДЕРАЛЬНЫЕ</a:t>
            </a:r>
          </a:p>
          <a:p>
            <a:pPr algn="r"/>
            <a:r>
              <a:rPr lang="ru-RU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МЕРЫ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1544139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85831" y="425876"/>
            <a:ext cx="3767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«Лизинг»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121571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5-500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общий бюджет проекта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от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20 млн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рублей;</a:t>
            </a:r>
          </a:p>
          <a:p>
            <a:r>
              <a:rPr lang="ru-RU" sz="105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софинансирование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со стороны заявителя 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10%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ставка: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 годовых.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целевой объем продаж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новой продукции </a:t>
            </a:r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50%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от суммы займа в год,  начиная со 2 года серийного производства;</a:t>
            </a:r>
          </a:p>
          <a:p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периодичность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рассмотрения заявки на предоставление меры поддержки -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порядке поступления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894" y="2222969"/>
            <a:ext cx="388843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Проекты должны быть направлены на поддержку технологического перевооружения и/или модернизацию основных производственных фондов российских субъектов деятельности в сфере промышленности</a:t>
            </a:r>
            <a:endParaRPr lang="ru-RU" sz="9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2139702"/>
            <a:ext cx="4841250" cy="289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юр. лицом или ИП, осуществляющим деятельность в сфере промышленности на территории РФ, на континентальном шельфе РФ, в исключительной экономической зоне Российской Федерации;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резидентом РФ;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не являться дочерним хозяйственным обществом юридических лиц, созданных в соответствии с законодательством иностранных государств и имеющих местонахождение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юридическим лицом - коммерческой организацией или индивидуальным предпринимателем, получение займов для которого не запрещено действующим законодательством или уставом Заявителя;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должен раскрыть структуру собственности на момент подачи заявки;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не должен иметь просроченную задолженность по налогам, сборам и иным обязательным платежам в бюджеты бюджетной системы РФ, задолженность по заработной плате перед работниками, просроченную задолженность перед Фондом;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err="1"/>
              <a:t>бенефициарный</a:t>
            </a:r>
            <a:r>
              <a:rPr lang="ru-RU" sz="900" dirty="0"/>
              <a:t> владелец Заявителя не должен являться нерезидентом Российской Федерации, имеющим местонахождение (место жительства) в низконалоговой юрисдикции за пределами территории Российской Федерации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362620"/>
            <a:ext cx="3888431" cy="14311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предложения заявителя по обеспечению возврата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бизнес-план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50" dirty="0"/>
              <a:t>финансовая модель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2598145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31294" y="425876"/>
            <a:ext cx="5121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«Маркировка товаров»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133882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5-50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2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для заявителей удовлетворяющих следующим критериям: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производит жизненно необходимые и важнейшие лекарственные препараты для медицинского применения;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запрошенного займа превышает 20% среднегодовой выручки от реализации лекарственных препаратов для медицинского применения заявителя за последние 3 года.</a:t>
            </a:r>
          </a:p>
          <a:p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                        не более </a:t>
            </a:r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2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– для остальных заявителей;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- 1 % годовых;</a:t>
            </a:r>
          </a:p>
          <a:p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соответствие оборудования требованиям ФРП.</a:t>
            </a:r>
            <a:endParaRPr lang="ru-RU" sz="105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94" y="2222969"/>
            <a:ext cx="3888431" cy="5309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50"/>
              <a:t>Проект должен быть направлен на внедрение системы мониторинга движения товаров (лекарственных препаратов, молочной продукции и воды).</a:t>
            </a:r>
            <a:endParaRPr lang="ru-RU" sz="9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2139702"/>
            <a:ext cx="4841250" cy="29546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pPr algn="l"/>
            <a:r>
              <a:rPr lang="ru-RU" sz="1100" b="1" i="0" dirty="0">
                <a:solidFill>
                  <a:srgbClr val="000000"/>
                </a:solidFill>
                <a:effectLst/>
                <a:latin typeface="AkzidenzGroteskPro"/>
              </a:rPr>
              <a:t>Требования к заявителю :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AkzidenzGroteskPro"/>
              </a:rPr>
              <a:t>Заявитель должен соответствовать следующим требованиям: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900" b="0" i="0" dirty="0">
                <a:solidFill>
                  <a:schemeClr val="tx1"/>
                </a:solidFill>
                <a:effectLst/>
                <a:latin typeface="AkzidenzGroteskPro"/>
              </a:rPr>
              <a:t>являться юридическим лицом - коммерческой организацией или индивидуальным предпринимателем, получение займов для которого не запрещено действующим законодательством или уставом Заявителя;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900" b="0" i="0" dirty="0">
                <a:solidFill>
                  <a:schemeClr val="tx1"/>
                </a:solidFill>
                <a:effectLst/>
                <a:latin typeface="AkzidenzGroteskPro"/>
              </a:rPr>
              <a:t>являться юридическим лицом или индивидуальным предпринимателем, осуществляющим производство фармацевтической продукции на территории Российской Федерации, на континентальном шельфе Российской Федерации, в исключительной экономической зоне Российской Федерации;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900" b="0" i="0" dirty="0">
                <a:solidFill>
                  <a:schemeClr val="tx1"/>
                </a:solidFill>
                <a:effectLst/>
                <a:latin typeface="AkzidenzGroteskPro"/>
              </a:rPr>
              <a:t>являться резидентом Российской Федерации;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900" b="0" i="0" dirty="0">
                <a:solidFill>
                  <a:schemeClr val="tx1"/>
                </a:solidFill>
                <a:effectLst/>
                <a:latin typeface="AkzidenzGroteskPro"/>
              </a:rPr>
              <a:t>не являться дочерним хозяйственным обществом юридических лиц, созданных в соответствии с законодательством иностранных государств и имеющих местонахождение в низконалоговой юрисдикции за пределами территории Российской Федерации;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900" b="0" i="0" dirty="0">
                <a:solidFill>
                  <a:schemeClr val="tx1"/>
                </a:solidFill>
                <a:effectLst/>
                <a:latin typeface="AkzidenzGroteskPro"/>
              </a:rPr>
              <a:t>бенефициарный владелец Заявителя не должен являться нерезидентом Российской Федерации, имеющим местонахождение (место жительства) в низконалоговой юрисдикции за пределами территории Российской Федерации;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900" b="0" i="0" dirty="0">
                <a:solidFill>
                  <a:schemeClr val="tx1"/>
                </a:solidFill>
                <a:effectLst/>
                <a:latin typeface="AkzidenzGroteskPro"/>
              </a:rPr>
              <a:t>раскрыть структуру собственности, предоставить список аффилированных лиц и сведения о конечных бенефициарах на момент подачи заявки;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2893" y="2816811"/>
            <a:ext cx="3888431" cy="22159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Заявка на получение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Заверение Заявителя о том, что: средства займа не будут использованы им на финансирование расходов, на финансирование/возмещение которых выделяются бюджетные ассигнования из бюджетов системы Российской Федерации в соответствии с условиями иных нормативных правовых актов или муниципальных правовых актов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Заверение Заявителя о том, что средства займа будут расходоваться им в соответствии с целями и задачами проекта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249826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96231" y="425876"/>
            <a:ext cx="6756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«Повышение производительности труда»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106182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50-300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общий бюджет проекта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от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62,5 млн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рублей;</a:t>
            </a:r>
          </a:p>
          <a:p>
            <a:r>
              <a:rPr lang="ru-RU" sz="105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софинансирование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со стороны заявителя, частных инвесторов или банков 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20% бюджета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проекта;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ставка: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 годовых.</a:t>
            </a:r>
          </a:p>
          <a:p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периодичность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рассмотрения заявки на предоставление меры поддержки -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порядке поступления;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2402" y="2427734"/>
            <a:ext cx="388843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Программа предназначена для финансирования проектов, направленных на повышение производительности труда на промышленных предприятиях (в рамках национального проекта "Производительность труда и поддержка занятости").</a:t>
            </a:r>
            <a:endParaRPr lang="ru-RU" sz="9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4007" y="2427734"/>
            <a:ext cx="4409201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Заявителю необходимо быть участником региональной программы повышения производительности труда и иметь сертификат АНО «Федеральный центр компетенций в сфере производительности труда», о наличии у компании ключевых элементов производственной системы и достаточном уровне использования внутренних ресурсов повышения производительности или наладить у себя производственный поток-образец, подтвердив этот факт в федеральном или региональном центре компетенций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Целевой показатель прироста производительности труда должен соответствовать целевым показателям, установленным для предприятия Соглашением об участии в Нацпроекте для соответствующего года</a:t>
            </a:r>
            <a:endParaRPr lang="ru-RU" sz="9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893" y="3243342"/>
            <a:ext cx="3888431" cy="1523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предложения заявителя по обеспечению возврата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бизнес-план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финансовая модель проекта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сертификат ФЦК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2092108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5.7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81327" y="425876"/>
            <a:ext cx="6171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</a:t>
            </a:r>
            <a:r>
              <a:rPr lang="ru-RU" b="1" dirty="0"/>
              <a:t>Цифровизация промышленности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137730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20-500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общий бюджет проекта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от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25 млн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рублей;</a:t>
            </a:r>
          </a:p>
          <a:p>
            <a:r>
              <a:rPr lang="ru-RU" sz="105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софинансирование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со стороны заявителя, частных инвесторов или банков 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20% бюджета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проекта;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ставка: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 – при приобретении для реализации проекта отечественного программного обеспечения в размере более 50 % суммы займа либо в случае привлечения в качестве Ключевого исполнителя по проекту Системного интегратора, удовлетворяющего критериям, утверждаемым Наблюдательным советом Фонда, или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– в остальных случаях </a:t>
            </a:r>
          </a:p>
          <a:p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увеличение выработки 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на одного сотрудника – не менее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5% 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ежегодно, начиная со 2 года после получения займа.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2402" y="2427734"/>
            <a:ext cx="3938922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Программа предназначена для финансирования проектов, направленных на внедрение цифровых и технологических решений, призванных оптимизировать производственные процессы на предприятии..</a:t>
            </a:r>
            <a:endParaRPr lang="ru-RU" sz="9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5977" y="2427734"/>
            <a:ext cx="4697232" cy="26161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юр. лицом – комм. организацией или ИП, получение займов для которого не запрещено действующим законодательством или уставом Заявителя;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юр. лицом, комм. организацией или ИП, осуществляющим деятельность в сфере промышленности на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резидентом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не являться дочерним хозяйственным обществом юр. лиц, созданных в соответствии с законодательством иностранных государств и имеющих местонахождение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err="1"/>
              <a:t>бенефициарный</a:t>
            </a:r>
            <a:r>
              <a:rPr lang="ru-RU" sz="900" dirty="0"/>
              <a:t> владелец Заявителя не должен являться нерезидентом РФ, имеющим местонахождение (место жительства)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раскрыть структуру собственности на момент подачи заявки;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не должно находиться в процессе реорганизации (за исключением реорганизации в форме преобразования, слияния или присоединения), ликвидации или банкротства на момент подачи заявки и/или получения займа.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2893" y="3243342"/>
            <a:ext cx="3888431" cy="1523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предложения заявителя по обеспечению возврата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бизнес-план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финансовая модель проекта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сертификат ФЦК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4263401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8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5.8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91880" y="425876"/>
            <a:ext cx="562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финансирования «</a:t>
            </a:r>
            <a:r>
              <a:rPr lang="ru-RU" b="1" dirty="0"/>
              <a:t>Приоритетные проекты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781037"/>
            <a:ext cx="8856982" cy="90024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сумма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500-2000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млн рублей;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срок займа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не более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7 лет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общий бюджет проекта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– от </a:t>
            </a:r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6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25 млн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рублей;</a:t>
            </a:r>
          </a:p>
          <a:p>
            <a:r>
              <a:rPr lang="ru-RU" sz="105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софинансирование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со стороны заявителя, частных инвесторов или банков –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 менее 20% бюджета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проекта;</a:t>
            </a:r>
          </a:p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процентная ставка: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 – 1% годовых при банковской гарантии, при другом обеспечении - 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5 %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2402" y="1851670"/>
            <a:ext cx="3938922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dirty="0"/>
              <a:t>Допуск проектов к программе осуществляется по решению Минпромторга России. Заемное </a:t>
            </a:r>
            <a:r>
              <a:rPr lang="ru-RU" sz="1000" dirty="0" err="1"/>
              <a:t>софинансирование</a:t>
            </a:r>
            <a:r>
              <a:rPr lang="ru-RU" sz="1000" dirty="0"/>
              <a:t> предоставляется на проекты, реализуемые в приоритетных направлениях российской промышленности и направленные на </a:t>
            </a:r>
            <a:r>
              <a:rPr lang="ru-RU" sz="1000" dirty="0" err="1"/>
              <a:t>импортозамещение</a:t>
            </a:r>
            <a:r>
              <a:rPr lang="ru-RU" sz="1000" dirty="0"/>
              <a:t>, а также на локализацию и создание серийного производства конкурентоспособной на внешних рынках высокотехнологичной критически важной промышленной продукции.</a:t>
            </a:r>
            <a:endParaRPr lang="ru-RU" sz="9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08480" y="1872634"/>
            <a:ext cx="4628015" cy="22006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Требования к заявителю: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юр. лицом – комм. организацией или ИП, получение займов для которого не запрещено действующим законодательством или уставом Заявителя;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юр. лицом, комм. организацией или ИП, осуществляющим деятельность в сфере промышленности на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являться резидентом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не являться дочерним хозяйственным обществом юр. лиц, созданных в соответствии с законодательством иностранных государств и имеющих местонахождение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err="1"/>
              <a:t>бенефициарный</a:t>
            </a:r>
            <a:r>
              <a:rPr lang="ru-RU" sz="900" dirty="0"/>
              <a:t> владелец Заявителя не должен являться нерезидентом РФ, имеющим местонахождение (место жительства) в низконалоговой юрисдикции за пределами территории РФ;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раскрыть структуру собственности на момент подачи заявки;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2893" y="3243342"/>
            <a:ext cx="3888431" cy="16619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Необходимые документы для предоставления меры поддержки:</a:t>
            </a:r>
          </a:p>
          <a:p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правоустанавливающие документы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документы, подтверждающие полномочия лица, действующего от имени заявителя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предложения заявителя по обеспечению возврата займа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согласие заявителя как субъекта кредитной истории на раскрытие информации, содержащейся в кредитной истории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/>
              <a:t>согласие субъекта персональных данных на обработку его персональных данных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74964" y="-8467"/>
            <a:ext cx="43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Консультации по программам льготных займов Фонда и мерам господдержки: </a:t>
            </a:r>
          </a:p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+7 495 120-24-16,  8 800 500-71-29</a:t>
            </a:r>
          </a:p>
        </p:txBody>
      </p:sp>
    </p:spTree>
    <p:extLst>
      <p:ext uri="{BB962C8B-B14F-4D97-AF65-F5344CB8AC3E}">
        <p14:creationId xmlns:p14="http://schemas.microsoft.com/office/powerpoint/2010/main" val="2275991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СОДЕЙСТВИЯ ИННОВАЦИЯМ</a:t>
            </a:r>
            <a:b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http://fasie.ru</a:t>
            </a:r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0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6.1</a:t>
            </a:r>
          </a:p>
        </p:txBody>
      </p:sp>
      <p:graphicFrame>
        <p:nvGraphicFramePr>
          <p:cNvPr id="4194316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853111"/>
              </p:ext>
            </p:extLst>
          </p:nvPr>
        </p:nvGraphicFramePr>
        <p:xfrm>
          <a:off x="179512" y="699542"/>
          <a:ext cx="8784977" cy="86409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76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Название программы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Субъект поддержки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Размер гранта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Срок выполнения</a:t>
                      </a:r>
                      <a:endParaRPr lang="ru-RU" sz="1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«СТАРТ»</a:t>
                      </a: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Поддержка </a:t>
                      </a:r>
                      <a:r>
                        <a:rPr lang="ru-RU" sz="105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стартапов</a:t>
                      </a: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на ранних стадиях развития </a:t>
                      </a:r>
                      <a:endParaRPr sz="105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 До </a:t>
                      </a:r>
                      <a:r>
                        <a:rPr lang="ru-RU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10 млн рублей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1 год</a:t>
                      </a:r>
                      <a:endParaRPr lang="ru-RU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1707654"/>
            <a:ext cx="4104456" cy="2793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Средства </a:t>
            </a:r>
            <a:r>
              <a:rPr lang="ru-RU" sz="105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грантового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финансирования могут быть использованы </a:t>
            </a:r>
            <a:r>
              <a:rPr lang="ru-RU" sz="105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для финансового обеспечения расходов на выполнение НИОКР в рамках реализации инновационного проекта в соответствии с утвержденной сметой расходов средств гранта:</a:t>
            </a:r>
          </a:p>
          <a:p>
            <a:endParaRPr lang="ru-RU" sz="105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а) заработная плата;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б) начисления на заработную плату;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в) материалы, сырье, комплектующие (не более 20% от суммы гранта);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г) оплата работ соисполнителей;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д) прочие работы и услуги производственного характера, выполняемые сторонними организациями;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е) прочие общехозяйственные расходы (не более 5% от суммы гранта).</a:t>
            </a:r>
          </a:p>
          <a:p>
            <a:endParaRPr lang="ru-RU" sz="105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Расходы на статьи «г» и «д» должны составлять в совокупности не более 25% от суммы гранта»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707654"/>
            <a:ext cx="4176464" cy="15465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Принимать участие в конкурсе по данной программе могут:</a:t>
            </a:r>
          </a:p>
          <a:p>
            <a:endParaRPr lang="ru-RU" sz="105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pPr marL="228600" indent="-228600">
              <a:buAutoNum type="arabicParenR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юридические лица, относящиеся к категории субъектов малого предпринимательства в соответствии с федеральным законом № 209-ФЗ от 24.07.2007</a:t>
            </a:r>
          </a:p>
          <a:p>
            <a:pPr marL="228600" indent="-228600">
              <a:buAutoNum type="arabicParenR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физические лица – при условии, что они одновременно не принимают участие в других проектах, финансируемых Фондом. В случае победы в конкурсе потребуется создание юридического лица.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70320" y="3435846"/>
            <a:ext cx="4194168" cy="140807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Направления программы (лоты):</a:t>
            </a:r>
          </a:p>
          <a:p>
            <a:endParaRPr lang="ru-RU" sz="105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Н1. Цифровые технологии;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 Н2. Медицина и технологии </a:t>
            </a:r>
            <a:r>
              <a:rPr lang="ru-RU" sz="9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здоровьесбережения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 Н3. Новые материалы и химические технологии;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 Н4. Новые приборы и интеллектуальные производственные технологии;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 Н5. Биотехнологии;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 Н6. Ресурсосберегающая энергетика.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4964" y="-8467"/>
            <a:ext cx="43690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КОНСУЛЬТАЦИОННАЯ ПОДДЕРЖКА: +7 (495) 231-19-06</a:t>
            </a:r>
          </a:p>
        </p:txBody>
      </p:sp>
    </p:spTree>
    <p:extLst>
      <p:ext uri="{BB962C8B-B14F-4D97-AF65-F5344CB8AC3E}">
        <p14:creationId xmlns:p14="http://schemas.microsoft.com/office/powerpoint/2010/main" val="2622519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СОДЕЙСТВИЯ ИННОВАЦИЯМ</a:t>
            </a:r>
            <a:b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http://fasie.ru</a:t>
            </a:r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0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6.2</a:t>
            </a:r>
          </a:p>
        </p:txBody>
      </p:sp>
      <p:graphicFrame>
        <p:nvGraphicFramePr>
          <p:cNvPr id="4194316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315624"/>
              </p:ext>
            </p:extLst>
          </p:nvPr>
        </p:nvGraphicFramePr>
        <p:xfrm>
          <a:off x="179512" y="699542"/>
          <a:ext cx="8784977" cy="86409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76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Название программы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Субъект поддержки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Размер гранта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Срок выполнения</a:t>
                      </a:r>
                      <a:endParaRPr lang="ru-RU" sz="1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400" b="1">
                          <a:solidFill>
                            <a:srgbClr val="000000"/>
                          </a:solidFill>
                          <a:sym typeface="Arial"/>
                        </a:defRPr>
                      </a:pP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  «РАЗВИТИЕ»</a:t>
                      </a:r>
                      <a:endParaRPr lang="ru-RU" sz="1050" b="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Поддержка компаний, имеющих опыт разработки и продаж наукоемкой продукции</a:t>
                      </a:r>
                      <a:endParaRPr lang="ru-RU" sz="1050" b="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  </a:t>
                      </a:r>
                      <a:r>
                        <a:rPr lang="ru-RU" sz="105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млн</a:t>
                      </a:r>
                      <a:r>
                        <a:rPr lang="ru-RU" sz="1200" b="1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рублей 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5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Не</a:t>
                      </a:r>
                      <a:r>
                        <a:rPr lang="ru-RU" sz="1050" b="0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более </a:t>
                      </a:r>
                      <a:r>
                        <a:rPr lang="ru-RU" sz="1200" b="1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2 лет</a:t>
                      </a:r>
                      <a:endParaRPr lang="ru-RU" sz="105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8530" y="1923678"/>
            <a:ext cx="4340642" cy="2793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Средства </a:t>
            </a:r>
            <a:r>
              <a:rPr lang="ru-RU" sz="10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грантового</a:t>
            </a:r>
            <a:r>
              <a:rPr lang="ru-RU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финансирования могут быть использованы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для финансового обеспечения расходов на выполнение НИОКР в рамках реализации инновационного проекта в соответствии с утвержденной сметой расходов средств гранта:</a:t>
            </a:r>
          </a:p>
          <a:p>
            <a:endParaRPr lang="ru-RU" sz="105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а) заработная плата;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б) начисления на заработную плату;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в) материалы, сырье, комплектующие (не более 20% от суммы гранта);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г) оплата работ соисполнителей;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д) прочие работы и услуги производственного характера, выполняемые сторонними организациями;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е) прочие общехозяйственные расходы (не более 5% от суммы гранта).</a:t>
            </a:r>
          </a:p>
          <a:p>
            <a:endParaRPr lang="ru-RU" sz="105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Расходы на статьи «г» и «д» должны составлять в совокупности не более 25% от суммы гранта»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707654"/>
            <a:ext cx="4176464" cy="15234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Принимать участие в конкурсе по данной программе могут: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юридические лица, относящиеся к категории субъектов малого предпринимательства в соответствии с федеральным законом № 209-ФЗ от 24.07.2007 и имеющие опыт проведения НИОКР и продаж собственной наукоемкой продукции;</a:t>
            </a:r>
          </a:p>
          <a:p>
            <a:endParaRPr lang="ru-RU" sz="9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Предпочтение отдается динамично развивающимся компаниям, реализующим импортозамещающие проекты с высокой </a:t>
            </a:r>
            <a:r>
              <a:rPr lang="ru-RU" sz="9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наукоемкостью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и перспективой коммерциализации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79172" y="3433749"/>
            <a:ext cx="4194168" cy="16389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Ожидаемые результаты: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Защита ИС в процессе выполнения НИОКР;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Создание собственного производства наукоемкой продукции;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Прирост объема реализации инновационной продукции, созданной в результате выполнения проекта (ежегодные плановые показатели на 5 лет устанавливаются при заключении договора гранта);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Прирост количества вновь созданных и (или) модернизируемых высокопроизводительных рабочих мест в рамках реализации проекта (ежегодные плановые показатели на 5 лет устанавливаются при заключении договора гранта).</a:t>
            </a:r>
            <a:endParaRPr lang="ru-RU" sz="7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74964" y="-8467"/>
            <a:ext cx="43690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КОНСУЛЬТАЦИОННАЯ ПОДДЕРЖКА: +7 (495) 231-19-06</a:t>
            </a:r>
          </a:p>
        </p:txBody>
      </p:sp>
    </p:spTree>
    <p:extLst>
      <p:ext uri="{BB962C8B-B14F-4D97-AF65-F5344CB8AC3E}">
        <p14:creationId xmlns:p14="http://schemas.microsoft.com/office/powerpoint/2010/main" val="2936467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СОДЕЙСТВИЯ ИННОВАЦИЯМ</a:t>
            </a:r>
            <a:b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http://fasie.ru</a:t>
            </a:r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0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6.3</a:t>
            </a:r>
          </a:p>
        </p:txBody>
      </p:sp>
      <p:graphicFrame>
        <p:nvGraphicFramePr>
          <p:cNvPr id="4194316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87374"/>
              </p:ext>
            </p:extLst>
          </p:nvPr>
        </p:nvGraphicFramePr>
        <p:xfrm>
          <a:off x="179512" y="699542"/>
          <a:ext cx="8784977" cy="109048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76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Название программы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Субъект поддержки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Размер гранта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Срок выполнения</a:t>
                      </a:r>
                      <a:endParaRPr lang="ru-RU" sz="1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400" b="1">
                          <a:solidFill>
                            <a:srgbClr val="000000"/>
                          </a:solidFill>
                          <a:sym typeface="Arial"/>
                        </a:defRPr>
                      </a:pPr>
                      <a:r>
                        <a:rPr lang="ru-RU" sz="105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  <a:sym typeface="Arial"/>
                        </a:rPr>
                        <a:t>   «КООПЕРАЦИЯ»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05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Поддержка малых инновационных предприятий, направленная на развитие партнерства между</a:t>
                      </a:r>
                      <a:r>
                        <a:rPr lang="ru-RU" sz="1050" b="0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малыми предприятиями и </a:t>
                      </a:r>
                      <a:r>
                        <a:rPr lang="ru-RU" sz="105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средним и крупным бизнесом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20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25 млн рублей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Не более</a:t>
                      </a:r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2 лет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3" y="1995686"/>
            <a:ext cx="3384376" cy="26622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Средства </a:t>
            </a:r>
            <a:r>
              <a:rPr lang="ru-RU" sz="9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грантового</a:t>
            </a:r>
            <a:r>
              <a:rPr lang="ru-RU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финансирования могут быть использованы 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для финансового обеспечения расходов на выполнение НИОКР в рамках реализации инновационного проекта в соответствии с утвержденной сметой расходов средств гранта:</a:t>
            </a:r>
          </a:p>
          <a:p>
            <a:endParaRPr lang="ru-RU" sz="105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а) заработная плата;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б) начисления на заработную плату;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в) материалы, сырье, комплектующие (не более 20% от суммы гранта);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г) оплата работ соисполнителей;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д) прочие работы и услуги производственного характера, выполняемые сторонними организациями;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е) прочие общехозяйственные расходы (не более 5% от суммы гранта).</a:t>
            </a:r>
          </a:p>
          <a:p>
            <a:endParaRPr lang="ru-RU" sz="105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Расходы на статьи «г» и «д» должны составлять в совокупности не более 25% от суммы гранта»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1851670"/>
            <a:ext cx="5337444" cy="16389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Принимать участие в конкурсе по данной программе могут: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юридические лица, относящиеся к категории субъектов малого предпринимательства в соответствии с федеральным законом № 209-ФЗ от 24.07.2007 , имеющие опыт проведения НИОКР и продаж собственной наукоемкой продукции;</a:t>
            </a:r>
          </a:p>
          <a:p>
            <a:endParaRPr lang="ru-RU" sz="9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обязательным условием участия в программе является наличие заключенного между малым предприятием и Индустриальным партнером Соглашения, в котором определяется порядок их взаимодействия в ходе выполнения НИОКР, порядок и условия </a:t>
            </a:r>
            <a:r>
              <a:rPr lang="ru-RU" sz="9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софинансирования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НИОКР, порядок и условия приобретения Индустриальным партнером у предприятия продукции/услуг, созданных в результате выполнения НИОКР, и другие условия.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3617646"/>
            <a:ext cx="5353518" cy="150041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Ожидаемые результаты: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Защита ИС в процессе выполнения НИОКР;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Создание собственного производства наукоемкой продукции;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Объем реализации инновационной продукции, созданной в результате выполнения проекта, должен составить не менее суммы полученных средств Фонда (данный результат должен быть достигнут в течение 5 лет с даты завершения НИОКР);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Обеспечена поставка новой наукоемкой продукции, созданной в результате выполнения НИОКР, Индустриальному партнеру в порядке и на условиях, предусмотренных в Соглашении между Индустриальным партнером и </a:t>
            </a:r>
            <a:r>
              <a:rPr lang="ru-RU" sz="9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грантополучателем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7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74964" y="-8467"/>
            <a:ext cx="43690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КОНСУЛЬТАЦИОННАЯ ПОДДЕРЖКА: +7 (495) 231-19-06</a:t>
            </a:r>
          </a:p>
        </p:txBody>
      </p:sp>
    </p:spTree>
    <p:extLst>
      <p:ext uri="{BB962C8B-B14F-4D97-AF65-F5344CB8AC3E}">
        <p14:creationId xmlns:p14="http://schemas.microsoft.com/office/powerpoint/2010/main" val="2998332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СОДЕЙСТВИЯ ИННОВАЦИЯМ</a:t>
            </a:r>
            <a:b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http://fasie.ru</a:t>
            </a:r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0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6.4</a:t>
            </a:r>
          </a:p>
        </p:txBody>
      </p:sp>
      <p:graphicFrame>
        <p:nvGraphicFramePr>
          <p:cNvPr id="4194316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201590"/>
              </p:ext>
            </p:extLst>
          </p:nvPr>
        </p:nvGraphicFramePr>
        <p:xfrm>
          <a:off x="179512" y="699542"/>
          <a:ext cx="8784977" cy="90639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76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Название программы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Субъект поддержки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Размер гранта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Срок выполнения</a:t>
                      </a:r>
                      <a:endParaRPr lang="ru-RU" sz="1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   «КОММЕРЦИАЛИЗАЦИЯ»</a:t>
                      </a:r>
                      <a:endParaRPr lang="ru-RU" sz="1050" b="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Поддержка малых инновационных предприятий, завершивших НИОКР и планирующих создание или расширение производства инновационной продукции</a:t>
                      </a:r>
                      <a:endParaRPr sz="105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До </a:t>
                      </a:r>
                      <a:r>
                        <a:rPr lang="ru-RU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20 млн рублей</a:t>
                      </a:r>
                      <a:endParaRPr lang="ru-RU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1 год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95736" y="1851670"/>
            <a:ext cx="4340642" cy="8617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Средства </a:t>
            </a:r>
            <a:r>
              <a:rPr lang="ru-RU" sz="10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грантового</a:t>
            </a:r>
            <a:r>
              <a:rPr lang="ru-RU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финансирования могут быть использованы 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для финансового обеспечения связанных с реализацией инновационного проекта расходов, согласно перечню, утвержденному приказом Минэкономразвития России от 27.10.14 № 680.</a:t>
            </a:r>
            <a:endParaRPr lang="ru-RU" sz="105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21990" y="3074671"/>
            <a:ext cx="4176464" cy="15234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Принимать участие в конкурсе по данной программе могут: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юридические лица, относящиеся к категории субъектов малого предпринимательства в соответствии с федеральным законом № 209-ФЗ от 24.07.2007, завершившие стадию НИОКР и 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имеющие опыт продаж наукоемкой продукции.</a:t>
            </a:r>
          </a:p>
          <a:p>
            <a:endParaRPr lang="ru-RU" sz="9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Предпочтение отдается динамично развивающимся компаниям, реализующим импортозамещающие проекты с высокой </a:t>
            </a:r>
            <a:r>
              <a:rPr lang="ru-RU" sz="9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наукоемкостью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и перспективной коммерциализации.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889" y="3075806"/>
            <a:ext cx="4194168" cy="16389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Ожидаемые результаты: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Создание/расширение собственного производства наукоемкой продукции;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Прирост объема реализации инновационной продукции, созданной в результате выполнения проекта (ежегодные плановые показатели на 5 лет устанавливаются при заключении договора гранта);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Прирост количеств вновь созданных и (или) модернизируемых высокопроизводительных рабочих мест в рамках реализации проекта (ежегодные плановые показатели на 5 лет устанавливаются при заключении договора гранта).</a:t>
            </a:r>
            <a:endParaRPr lang="ru-RU" sz="7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74964" y="-8467"/>
            <a:ext cx="43690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КОНСУЛЬТАЦИОННАЯ ПОДДЕРЖКА: +7 (495) 231-19-06</a:t>
            </a:r>
          </a:p>
        </p:txBody>
      </p:sp>
    </p:spTree>
    <p:extLst>
      <p:ext uri="{BB962C8B-B14F-4D97-AF65-F5344CB8AC3E}">
        <p14:creationId xmlns:p14="http://schemas.microsoft.com/office/powerpoint/2010/main" val="3987492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ФОНД СОДЕЙСТВИЯ ИННОВАЦИЯМ</a:t>
            </a:r>
            <a:b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http://fasie.ru</a:t>
            </a:r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0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6.5</a:t>
            </a:r>
          </a:p>
        </p:txBody>
      </p:sp>
      <p:graphicFrame>
        <p:nvGraphicFramePr>
          <p:cNvPr id="4194316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25927"/>
              </p:ext>
            </p:extLst>
          </p:nvPr>
        </p:nvGraphicFramePr>
        <p:xfrm>
          <a:off x="179512" y="699542"/>
          <a:ext cx="8784977" cy="145853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76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Название программы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Субъект поддержки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Размер гранта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Срок выполнения</a:t>
                      </a:r>
                      <a:endParaRPr lang="ru-RU" sz="1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400" b="1">
                          <a:solidFill>
                            <a:srgbClr val="000000"/>
                          </a:solidFill>
                          <a:sym typeface="Arial"/>
                        </a:defRPr>
                      </a:pPr>
                      <a:r>
                        <a:rPr lang="ru-RU" sz="105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  <a:sym typeface="Arial"/>
                        </a:rPr>
                        <a:t>«ИНТЕРНАЦИОНАЛИЗАЦИЯ»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05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Поддержка</a:t>
                      </a:r>
                      <a:r>
                        <a:rPr lang="ru-RU" sz="1050" b="0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малых компаний, реализующих совместные проекты по разработке и освоению выпуска новых видов продукции с участием зарубежных партнеров а также поддержку  компаний, разрабатывающих продукцию для реализации на зарубежных рынках</a:t>
                      </a:r>
                      <a:endParaRPr lang="ru-RU" sz="1050" b="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20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15 млн рублей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Не более</a:t>
                      </a:r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2 лет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0361" y="2549134"/>
            <a:ext cx="3384376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В рамках программы «Интернационализация» могут проводиться тематические конкурсы:</a:t>
            </a:r>
          </a:p>
          <a:p>
            <a:endParaRPr lang="ru-RU" sz="9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Экспорт, 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поддержка экспортно-ориентированных компаний, имеющих опыт разработки и продаж наукоемкой продукции за рубежом, планирующих разработку и освоение новых видов продукции.</a:t>
            </a:r>
          </a:p>
          <a:p>
            <a:endParaRPr lang="ru-RU" sz="9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Международные программы, 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поддержка компаний, реализующих совместные проекты по разработке и освоению новых видов продукции с участием зарубежных партнеров.</a:t>
            </a:r>
            <a:endParaRPr lang="ru-RU" sz="105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51970" y="2549134"/>
            <a:ext cx="5337444" cy="66941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Принимать участие в конкурсе по данной программе могут:</a:t>
            </a:r>
          </a:p>
          <a:p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юридические лица, относящиеся к категории субъектов малого предпринимательства в соответствии с федеральным законом № 209-ФЗ от 24.07.2007 , имеющие опыт проведения НИОКР и продаж собственной наукоемкой продукции;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3329997"/>
            <a:ext cx="5353518" cy="16389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Ожидаемые результаты: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Защита ИС в процессе выполнения НИОКР, в </a:t>
            </a:r>
            <a:r>
              <a:rPr lang="ru-RU" sz="9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т.ч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. на рынках, на которые была запланирована поставка продукции по проекту;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Создание собственного производства наукоемкой продукции;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Прирост объема реализации инновационной продукции, созданной в результате выполнения проекта, в </a:t>
            </a:r>
            <a:r>
              <a:rPr lang="ru-RU" sz="9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т.ч</a:t>
            </a: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. продукции, поставляемой на зарубежные рынки (ежегодные плановые показатели на 5 лет устанавливаются при заключении договора гранта);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Прирост количества вновь созданных и (или) модернизируемых высокопроизводительных рабочих мест в рамках реализации проекта (ежегодные плановые показатели на 5 лет устанавливаются при заключении договора гранта).</a:t>
            </a:r>
            <a:endParaRPr lang="ru-RU" sz="7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74964" y="-8467"/>
            <a:ext cx="43690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КОНСУЛЬТАЦИОННАЯ ПОДДЕРЖКА: +7 (495) 231-19-06</a:t>
            </a:r>
          </a:p>
        </p:txBody>
      </p:sp>
    </p:spTree>
    <p:extLst>
      <p:ext uri="{BB962C8B-B14F-4D97-AF65-F5344CB8AC3E}">
        <p14:creationId xmlns:p14="http://schemas.microsoft.com/office/powerpoint/2010/main" val="187376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extBox 1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49" name="TextBox 3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8349" y="2374558"/>
            <a:ext cx="1512168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565</a:t>
            </a:r>
          </a:p>
        </p:txBody>
      </p:sp>
      <p:sp>
        <p:nvSpPr>
          <p:cNvPr id="19" name="Прямоугольник 19"/>
          <p:cNvSpPr/>
          <p:nvPr/>
        </p:nvSpPr>
        <p:spPr>
          <a:xfrm>
            <a:off x="2169462" y="2283718"/>
            <a:ext cx="672293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12.07.2011 №565</a:t>
            </a:r>
          </a:p>
          <a:p>
            <a:endParaRPr lang="ru-RU" b="1" i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Льготы по ввозным таможенным пошлинам</a:t>
            </a: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:</a:t>
            </a:r>
          </a:p>
          <a:p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Таможенные платежи уплачиваются не при ввозе иностранных товаров-комплектующих на территорию РФ, а позже, после того как ввезенные товары будут переработаны.</a:t>
            </a: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(Допускается применение таможенной процедуры переработки для внутреннего потребления до 31 декабря 2020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8349" y="3611755"/>
            <a:ext cx="4572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Льгота применяется автоматически при соблюдении следующих условий:</a:t>
            </a: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1) наличие документа об условиях переработки товаров для внутреннего потребления;</a:t>
            </a: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2) возможность идентификации таможенными органами иностранных товаров в продуктах их переработки;</a:t>
            </a: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3) невозможность восстановления продуктов переработки до первоначального состояния экономически выгодным способом;</a:t>
            </a: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4) уплата специальных, антидемпинговых, компенсационных пошлин;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91992" y="3611755"/>
            <a:ext cx="36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Операции по переработке для внутреннего потребления включают в себя:</a:t>
            </a:r>
          </a:p>
          <a:p>
            <a:endParaRPr lang="ru-RU" sz="110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1) переработку или обработку товаров;</a:t>
            </a: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2) изготовление товаров, включая монтаж, сборку, разборку и подгонку.</a:t>
            </a:r>
          </a:p>
        </p:txBody>
      </p:sp>
      <p:sp>
        <p:nvSpPr>
          <p:cNvPr id="23" name="TextBox 12"/>
          <p:cNvSpPr txBox="1"/>
          <p:nvPr/>
        </p:nvSpPr>
        <p:spPr>
          <a:xfrm>
            <a:off x="338349" y="937039"/>
            <a:ext cx="1512168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372</a:t>
            </a:r>
          </a:p>
        </p:txBody>
      </p:sp>
      <p:sp>
        <p:nvSpPr>
          <p:cNvPr id="24" name="Прямоугольник 13"/>
          <p:cNvSpPr/>
          <p:nvPr/>
        </p:nvSpPr>
        <p:spPr>
          <a:xfrm>
            <a:off x="2254563" y="794537"/>
            <a:ext cx="6552728" cy="137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30.04.2009 №372</a:t>
            </a:r>
          </a:p>
          <a:p>
            <a:endParaRPr lang="ru-RU" sz="90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Освобождение от НДС </a:t>
            </a: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на ввоз технологического оборудования (в том числе комплектующих и запасных частей к нему), аналоги которого не производятся в Российской Федерации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Сейчас более </a:t>
            </a: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280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видов оборудования в перечне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Льгота применяется автоматически при предъявлении номенклатуры на таможне. </a:t>
            </a:r>
          </a:p>
          <a:p>
            <a:pPr marL="171450" indent="-171450">
              <a:buFontTx/>
              <a:buChar char="-"/>
            </a:pPr>
            <a:endParaRPr lang="ru-RU" sz="8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sym typeface="Roboto"/>
              </a:rPr>
              <a:t>(Условия применения льготы согласно статье 150 части второй НКРФ)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338349" y="2139702"/>
            <a:ext cx="8554043" cy="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088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АГЕНТСТВО ПО ТЕХНОЛОГИЧЕСКОМУ РАЗВИТИЮ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http://tech-agency.org/</a:t>
            </a:r>
          </a:p>
        </p:txBody>
      </p:sp>
      <p:pic>
        <p:nvPicPr>
          <p:cNvPr id="2097183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89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665" y="723786"/>
            <a:ext cx="856334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Задача Агентства 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– содействие российским предприятиям во внедрении технологических решений мирового уровня с целью достижения конкурентоспособности отечественной продукции.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278" y="4823743"/>
            <a:ext cx="4484973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Телефон: +7 (495) 280-12-00 E-mail: 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INFO@ATR.GOV.RU</a:t>
            </a:r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ttp://tech-agency.org/upload/iblock/c69/c696299f0cb03ecb0cffe0c4a5255b4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" y="1303316"/>
            <a:ext cx="445984" cy="4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85862" y="1328037"/>
            <a:ext cx="8358138" cy="489364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Экспресс-анализ производственной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системы предприятия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Разработка продуктовой стратегии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Концептуальное проектирование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Агрегация спроса под проект по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технологической модернизации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Поиск технологического решения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Поиск партнеров по исследованиям и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разработкам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Представление интересов заказчика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в сделках по трансферу технологий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Информационно-консультационная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поддержка переговорного процесса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Сборка инвестиционного проекта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Подбор мер государственной поддержки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проекта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Содействие в организации финансирования проекта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Продвижение технологий и компетенций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в России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Содействие в сертификации технологий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в России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Поиск партнеров, организация лицензионного производства в Российской Федерации</a:t>
            </a:r>
          </a:p>
        </p:txBody>
      </p:sp>
      <p:pic>
        <p:nvPicPr>
          <p:cNvPr id="1039" name="Picture 15" descr="http://tech-agency.org/upload/iblock/98d/98da4d6693d828a0b83ff7a6fca3d6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51" y="4409795"/>
            <a:ext cx="440198" cy="4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tech-agency.org/upload/iblock/c49/c4952d73a97d56a21c49e3f12ce5a2b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31" y="3867894"/>
            <a:ext cx="465818" cy="46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tech-agency.org/upload/iblock/86f/86f472260fe41f8cedac1f55b71166c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51" y="339386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tech-agency.org/upload/iblock/154/1545b6ba9dcf947139941c303289e44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21" y="2787774"/>
            <a:ext cx="447281" cy="44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tech-agency.org/upload/iblock/e6e/e6ed9c459f1050384be0785863420bc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33" y="2260220"/>
            <a:ext cx="418627" cy="41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tech-agency.org/upload/iblock/ce8/ce880a74ae92a1f54a19c9a02dc94e5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7" y="1767674"/>
            <a:ext cx="456023" cy="45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tech-agency.org/upload/iblock/538/53820b7f5794bb2ad06761c53f2e95e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46" y="1321009"/>
            <a:ext cx="410599" cy="4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tech-agency.org/upload/iblock/24e/24e0cc8374a6a9fb9d5f1e230f3502e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8" y="4091423"/>
            <a:ext cx="484578" cy="4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tech-agency.org/upload/iblock/110/11018124d07899ebe8e9441df85b2cd0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2" y="3572224"/>
            <a:ext cx="450718" cy="45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tech-agency.org/upload/iblock/a99/a99ab2410661d685974244d69108677d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4" y="3079745"/>
            <a:ext cx="431875" cy="4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tech-agency.org/upload/iblock/c0d/c0d4452175002b29f265f1875889f4c7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4" y="2603035"/>
            <a:ext cx="422999" cy="4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tech-agency.org/upload/iblock/094/094c1e74f45e4e38450497eff0891e33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7" y="2215785"/>
            <a:ext cx="403775" cy="4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tech-agency.org/upload/iblock/2f2/2f227eaa1aebbda26ac88b419bdf197d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8" y="1731608"/>
            <a:ext cx="431910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31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РОССИЙСКИЙ ЭКСПОРТНЫЙ ЦЕНТР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www.exportcenter.ru</a:t>
            </a:r>
          </a:p>
        </p:txBody>
      </p:sp>
      <p:pic>
        <p:nvPicPr>
          <p:cNvPr id="209718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9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8</a:t>
            </a:r>
          </a:p>
        </p:txBody>
      </p:sp>
      <p:graphicFrame>
        <p:nvGraphicFramePr>
          <p:cNvPr id="419430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212440"/>
              </p:ext>
            </p:extLst>
          </p:nvPr>
        </p:nvGraphicFramePr>
        <p:xfrm>
          <a:off x="35496" y="915566"/>
          <a:ext cx="9073008" cy="368665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НПА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Единое окно поддержки экспорта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Консультирование и обучение экспортеров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Поиск потенциальных иностранных покупателей, включая предварительный контакт и проверку интереса, а также сопровождение переговоров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Авансирование части затрат на </a:t>
                      </a:r>
                      <a:r>
                        <a:rPr lang="ru-RU" sz="1200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конгрессно</a:t>
                      </a:r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-выставочные мероприятия </a:t>
                      </a:r>
                      <a:endParaRPr lang="ru-RU" sz="105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ПП РФ от 28.03.2019 №342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Обеспечение участия и финансирование размещения продукции компании в </a:t>
                      </a:r>
                      <a:r>
                        <a:rPr lang="ru-RU" sz="1200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дегустационно</a:t>
                      </a:r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-демонстрационном павильоне</a:t>
                      </a:r>
                      <a:endParaRPr lang="ru-RU" sz="105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ПП РФ от 29.06.2017 №77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части затрат на транспортировку  </a:t>
                      </a:r>
                      <a:r>
                        <a:rPr lang="ru-RU" sz="1200" b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до 500 млн. руб</a:t>
                      </a:r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в 1 период </a:t>
                      </a:r>
                      <a:endParaRPr lang="ru-RU" sz="105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ПП РФ от 26.04.2017</a:t>
                      </a:r>
                      <a:r>
                        <a:rPr lang="ru-RU" sz="1100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№496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по экспортным кредитам коммерческих банков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ПП РФ от 24.05.2017 №620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Кредит "Экспортный стандарт" для субъектов МСП без твердых залогов до 10 млн. руб. </a:t>
                      </a:r>
                      <a:endParaRPr lang="ru-RU" sz="105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ПП РФ от 08.06.2015 № 566</a:t>
                      </a:r>
                      <a:endParaRPr lang="ru-RU" sz="1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Компенсация на части затрат на сертификацию и патентование продукции и патентование за рубежом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ПП РФ от 15.12.2016 №1368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4681835"/>
            <a:ext cx="9166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Для получения сведений о нефинансовых или финансовых услугах Группы Российского экспортного центра вы можете связаться следующими способами: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+7 (495) 937-4747  info@exportcenter.ru</a:t>
            </a:r>
          </a:p>
        </p:txBody>
      </p:sp>
    </p:spTree>
    <p:extLst>
      <p:ext uri="{BB962C8B-B14F-4D97-AF65-F5344CB8AC3E}">
        <p14:creationId xmlns:p14="http://schemas.microsoft.com/office/powerpoint/2010/main" val="1609924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TextBox 58"/>
          <p:cNvSpPr txBox="1"/>
          <p:nvPr/>
        </p:nvSpPr>
        <p:spPr>
          <a:xfrm>
            <a:off x="590376" y="175741"/>
            <a:ext cx="84461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АО «ЭКСАР»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Российское агентство по страхованию экспортных кредитов и инвестиций</a:t>
            </a:r>
          </a:p>
          <a:p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US" sz="1000" dirty="0">
                <a:latin typeface="Century Gothic" panose="020B0502020202020204" pitchFamily="34" charset="0"/>
              </a:rPr>
              <a:t>www.exiar.ru</a:t>
            </a:r>
          </a:p>
        </p:txBody>
      </p:sp>
      <p:pic>
        <p:nvPicPr>
          <p:cNvPr id="209718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98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9</a:t>
            </a:r>
          </a:p>
        </p:txBody>
      </p:sp>
      <p:graphicFrame>
        <p:nvGraphicFramePr>
          <p:cNvPr id="4194308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035211"/>
              </p:ext>
            </p:extLst>
          </p:nvPr>
        </p:nvGraphicFramePr>
        <p:xfrm>
          <a:off x="685789" y="987574"/>
          <a:ext cx="7582023" cy="124090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58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Направления поддержки (для субъектов МСП):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отсрочки платежа по экспортным поставкам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кредита на пополнение оборотных средств экспортера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экспортного факторинга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63688" y="4731990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КОНСУЛЬТАЦИОННАЯ ПОДДЕРЖКА: +7 (495) 783-11-88</a:t>
            </a:r>
          </a:p>
        </p:txBody>
      </p:sp>
      <p:graphicFrame>
        <p:nvGraphicFramePr>
          <p:cNvPr id="8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299897"/>
              </p:ext>
            </p:extLst>
          </p:nvPr>
        </p:nvGraphicFramePr>
        <p:xfrm>
          <a:off x="660637" y="2571750"/>
          <a:ext cx="7582023" cy="181696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58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Направления поддержки (для всех организаций):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кредита поставщика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краткосрочной дебиторской задолженности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инвестиций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кредита покупателю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подтвержденного аккредитива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605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АО «РОСЭКСИМБАНК»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www.eximbank.ru</a:t>
            </a:r>
          </a:p>
        </p:txBody>
      </p:sp>
      <p:pic>
        <p:nvPicPr>
          <p:cNvPr id="209717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29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10</a:t>
            </a:r>
          </a:p>
        </p:txBody>
      </p:sp>
      <p:graphicFrame>
        <p:nvGraphicFramePr>
          <p:cNvPr id="4194305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66263"/>
              </p:ext>
            </p:extLst>
          </p:nvPr>
        </p:nvGraphicFramePr>
        <p:xfrm>
          <a:off x="86320" y="753628"/>
          <a:ext cx="8986180" cy="437997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973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5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Условия кредита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Срок предоставления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Финансирование расходов по экспортному контракту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размере до 85 % от суммы экспортного контракта или договора комиссии между производителем и экспортером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Сроком до 5 лет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endParaRPr lang="ru-RU" sz="10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Финансирование текущих расходов по экспортным поставкам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endParaRPr lang="ru-RU" sz="105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Сроком до 2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Финансирование коммерческого кредита экспортёра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размере до 85 % от суммы представленных к оплате отгрузочных документов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Сроком до 5 лет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endParaRPr lang="ru-RU" sz="10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lvl="0"/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Финансирование торгового оборота с иностранными покупателями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В размере до 85 % от суммы одного или нескольких экспортных контрактов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Сроком до 2 лет</a:t>
                      </a:r>
                    </a:p>
                    <a:p>
                      <a:pPr lvl="0"/>
                      <a:endParaRPr lang="ru-RU" sz="11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Прямой кредит иностранному покупателю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В размере до 100% от суммы экспортного контракта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Сроком до 10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Финансирование через подтвержденный аккредитив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05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В размере до 100 % от суммы аккредитива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Сроком до 5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Кредит банку иностранного покупателя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05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В размере до 100 % от стоимости экспортного контракта за исключением аванса и (или) до 100 % страховой премии для оплаты по договору страхования с АО «ЭКСАР»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5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Сроком до 10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Экспортный факторинг без права регресса под страхование АО «ЭКСАР»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05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1. под уступку денежных требований;   2. сразу после отгрузки;  3. в валюте экспортного контракта;  4. в размере 100% от суммы поставки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1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Экспортный стандарт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9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направлен на обеспечение доступа некрупных экспортеров, осуществляющих поставки товаров в рамках заключенных экспортных контрактов, к инструменту кредитования для пополнения оборотных средств.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рабочих дней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44008" y="148810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КОНСУЛЬТАЦИОННАЯ ПОДДЕРЖКА: </a:t>
            </a:r>
          </a:p>
          <a:p>
            <a:pPr algn="ctr"/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+7 495 967-07-67</a:t>
            </a:r>
          </a:p>
        </p:txBody>
      </p:sp>
    </p:spTree>
    <p:extLst>
      <p:ext uri="{BB962C8B-B14F-4D97-AF65-F5344CB8AC3E}">
        <p14:creationId xmlns:p14="http://schemas.microsoft.com/office/powerpoint/2010/main" val="579487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ВЭБ.РФ - государственная корпорация развития </a:t>
            </a:r>
            <a:r>
              <a:rPr lang="en-US" sz="1000" dirty="0">
                <a:latin typeface="Century Gothic" panose="020B0502020202020204" pitchFamily="34" charset="0"/>
              </a:rPr>
              <a:t>https://</a:t>
            </a:r>
            <a:r>
              <a:rPr lang="ru-RU" sz="1000" dirty="0" err="1">
                <a:latin typeface="Century Gothic" panose="020B0502020202020204" pitchFamily="34" charset="0"/>
              </a:rPr>
              <a:t>вэб.рф</a:t>
            </a:r>
            <a:r>
              <a:rPr lang="en-US" sz="1000" dirty="0">
                <a:latin typeface="Century Gothic" panose="020B0502020202020204" pitchFamily="34" charset="0"/>
              </a:rPr>
              <a:t>/</a:t>
            </a:r>
          </a:p>
        </p:txBody>
      </p:sp>
      <p:pic>
        <p:nvPicPr>
          <p:cNvPr id="209717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29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11</a:t>
            </a:r>
          </a:p>
        </p:txBody>
      </p:sp>
      <p:graphicFrame>
        <p:nvGraphicFramePr>
          <p:cNvPr id="4194305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839724"/>
              </p:ext>
            </p:extLst>
          </p:nvPr>
        </p:nvGraphicFramePr>
        <p:xfrm>
          <a:off x="35496" y="843558"/>
          <a:ext cx="9108504" cy="387705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4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Условия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Фабрика проектного финансирования</a:t>
                      </a:r>
                    </a:p>
                    <a:p>
                      <a:pPr lvl="0"/>
                      <a:r>
                        <a:rPr lang="ru-RU" sz="1050" b="0" i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Постановление Правительства РФ от 15.02.2018 №158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Проект на территории РФ от 3 млрд руб.;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Окупаемость проекта до 20 лет;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Собственные средства инициатора проекта не менее 20% от стоимости проекта;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Проект реализуется на основе проектного финансирования.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lvl="0"/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Льготный кредит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ВЭБа</a:t>
                      </a:r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в целях диверсификации предприятий ОПК</a:t>
                      </a:r>
                    </a:p>
                    <a:p>
                      <a:pPr lvl="0"/>
                      <a:r>
                        <a:rPr lang="ru-RU" sz="1050" b="0" i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Постановление Правительства РФ от 17.04.2018 № 459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продукция входит в Перечень высокотехнологичной продукции, утвержденный приказом Минпромторга России от 23.06.2017 № 1993;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производитель входит в сводный реестр организаций ОПК, формируемый в соответствии с ПП РФ от 20.02.2004 № 96;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бюджет проекта от 1 млрд руб.;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Размер кредита (кредитной линии) от 0,5 млрд руб.;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Срок кредита от 1 до 20 лет;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Минимальная (субсидируемая) процентная ставка ВЭБ.РФ от 5 % годовых в рублях.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Документарная и нефинансовая поддержка</a:t>
                      </a:r>
                    </a:p>
                    <a:p>
                      <a: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50" b="0" i="1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Федеральный закон от 17.05.2007 № 82-ФЗ «О банке развития»; Меморандум о финансовой политике государственной корпорации «Банк развития и внешнеэкономической деятельности (Внешэкономбанк)», утвержденный распоряжением Правительства РФ от 23.07.2018 № 1510-р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Аккредитивы (подтверждение, </a:t>
                      </a:r>
                      <a:r>
                        <a:rPr lang="ru-RU" sz="1000" b="0" i="0" u="none" strike="noStrike" cap="none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постфинансирование</a:t>
                      </a: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).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Гарантии: в обеспечении обязательств (возврата аванса, надлежащего исполнения, платежа); тендерные; в форме аккредитива </a:t>
                      </a:r>
                      <a:r>
                        <a:rPr lang="ru-RU" sz="1000" b="0" i="0" u="none" strike="noStrike" cap="none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Stand-by</a:t>
                      </a: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; </a:t>
                      </a:r>
                      <a:r>
                        <a:rPr lang="ru-RU" sz="1000" b="0" i="0" u="none" strike="noStrike" cap="none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контргарантии</a:t>
                      </a: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.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Информационный сервис поддержки экспортеров: консультационные услуги.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Совершенствовании нормативно-правовой базы поддержки экспорта.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Активное взаимодействие</a:t>
                      </a:r>
                      <a:r>
                        <a:rPr lang="ru-RU" sz="1000" b="0" i="0" u="none" strike="noStrike" cap="none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000" b="0" i="0" u="none" strike="noStrike" cap="none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 деловым сообществом и федеральными органами исполнительной власти.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76056" y="114186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КОНСУЛЬТАЦИОННАЯ ПОДДЕРЖКА: </a:t>
            </a:r>
          </a:p>
          <a:p>
            <a:pPr algn="ctr"/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+7 (495) 604-63-63</a:t>
            </a:r>
          </a:p>
        </p:txBody>
      </p:sp>
    </p:spTree>
    <p:extLst>
      <p:ext uri="{BB962C8B-B14F-4D97-AF65-F5344CB8AC3E}">
        <p14:creationId xmlns:p14="http://schemas.microsoft.com/office/powerpoint/2010/main" val="3799631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extBox 1"/>
          <p:cNvSpPr txBox="1"/>
          <p:nvPr/>
        </p:nvSpPr>
        <p:spPr>
          <a:xfrm>
            <a:off x="3662200" y="1547837"/>
            <a:ext cx="5040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РЕГИОНАЛЬНЫЕ</a:t>
            </a:r>
          </a:p>
          <a:p>
            <a:pPr algn="r"/>
            <a:r>
              <a:rPr lang="ru-RU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МЕРЫ ПОДДЕРЖКИ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</a:rPr>
              <a:t>УПРАВЛЕНИЕ ПРИВЛЕЧЕНИЯ ИНВЕСТИЦИЙ</a:t>
            </a:r>
          </a:p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Первый заместитель министра -  Смирнов Сергей Алексеевич,</a:t>
            </a:r>
          </a:p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+7(498) 602-06-04, доб. 4-08-12</a:t>
            </a:r>
          </a:p>
          <a:p>
            <a:r>
              <a:rPr lang="en-US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SmirnovSA@mosreg.ru</a:t>
            </a:r>
            <a:endParaRPr lang="ru-RU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13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806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627" y="1851670"/>
            <a:ext cx="5976664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Налоговые льготы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Выделение земельного участка без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3617557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40" y="949845"/>
            <a:ext cx="1908720" cy="1145233"/>
          </a:xfrm>
          <a:prstGeom prst="rect">
            <a:avLst/>
          </a:prstGeom>
          <a:noFill/>
        </p:spPr>
      </p:pic>
      <p:pic>
        <p:nvPicPr>
          <p:cNvPr id="209716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159224" y="949844"/>
            <a:ext cx="1908720" cy="1145233"/>
          </a:xfrm>
          <a:prstGeom prst="rect">
            <a:avLst/>
          </a:prstGeom>
          <a:noFill/>
        </p:spPr>
      </p:pic>
      <p:sp>
        <p:nvSpPr>
          <p:cNvPr id="1048590" name="TextBox 58"/>
          <p:cNvSpPr txBox="1"/>
          <p:nvPr/>
        </p:nvSpPr>
        <p:spPr>
          <a:xfrm>
            <a:off x="611560" y="175741"/>
            <a:ext cx="7344816" cy="637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СТАТЬЯ 26.15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ЗАКОН МОСКОВСКОЙ ОБЛАСТИ № 151/2004-ОЗ от 24.11.2004</a:t>
            </a: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новый проект/модернизация – через заключение соглашения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209716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591" name="TextBox 71"/>
          <p:cNvSpPr txBox="1"/>
          <p:nvPr/>
        </p:nvSpPr>
        <p:spPr>
          <a:xfrm>
            <a:off x="70260" y="239500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1.1</a:t>
            </a:r>
          </a:p>
        </p:txBody>
      </p:sp>
      <p:sp>
        <p:nvSpPr>
          <p:cNvPr id="1048592" name="TextBox 16"/>
          <p:cNvSpPr txBox="1"/>
          <p:nvPr/>
        </p:nvSpPr>
        <p:spPr bwMode="auto">
          <a:xfrm>
            <a:off x="525331" y="2067694"/>
            <a:ext cx="4190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Регистрация или постановка на учет в налоговых органах на территории МО</a:t>
            </a:r>
          </a:p>
          <a:p>
            <a:pPr>
              <a:buFont typeface="Wingdings" pitchFamily="2" charset="2"/>
              <a:buChar char="Ø"/>
            </a:pP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Реализация инвестиционного проекта </a:t>
            </a:r>
            <a:b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на территории МО</a:t>
            </a:r>
          </a:p>
          <a:p>
            <a:pPr>
              <a:buFont typeface="Wingdings" pitchFamily="2" charset="2"/>
              <a:buChar char="Ø"/>
            </a:pP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Заключение соглашения с Правительством МО/</a:t>
            </a:r>
            <a:r>
              <a:rPr lang="ru-RU" sz="1200" dirty="0" err="1">
                <a:latin typeface="Century Gothic" panose="020B0502020202020204" pitchFamily="34" charset="0"/>
                <a:cs typeface="Arial" panose="020B0604020202020204" pitchFamily="34" charset="0"/>
              </a:rPr>
              <a:t>Мининвестом</a:t>
            </a:r>
            <a:endParaRPr lang="ko-KR" altLang="en-US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593" name="TextBox 17"/>
          <p:cNvSpPr txBox="1"/>
          <p:nvPr/>
        </p:nvSpPr>
        <p:spPr>
          <a:xfrm>
            <a:off x="2017857" y="135318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УСЛОВИЯ</a:t>
            </a:r>
          </a:p>
        </p:txBody>
      </p:sp>
      <p:sp>
        <p:nvSpPr>
          <p:cNvPr id="1048594" name="TextBox 18"/>
          <p:cNvSpPr txBox="1"/>
          <p:nvPr/>
        </p:nvSpPr>
        <p:spPr>
          <a:xfrm>
            <a:off x="5868144" y="136910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ЛЬГОТЫ </a:t>
            </a:r>
          </a:p>
        </p:txBody>
      </p:sp>
      <p:pic>
        <p:nvPicPr>
          <p:cNvPr id="2097162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064" y="1281213"/>
            <a:ext cx="482495" cy="482495"/>
          </a:xfrm>
          <a:prstGeom prst="rect">
            <a:avLst/>
          </a:prstGeom>
          <a:noFill/>
        </p:spPr>
      </p:pic>
      <p:pic>
        <p:nvPicPr>
          <p:cNvPr id="2097163" name="Picture 4" descr="C:\Users\DembitskiyMN\Desktop\znak-0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872" y="1356360"/>
            <a:ext cx="365214" cy="365214"/>
          </a:xfrm>
          <a:prstGeom prst="rect">
            <a:avLst/>
          </a:prstGeom>
          <a:noFill/>
        </p:spPr>
      </p:pic>
      <p:sp>
        <p:nvSpPr>
          <p:cNvPr id="1048595" name="TextBox 21"/>
          <p:cNvSpPr txBox="1"/>
          <p:nvPr/>
        </p:nvSpPr>
        <p:spPr bwMode="auto">
          <a:xfrm>
            <a:off x="4967536" y="2042721"/>
            <a:ext cx="392494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000000"/>
                </a:solidFill>
              </a:rPr>
              <a:t>Размер льгот зависит от отрасли, организации</a:t>
            </a:r>
          </a:p>
          <a:p>
            <a:r>
              <a:rPr lang="ru-RU" dirty="0">
                <a:solidFill>
                  <a:srgbClr val="000000"/>
                </a:solidFill>
              </a:rPr>
              <a:t>и объема инвестиций в проект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Инвестиции в проект</a:t>
            </a:r>
          </a:p>
          <a:p>
            <a:r>
              <a:rPr lang="ru-RU" dirty="0">
                <a:solidFill>
                  <a:srgbClr val="000000"/>
                </a:solidFill>
              </a:rPr>
              <a:t>От 50 млн руб.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Налог на прибыль</a:t>
            </a:r>
          </a:p>
          <a:p>
            <a:r>
              <a:rPr lang="ru-RU" dirty="0">
                <a:solidFill>
                  <a:srgbClr val="000000"/>
                </a:solidFill>
              </a:rPr>
              <a:t>15,5% на срок от 3 до 7 лет*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Налог на имущество</a:t>
            </a:r>
          </a:p>
          <a:p>
            <a:r>
              <a:rPr lang="ru-RU" dirty="0">
                <a:solidFill>
                  <a:srgbClr val="000000"/>
                </a:solidFill>
              </a:rPr>
              <a:t>От 0% до 1,5%*</a:t>
            </a:r>
          </a:p>
        </p:txBody>
      </p:sp>
      <p:sp>
        <p:nvSpPr>
          <p:cNvPr id="1048596" name="Прямоугольник 1"/>
          <p:cNvSpPr/>
          <p:nvPr/>
        </p:nvSpPr>
        <p:spPr>
          <a:xfrm>
            <a:off x="323528" y="4731990"/>
            <a:ext cx="8496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* </a:t>
            </a:r>
            <a:r>
              <a:rPr lang="ru-RU" sz="1000" dirty="0">
                <a:latin typeface="Century Gothic" panose="020B0502020202020204" pitchFamily="34" charset="0"/>
              </a:rPr>
              <a:t>В соответствии с Федеральным законом от 03.08.2018 № 302-ФЗ действие льгот по налогу на прибыль заканчивается 01.01.2023</a:t>
            </a:r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1000" dirty="0">
                <a:latin typeface="Century Gothic" panose="020B0502020202020204" pitchFamily="34" charset="0"/>
              </a:rPr>
              <a:t>**  </a:t>
            </a:r>
            <a:r>
              <a:rPr lang="ru-RU" sz="1000" dirty="0">
                <a:latin typeface="Century Gothic" panose="020B0502020202020204" pitchFamily="34" charset="0"/>
              </a:rPr>
              <a:t>Льготная ставка по налогу на имущество применяется в отношении имущества, созданного в рамках проекта</a:t>
            </a:r>
          </a:p>
          <a:p>
            <a:endParaRPr lang="ru-RU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3570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778" y="2283718"/>
            <a:ext cx="1268831" cy="1268831"/>
          </a:xfrm>
          <a:prstGeom prst="rect">
            <a:avLst/>
          </a:prstGeom>
          <a:noFill/>
        </p:spPr>
      </p:pic>
      <p:sp>
        <p:nvSpPr>
          <p:cNvPr id="1048604" name="TextBox 58"/>
          <p:cNvSpPr txBox="1"/>
          <p:nvPr/>
        </p:nvSpPr>
        <p:spPr>
          <a:xfrm>
            <a:off x="611560" y="175741"/>
            <a:ext cx="7344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СТАТЬЯ 26.18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ЗАКОН МОСКОВСКОЙ ОБЛАСТИ № 151/2004-ОЗ от 24.11.2004</a:t>
            </a: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только новый проект – прямого действия (без соглашения)</a:t>
            </a:r>
          </a:p>
        </p:txBody>
      </p:sp>
      <p:pic>
        <p:nvPicPr>
          <p:cNvPr id="209716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05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1.2</a:t>
            </a:r>
          </a:p>
        </p:txBody>
      </p:sp>
      <p:sp>
        <p:nvSpPr>
          <p:cNvPr id="1048606" name="Прямоугольник 1"/>
          <p:cNvSpPr/>
          <p:nvPr/>
        </p:nvSpPr>
        <p:spPr>
          <a:xfrm>
            <a:off x="338350" y="4443958"/>
            <a:ext cx="85983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Century Gothic" panose="020B0502020202020204" pitchFamily="34" charset="0"/>
              </a:rPr>
              <a:t>* В соответствии с Федеральным законом от 03.08.2018 № 302-ФЗ действие льгот по налогу на прибыль заканчивается 01.01.2023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*</a:t>
            </a:r>
            <a:r>
              <a:rPr lang="en-US" sz="1000" dirty="0">
                <a:latin typeface="Century Gothic" panose="020B0502020202020204" pitchFamily="34" charset="0"/>
              </a:rPr>
              <a:t>*</a:t>
            </a:r>
            <a:r>
              <a:rPr lang="ru-RU" sz="1000" dirty="0">
                <a:latin typeface="Century Gothic" panose="020B0502020202020204" pitchFamily="34" charset="0"/>
              </a:rPr>
              <a:t> Льготная ставка по налогу на имущество применяется именно в отношении построенного здания/сооружения, а не всего имущества юридического лица</a:t>
            </a:r>
          </a:p>
        </p:txBody>
      </p:sp>
      <p:sp>
        <p:nvSpPr>
          <p:cNvPr id="1048607" name="Прямоугольник 13"/>
          <p:cNvSpPr/>
          <p:nvPr/>
        </p:nvSpPr>
        <p:spPr>
          <a:xfrm>
            <a:off x="948816" y="1131590"/>
            <a:ext cx="7871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Льгота предоставляется автоматически после инвестирования в объекты </a:t>
            </a:r>
          </a:p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нового строительства стоимостью </a:t>
            </a:r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&gt; </a:t>
            </a:r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 млн рублей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167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088" y="1214651"/>
            <a:ext cx="357098" cy="357098"/>
          </a:xfrm>
          <a:prstGeom prst="rect">
            <a:avLst/>
          </a:prstGeom>
          <a:noFill/>
        </p:spPr>
      </p:pic>
      <p:pic>
        <p:nvPicPr>
          <p:cNvPr id="2097168" name="Picture 7" descr="C:\Users\DembitskiyMN\Desktop\knopka_na_glavnuy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7095" y="2380313"/>
            <a:ext cx="1213057" cy="1075640"/>
          </a:xfrm>
          <a:prstGeom prst="rect">
            <a:avLst/>
          </a:prstGeom>
          <a:noFill/>
        </p:spPr>
      </p:pic>
      <p:grpSp>
        <p:nvGrpSpPr>
          <p:cNvPr id="60" name="그룹 38"/>
          <p:cNvGrpSpPr/>
          <p:nvPr/>
        </p:nvGrpSpPr>
        <p:grpSpPr>
          <a:xfrm>
            <a:off x="2296428" y="2658320"/>
            <a:ext cx="2233855" cy="769441"/>
            <a:chOff x="460115" y="3290389"/>
            <a:chExt cx="1527175" cy="625970"/>
          </a:xfrm>
        </p:grpSpPr>
        <p:sp>
          <p:nvSpPr>
            <p:cNvPr id="1048608" name="TextBox 25"/>
            <p:cNvSpPr txBox="1"/>
            <p:nvPr/>
          </p:nvSpPr>
          <p:spPr bwMode="auto">
            <a:xfrm>
              <a:off x="460115" y="3587824"/>
              <a:ext cx="1527175" cy="2003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/>
              <a:endParaRPr lang="en-US" altLang="ko-KR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609" name="TextBox 26"/>
            <p:cNvSpPr txBox="1">
              <a:spLocks noChangeArrowheads="1"/>
            </p:cNvSpPr>
            <p:nvPr/>
          </p:nvSpPr>
          <p:spPr bwMode="auto">
            <a:xfrm>
              <a:off x="529965" y="3290389"/>
              <a:ext cx="1387475" cy="625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ko-KR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15,5% </a:t>
              </a:r>
              <a:r>
                <a:rPr lang="ru-RU" altLang="ko-KR" sz="12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- </a:t>
              </a:r>
              <a:r>
                <a:rPr lang="ru-RU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НАЛОГ НА ПРИБЫЛЬ</a:t>
              </a:r>
            </a:p>
            <a:p>
              <a:pPr algn="ctr"/>
              <a:r>
                <a:rPr lang="ru-RU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НА СРОК </a:t>
              </a:r>
              <a:r>
                <a:rPr lang="ru-RU" altLang="ko-KR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4 ГОДА</a:t>
              </a:r>
              <a:r>
                <a:rPr lang="ru-RU" altLang="ko-KR" sz="18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entury Gothic" panose="020B0502020202020204" pitchFamily="34" charset="0"/>
                  <a:cs typeface="Arial" pitchFamily="34" charset="0"/>
                </a:rPr>
                <a:t>*</a:t>
              </a:r>
              <a:endParaRPr lang="en-US" altLang="ko-KR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sp>
        <p:nvSpPr>
          <p:cNvPr id="1048610" name="TextBox 29"/>
          <p:cNvSpPr txBox="1">
            <a:spLocks noChangeArrowheads="1"/>
          </p:cNvSpPr>
          <p:nvPr/>
        </p:nvSpPr>
        <p:spPr bwMode="auto">
          <a:xfrm>
            <a:off x="6062862" y="2712179"/>
            <a:ext cx="239757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ОСВОБОЖДЕНИЕ ОТ НАЛОГА НА ИМУЩЕСТВО НА СРОК</a:t>
            </a:r>
          </a:p>
          <a:p>
            <a:pPr algn="ctr"/>
            <a:r>
              <a:rPr lang="ru-RU" altLang="ko-KR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4 ГОДА**</a:t>
            </a:r>
            <a:endParaRPr lang="en-US" altLang="ko-KR" sz="120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76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extBox 58"/>
          <p:cNvSpPr txBox="1"/>
          <p:nvPr/>
        </p:nvSpPr>
        <p:spPr>
          <a:xfrm>
            <a:off x="611560" y="17574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26.21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РИП* (без соглашения)</a:t>
            </a:r>
            <a:b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*региональный инвестиционный проект</a:t>
            </a:r>
          </a:p>
        </p:txBody>
      </p:sp>
      <p:pic>
        <p:nvPicPr>
          <p:cNvPr id="209718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graphicFrame>
        <p:nvGraphicFramePr>
          <p:cNvPr id="4194309" name="Таблица 12"/>
          <p:cNvGraphicFramePr>
            <a:graphicFrameLocks noGrp="1"/>
          </p:cNvGraphicFramePr>
          <p:nvPr/>
        </p:nvGraphicFramePr>
        <p:xfrm>
          <a:off x="590377" y="1831925"/>
          <a:ext cx="7798047" cy="271836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981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80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Объем капитальных вложений более</a:t>
                      </a:r>
                    </a:p>
                    <a:p>
                      <a:pPr algn="ctr"/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50 млн руб.</a:t>
                      </a:r>
                      <a:r>
                        <a:rPr lang="ru-RU" altLang="ko-KR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 за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3 года</a:t>
                      </a:r>
                      <a:endParaRPr lang="en-US" altLang="ko-KR" sz="14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Объем капитальных вложений более</a:t>
                      </a:r>
                    </a:p>
                    <a:p>
                      <a:pPr algn="ctr"/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500 млн руб.</a:t>
                      </a:r>
                      <a:r>
                        <a:rPr lang="ru-RU" altLang="ko-KR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 за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 лет</a:t>
                      </a:r>
                      <a:endParaRPr lang="en-US" altLang="ko-KR" sz="14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815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прибыль: </a:t>
                      </a:r>
                    </a:p>
                    <a:p>
                      <a:r>
                        <a:rPr lang="ru-RU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01.01.2027</a:t>
                      </a:r>
                    </a:p>
                    <a:p>
                      <a:endParaRPr lang="ru-RU" altLang="ko-KR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altLang="ko-KR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имущество:</a:t>
                      </a:r>
                    </a:p>
                    <a:p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altLang="ko-KR" sz="1400" b="1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- на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года </a:t>
                      </a:r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(с даты принятия к учету)</a:t>
                      </a:r>
                    </a:p>
                    <a:p>
                      <a:endParaRPr lang="ru-RU" altLang="ko-KR" sz="12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altLang="ko-KR" sz="12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Инвестиции</a:t>
                      </a:r>
                      <a: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принимаются за период</a:t>
                      </a:r>
                      <a:b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с 2016 по 2018 год (или в течение</a:t>
                      </a:r>
                    </a:p>
                    <a:p>
                      <a: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3 последовательных лет)</a:t>
                      </a:r>
                      <a:endParaRPr lang="ru-RU" altLang="ko-KR" sz="12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прибыль: </a:t>
                      </a:r>
                    </a:p>
                    <a:p>
                      <a:r>
                        <a:rPr lang="ru-RU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01.01.2029</a:t>
                      </a:r>
                    </a:p>
                    <a:p>
                      <a:endParaRPr lang="ru-RU" altLang="ko-KR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altLang="ko-KR" sz="12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имущество:</a:t>
                      </a:r>
                    </a:p>
                    <a:p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- на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года </a:t>
                      </a:r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(с даты принятия к учету)</a:t>
                      </a:r>
                    </a:p>
                    <a:p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1,1% </a:t>
                      </a:r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 с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5-го</a:t>
                      </a:r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по </a:t>
                      </a:r>
                      <a:r>
                        <a:rPr lang="ru-RU" altLang="ko-KR" sz="14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7-й годы</a:t>
                      </a:r>
                    </a:p>
                    <a:p>
                      <a:endParaRPr lang="ru-RU" altLang="ko-KR" sz="12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altLang="ko-KR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Инвестиции</a:t>
                      </a:r>
                      <a: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принимаются за период</a:t>
                      </a:r>
                      <a:b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с 2016 по 2020 годы (или в течение 5</a:t>
                      </a:r>
                      <a:b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последовательных лет)</a:t>
                      </a:r>
                      <a:endParaRPr lang="ru-RU" altLang="ko-KR" sz="12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altLang="ko-KR" sz="12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48703" name="Прямоугольник 1"/>
          <p:cNvSpPr/>
          <p:nvPr/>
        </p:nvSpPr>
        <p:spPr>
          <a:xfrm>
            <a:off x="590376" y="1471885"/>
            <a:ext cx="7798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Сумма налоговых льгот не может превышать объем капитальных вложений по РИП</a:t>
            </a:r>
          </a:p>
        </p:txBody>
      </p:sp>
      <p:sp>
        <p:nvSpPr>
          <p:cNvPr id="1048704" name="Прямоугольник 6"/>
          <p:cNvSpPr/>
          <p:nvPr/>
        </p:nvSpPr>
        <p:spPr>
          <a:xfrm>
            <a:off x="4457628" y="834846"/>
            <a:ext cx="4189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Льготы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для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товаропроизводителей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предоставляются после включения </a:t>
            </a:r>
            <a:b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инвестора в реестр участников РИП</a:t>
            </a:r>
          </a:p>
        </p:txBody>
      </p:sp>
      <p:sp>
        <p:nvSpPr>
          <p:cNvPr id="1048705" name="Прямоугольник 7"/>
          <p:cNvSpPr/>
          <p:nvPr/>
        </p:nvSpPr>
        <p:spPr>
          <a:xfrm>
            <a:off x="558604" y="4568229"/>
            <a:ext cx="7798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90% выручки предприятия должно формироваться в рамках проекта РИП</a:t>
            </a:r>
          </a:p>
        </p:txBody>
      </p:sp>
      <p:sp>
        <p:nvSpPr>
          <p:cNvPr id="1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12.4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Shape 143"/>
          <p:cNvSpPr txBox="1"/>
          <p:nvPr/>
        </p:nvSpPr>
        <p:spPr>
          <a:xfrm>
            <a:off x="971600" y="807519"/>
            <a:ext cx="1512168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6000" b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ym typeface="Roboto"/>
              </a:rPr>
              <a:t>529</a:t>
            </a:r>
          </a:p>
        </p:txBody>
      </p:sp>
      <p:sp>
        <p:nvSpPr>
          <p:cNvPr id="1048671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8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2.1</a:t>
            </a:r>
          </a:p>
        </p:txBody>
      </p:sp>
      <p:sp>
        <p:nvSpPr>
          <p:cNvPr id="22" name="TextBox 58"/>
          <p:cNvSpPr txBox="1"/>
          <p:nvPr/>
        </p:nvSpPr>
        <p:spPr>
          <a:xfrm>
            <a:off x="2659724" y="855843"/>
            <a:ext cx="6016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30.04.2019 №529 - </a:t>
            </a:r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Субсидия на возмещение части затрат на разработку цифровых платформ и (или) программных продуктов.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233527" y="2172774"/>
            <a:ext cx="4889176" cy="2967968"/>
            <a:chOff x="215134" y="2007197"/>
            <a:chExt cx="4889176" cy="2967968"/>
          </a:xfrm>
        </p:grpSpPr>
        <p:sp>
          <p:nvSpPr>
            <p:cNvPr id="25" name="TextBox 58"/>
            <p:cNvSpPr txBox="1"/>
            <p:nvPr/>
          </p:nvSpPr>
          <p:spPr>
            <a:xfrm>
              <a:off x="215137" y="2920756"/>
              <a:ext cx="4889173" cy="205440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171450" indent="-171450" algn="just">
                <a:buFontTx/>
                <a:buChar char="-"/>
                <a:defRPr sz="90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ea typeface="Roboto"/>
                  <a:cs typeface="Roboto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 dirty="0"/>
                <a:t>Список показателей результативности проекта</a:t>
              </a:r>
            </a:p>
            <a:p>
              <a:endParaRPr lang="ru-RU" dirty="0"/>
            </a:p>
            <a:p>
              <a:r>
                <a:rPr lang="ru-RU" dirty="0"/>
                <a:t>Внедрение результатов работ в организациях, выпускающих высокотехнологичную промышленную продукцию либо осуществляющих деятельность в области прикладных научных исследований и разработок, направленных на создание высокотехнологичной промышленной продукции;</a:t>
              </a:r>
            </a:p>
            <a:p>
              <a:r>
                <a:rPr lang="ru-RU" dirty="0"/>
                <a:t>Функционирование разработанных цифровых платформ и программных продуктов с использованием </a:t>
              </a:r>
              <a:r>
                <a:rPr lang="ru-RU" dirty="0" err="1"/>
                <a:t>субтехнологии</a:t>
              </a:r>
              <a:r>
                <a:rPr lang="ru-RU" dirty="0"/>
                <a:t> одной из сквозных цифровых технологий, включенных в состав дорожных карт по направлениям развития сквозных цифровых технологий, предусмотренных национальной программы "Цифровая экономика РФ";</a:t>
              </a:r>
            </a:p>
            <a:p>
              <a:r>
                <a:rPr lang="ru-RU" dirty="0"/>
                <a:t>Внесение разработанных программных продуктов в Единый реестр российских программ для электронных вычислительных машин и баз данных в соответствии с постановлением Правительства РФ от 16.112015 №1236.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15136" y="2659146"/>
              <a:ext cx="4889173" cy="26161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105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ea typeface="Roboto"/>
                  <a:cs typeface="Roboto"/>
                </a:rPr>
                <a:t>Доля необходимого </a:t>
              </a:r>
              <a:r>
                <a:rPr lang="ru-RU" sz="105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ea typeface="Roboto"/>
                  <a:cs typeface="Roboto"/>
                </a:rPr>
                <a:t>софинансирования</a:t>
              </a:r>
              <a:r>
                <a:rPr lang="ru-RU" sz="105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ea typeface="Roboto"/>
                  <a:cs typeface="Roboto"/>
                </a:rPr>
                <a:t> -  </a:t>
              </a:r>
              <a:r>
                <a:rPr lang="ru-RU" sz="105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ea typeface="Roboto"/>
                  <a:cs typeface="Roboto"/>
                </a:rPr>
                <a:t>не менее </a:t>
              </a:r>
              <a:r>
                <a:rPr lang="ru-RU" sz="11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ea typeface="Roboto"/>
                  <a:cs typeface="Roboto"/>
                </a:rPr>
                <a:t>50%</a:t>
              </a:r>
              <a:endParaRPr lang="ru-RU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134" y="2007197"/>
              <a:ext cx="4889173" cy="64633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ea typeface="Roboto"/>
                  <a:cs typeface="Roboto"/>
                </a:rPr>
                <a:t>"Комплексный проект" - </a:t>
              </a:r>
              <a:r>
                <a:rPr lang="ru-RU" sz="90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entury Gothic" panose="020B0502020202020204" pitchFamily="34" charset="0"/>
                  <a:ea typeface="Roboto"/>
                  <a:cs typeface="Roboto"/>
                </a:rPr>
                <a:t>комплекс взаимосвязанных мероприятий и процессов по разработке цифровых платформ и (или) программных продуктов в целях создания и (или) развития производства высокотехнологичной промышленной продукции, ограниченный по времени и ресурсам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233527" y="1853308"/>
            <a:ext cx="2232248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Требования к проекту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076" y="1853308"/>
            <a:ext cx="1074333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Механизм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076" y="2174728"/>
            <a:ext cx="3888432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Минпромторг России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проводит сбор заявок </a:t>
            </a:r>
            <a:r>
              <a:rPr lang="ru-RU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ежегодно 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после объявления </a:t>
            </a:r>
            <a:r>
              <a:rPr lang="ru-RU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конкурса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(размещение Извещения)</a:t>
            </a:r>
            <a:r>
              <a:rPr lang="ru-RU" sz="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(в 2019 году отбор проходил с </a:t>
            </a:r>
            <a:r>
              <a:rPr lang="ru-RU" sz="800" dirty="0"/>
              <a:t>23.09.2019 по 16.10.2019).</a:t>
            </a:r>
            <a:endParaRPr lang="ru-RU" sz="8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076" y="2667171"/>
            <a:ext cx="38884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Прием конвертов с заявками и прилагаемыми документами осуществляется по месту нахождения Минпромторга России.</a:t>
            </a:r>
            <a:endParaRPr lang="ru-RU" sz="8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076" y="3036503"/>
            <a:ext cx="1194558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Документы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496" y="3342897"/>
            <a:ext cx="3888432" cy="16004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Заявка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Бизнес-план комплексного развития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Справка о наличии успешного опыта реализации функционально либо архитектурно схожих комплексных проектов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Справка о том, что организация не получает средства из </a:t>
            </a:r>
            <a:r>
              <a:rPr lang="ru-RU" sz="9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фед.бюджета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на </a:t>
            </a:r>
            <a:r>
              <a:rPr lang="ru-RU" sz="9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теже</a:t>
            </a: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цели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Справка о заинтересованности в получении субсидии, обоснование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Справка налогового органа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8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15199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0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75615"/>
              </p:ext>
            </p:extLst>
          </p:nvPr>
        </p:nvGraphicFramePr>
        <p:xfrm>
          <a:off x="129182" y="2566713"/>
          <a:ext cx="8847590" cy="2093269"/>
        </p:xfrm>
        <a:graphic>
          <a:graphicData uri="http://schemas.openxmlformats.org/drawingml/2006/table">
            <a:tbl>
              <a:tblPr firstRow="1" bandRow="1">
                <a:tableStyleId>{5AE28499-1008-4CD6-BAF8-A3FD045BFF2D}</a:tableStyleId>
              </a:tblPr>
              <a:tblGrid>
                <a:gridCol w="249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4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1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72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48708" name="TextBox 58"/>
          <p:cNvSpPr txBox="1"/>
          <p:nvPr/>
        </p:nvSpPr>
        <p:spPr>
          <a:xfrm>
            <a:off x="611560" y="17574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СТАТЬЯ 26.10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ЗАКОН МОСКОВСКОЙ ОБЛАСТИ № 151/2004-ОЗ от 24.11.2004</a:t>
            </a: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льготы для резидентов ОЭЗ* (соглашение о </a:t>
            </a:r>
            <a:r>
              <a:rPr lang="ru-RU" sz="1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резидентстве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*особая экономическая зона</a:t>
            </a:r>
          </a:p>
        </p:txBody>
      </p:sp>
      <p:pic>
        <p:nvPicPr>
          <p:cNvPr id="209718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grpSp>
        <p:nvGrpSpPr>
          <p:cNvPr id="108" name="그룹 38"/>
          <p:cNvGrpSpPr/>
          <p:nvPr/>
        </p:nvGrpSpPr>
        <p:grpSpPr>
          <a:xfrm>
            <a:off x="570303" y="3962272"/>
            <a:ext cx="1604723" cy="577081"/>
            <a:chOff x="460115" y="3218357"/>
            <a:chExt cx="1527175" cy="653537"/>
          </a:xfrm>
        </p:grpSpPr>
        <p:sp>
          <p:nvSpPr>
            <p:cNvPr id="1048710" name="TextBox 7"/>
            <p:cNvSpPr txBox="1"/>
            <p:nvPr/>
          </p:nvSpPr>
          <p:spPr bwMode="auto">
            <a:xfrm>
              <a:off x="460115" y="3587824"/>
              <a:ext cx="1527175" cy="278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/>
              <a:endParaRPr lang="en-US" altLang="ko-KR" sz="1000" dirty="0"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711" name="TextBox 8"/>
            <p:cNvSpPr txBox="1">
              <a:spLocks noChangeArrowheads="1"/>
            </p:cNvSpPr>
            <p:nvPr/>
          </p:nvSpPr>
          <p:spPr bwMode="auto">
            <a:xfrm>
              <a:off x="511733" y="3218357"/>
              <a:ext cx="1475557" cy="65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ko-KR" sz="105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000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первые </a:t>
              </a:r>
              <a:r>
                <a:rPr lang="ru-RU" altLang="ko-KR" sz="105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8 лет</a:t>
              </a:r>
            </a:p>
            <a:p>
              <a:pPr algn="ctr"/>
              <a:r>
                <a:rPr lang="ru-RU" altLang="ko-KR" sz="105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5% </a:t>
              </a:r>
              <a:r>
                <a:rPr lang="ru-RU" altLang="ko-KR" sz="1000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с </a:t>
              </a:r>
              <a:r>
                <a:rPr lang="ru-RU" altLang="ko-KR" sz="105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9</a:t>
              </a:r>
              <a:r>
                <a:rPr lang="ru-RU" altLang="ko-KR" sz="1000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 по </a:t>
              </a:r>
              <a:r>
                <a:rPr lang="ru-RU" altLang="ko-KR" sz="105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14 год</a:t>
              </a:r>
            </a:p>
            <a:p>
              <a:pPr algn="ctr"/>
              <a:r>
                <a:rPr lang="ru-RU" altLang="ko-KR" sz="105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13,5% </a:t>
              </a:r>
              <a:r>
                <a:rPr lang="ru-RU" altLang="ko-KR" sz="1000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после </a:t>
              </a:r>
              <a:r>
                <a:rPr lang="ru-RU" altLang="ko-KR" sz="105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14 лет</a:t>
              </a:r>
              <a:endParaRPr lang="en-US" altLang="ko-KR" sz="1000" b="1" dirty="0"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09" name="그룹 41"/>
          <p:cNvGrpSpPr/>
          <p:nvPr/>
        </p:nvGrpSpPr>
        <p:grpSpPr>
          <a:xfrm>
            <a:off x="2630786" y="4061795"/>
            <a:ext cx="1653182" cy="445271"/>
            <a:chOff x="460115" y="3362403"/>
            <a:chExt cx="1527175" cy="504264"/>
          </a:xfrm>
        </p:grpSpPr>
        <p:sp>
          <p:nvSpPr>
            <p:cNvPr id="1048712" name="TextBox 10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/>
              <a:endParaRPr lang="en-US" altLang="ko-KR" sz="1000" dirty="0"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713" name="TextBox 11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ko-KR" sz="120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 лет</a:t>
              </a:r>
              <a:endParaRPr lang="en-US" altLang="ko-KR" sz="1200" b="1" dirty="0"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2097188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059" y="3026168"/>
            <a:ext cx="678131" cy="678131"/>
          </a:xfrm>
          <a:prstGeom prst="rect">
            <a:avLst/>
          </a:prstGeom>
          <a:noFill/>
        </p:spPr>
      </p:pic>
      <p:pic>
        <p:nvPicPr>
          <p:cNvPr id="2097189" name="Picture 2" descr="C:\Users\DembitskiyMN\Desktop\truck-303460_960_7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5816" y="3197151"/>
            <a:ext cx="864096" cy="438349"/>
          </a:xfrm>
          <a:prstGeom prst="rect">
            <a:avLst/>
          </a:prstGeom>
          <a:noFill/>
        </p:spPr>
      </p:pic>
      <p:grpSp>
        <p:nvGrpSpPr>
          <p:cNvPr id="110" name="그룹 41"/>
          <p:cNvGrpSpPr/>
          <p:nvPr/>
        </p:nvGrpSpPr>
        <p:grpSpPr>
          <a:xfrm>
            <a:off x="3059832" y="3962272"/>
            <a:ext cx="5968617" cy="615553"/>
            <a:chOff x="460115" y="3362403"/>
            <a:chExt cx="5513684" cy="697107"/>
          </a:xfrm>
        </p:grpSpPr>
        <p:sp>
          <p:nvSpPr>
            <p:cNvPr id="1048714" name="TextBox 16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/>
              <a:endParaRPr lang="en-US" altLang="ko-KR" sz="1000" dirty="0"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715" name="TextBox 17"/>
            <p:cNvSpPr txBox="1">
              <a:spLocks noChangeArrowheads="1"/>
            </p:cNvSpPr>
            <p:nvPr/>
          </p:nvSpPr>
          <p:spPr bwMode="auto">
            <a:xfrm>
              <a:off x="4586324" y="3362403"/>
              <a:ext cx="1387475" cy="69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ko-KR" sz="120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2% </a:t>
              </a:r>
              <a:r>
                <a:rPr lang="ru-RU" altLang="ko-KR" sz="1100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в федеральный бюджет</a:t>
              </a:r>
              <a:endParaRPr lang="en-US" altLang="ko-KR" sz="1100" dirty="0"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11" name="그룹 41"/>
          <p:cNvGrpSpPr/>
          <p:nvPr/>
        </p:nvGrpSpPr>
        <p:grpSpPr>
          <a:xfrm>
            <a:off x="4572000" y="4031440"/>
            <a:ext cx="1653182" cy="445271"/>
            <a:chOff x="460115" y="3362403"/>
            <a:chExt cx="1527175" cy="504264"/>
          </a:xfrm>
        </p:grpSpPr>
        <p:sp>
          <p:nvSpPr>
            <p:cNvPr id="1048716" name="TextBox 19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/>
              <a:endParaRPr lang="en-US" altLang="ko-KR" sz="1000" dirty="0"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717" name="TextBox 20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ko-KR" sz="120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10 лет</a:t>
              </a:r>
              <a:endParaRPr lang="en-US" altLang="ko-KR" sz="1200" b="1" dirty="0"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12" name="그룹 41"/>
          <p:cNvGrpSpPr/>
          <p:nvPr/>
        </p:nvGrpSpPr>
        <p:grpSpPr>
          <a:xfrm>
            <a:off x="6087170" y="4031440"/>
            <a:ext cx="1653182" cy="445271"/>
            <a:chOff x="460115" y="3362403"/>
            <a:chExt cx="1527175" cy="504264"/>
          </a:xfrm>
        </p:grpSpPr>
        <p:sp>
          <p:nvSpPr>
            <p:cNvPr id="1048718" name="TextBox 22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/>
              <a:endParaRPr lang="en-US" altLang="ko-KR" sz="1000" dirty="0"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719" name="TextBox 23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ko-KR" sz="120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 лет</a:t>
              </a:r>
              <a:endParaRPr lang="en-US" altLang="ko-KR" sz="1200" b="1" dirty="0"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2097190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2189" y="3030440"/>
            <a:ext cx="678131" cy="678131"/>
          </a:xfrm>
          <a:prstGeom prst="rect">
            <a:avLst/>
          </a:prstGeom>
          <a:noFill/>
        </p:spPr>
      </p:pic>
      <p:pic>
        <p:nvPicPr>
          <p:cNvPr id="2097191" name="Picture 7" descr="C:\Users\DembitskiyMN\Desktop\knopka_na_glavnuy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8051" y="3043122"/>
            <a:ext cx="668057" cy="592378"/>
          </a:xfrm>
          <a:prstGeom prst="rect">
            <a:avLst/>
          </a:prstGeom>
          <a:noFill/>
        </p:spPr>
      </p:pic>
      <p:pic>
        <p:nvPicPr>
          <p:cNvPr id="2097192" name="Picture 3" descr="C:\Users\DembitskiyMN\Desktop\plainicon.com-48523-256px-08c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444208" y="2999031"/>
            <a:ext cx="747217" cy="747217"/>
          </a:xfrm>
          <a:prstGeom prst="rect">
            <a:avLst/>
          </a:prstGeom>
          <a:noFill/>
        </p:spPr>
      </p:pic>
      <p:sp>
        <p:nvSpPr>
          <p:cNvPr id="1048722" name="TextBox 31"/>
          <p:cNvSpPr txBox="1"/>
          <p:nvPr/>
        </p:nvSpPr>
        <p:spPr>
          <a:xfrm>
            <a:off x="2771800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Century Gothic" panose="020B0502020202020204" pitchFamily="34" charset="0"/>
              </a:rPr>
              <a:t>ТРАНСПОРТ</a:t>
            </a:r>
          </a:p>
        </p:txBody>
      </p:sp>
      <p:sp>
        <p:nvSpPr>
          <p:cNvPr id="1048723" name="TextBox 32"/>
          <p:cNvSpPr txBox="1"/>
          <p:nvPr/>
        </p:nvSpPr>
        <p:spPr>
          <a:xfrm>
            <a:off x="777053" y="2690496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Century Gothic" panose="020B0502020202020204" pitchFamily="34" charset="0"/>
              </a:rPr>
              <a:t>ПРИБЫЛЬ</a:t>
            </a:r>
          </a:p>
        </p:txBody>
      </p:sp>
      <p:sp>
        <p:nvSpPr>
          <p:cNvPr id="1048724" name="TextBox 33"/>
          <p:cNvSpPr txBox="1"/>
          <p:nvPr/>
        </p:nvSpPr>
        <p:spPr>
          <a:xfrm>
            <a:off x="7613183" y="2662749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Century Gothic" panose="020B0502020202020204" pitchFamily="34" charset="0"/>
              </a:rPr>
              <a:t>ПРИБЫЛЬ</a:t>
            </a:r>
          </a:p>
        </p:txBody>
      </p:sp>
      <p:sp>
        <p:nvSpPr>
          <p:cNvPr id="1048725" name="TextBox 34"/>
          <p:cNvSpPr txBox="1"/>
          <p:nvPr/>
        </p:nvSpPr>
        <p:spPr>
          <a:xfrm>
            <a:off x="4644008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Century Gothic" panose="020B0502020202020204" pitchFamily="34" charset="0"/>
              </a:rPr>
              <a:t>ИМУЩЕСТВО</a:t>
            </a:r>
          </a:p>
        </p:txBody>
      </p:sp>
      <p:sp>
        <p:nvSpPr>
          <p:cNvPr id="1048726" name="TextBox 35"/>
          <p:cNvSpPr txBox="1"/>
          <p:nvPr/>
        </p:nvSpPr>
        <p:spPr>
          <a:xfrm>
            <a:off x="6156176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Century Gothic" panose="020B0502020202020204" pitchFamily="34" charset="0"/>
              </a:rPr>
              <a:t>ЗЕМЛЯ</a:t>
            </a:r>
          </a:p>
        </p:txBody>
      </p:sp>
      <p:sp>
        <p:nvSpPr>
          <p:cNvPr id="1048728" name="TextBox 37"/>
          <p:cNvSpPr txBox="1"/>
          <p:nvPr/>
        </p:nvSpPr>
        <p:spPr>
          <a:xfrm>
            <a:off x="924293" y="2061968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Century Gothic" panose="020B0502020202020204" pitchFamily="34" charset="0"/>
              </a:rPr>
              <a:t>НАЛОГОВЫЕ ЛЬГОТЫ</a:t>
            </a:r>
          </a:p>
        </p:txBody>
      </p:sp>
      <p:sp>
        <p:nvSpPr>
          <p:cNvPr id="1048729" name="TextBox 38"/>
          <p:cNvSpPr txBox="1"/>
          <p:nvPr/>
        </p:nvSpPr>
        <p:spPr>
          <a:xfrm>
            <a:off x="107504" y="2332510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РЕГИОНАЛЬНЫЕ</a:t>
            </a:r>
          </a:p>
        </p:txBody>
      </p:sp>
      <p:sp>
        <p:nvSpPr>
          <p:cNvPr id="1048730" name="TextBox 39"/>
          <p:cNvSpPr txBox="1"/>
          <p:nvPr/>
        </p:nvSpPr>
        <p:spPr>
          <a:xfrm>
            <a:off x="7572616" y="2229641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ФЕДЕРАЛЬНЫЕ</a:t>
            </a:r>
          </a:p>
        </p:txBody>
      </p:sp>
      <p:sp>
        <p:nvSpPr>
          <p:cNvPr id="1048731" name="Прямоугольник 3"/>
          <p:cNvSpPr/>
          <p:nvPr/>
        </p:nvSpPr>
        <p:spPr>
          <a:xfrm>
            <a:off x="3262670" y="1069454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ОЭЗ</a:t>
            </a:r>
          </a:p>
          <a:p>
            <a:pPr algn="ctr"/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«ДУБНА»</a:t>
            </a:r>
          </a:p>
        </p:txBody>
      </p:sp>
      <p:sp>
        <p:nvSpPr>
          <p:cNvPr id="1048732" name="Прямоугольник 41"/>
          <p:cNvSpPr/>
          <p:nvPr/>
        </p:nvSpPr>
        <p:spPr>
          <a:xfrm>
            <a:off x="6190506" y="1153381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ОЭЗ</a:t>
            </a:r>
          </a:p>
          <a:p>
            <a:pPr algn="ctr"/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«ИСТОК»</a:t>
            </a:r>
          </a:p>
        </p:txBody>
      </p:sp>
      <p:sp>
        <p:nvSpPr>
          <p:cNvPr id="1048733" name="Прямоугольник 42"/>
          <p:cNvSpPr/>
          <p:nvPr/>
        </p:nvSpPr>
        <p:spPr>
          <a:xfrm>
            <a:off x="4463988" y="1054065"/>
            <a:ext cx="1908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ОЭЗ</a:t>
            </a:r>
          </a:p>
          <a:p>
            <a:pPr algn="ctr"/>
            <a:r>
              <a:rPr lang="ru-RU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«СТУПИНО</a:t>
            </a:r>
          </a:p>
          <a:p>
            <a:pPr algn="ctr"/>
            <a:r>
              <a:rPr lang="ru-RU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КВАДРАТ»</a:t>
            </a:r>
          </a:p>
        </p:txBody>
      </p:sp>
      <p:sp>
        <p:nvSpPr>
          <p:cNvPr id="1048734" name="TextBox 43"/>
          <p:cNvSpPr txBox="1"/>
          <p:nvPr/>
        </p:nvSpPr>
        <p:spPr>
          <a:xfrm>
            <a:off x="107504" y="1153381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Для размещения производства в ОЭЗ необходимо обратиться в </a:t>
            </a:r>
          </a:p>
          <a:p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Министерство инвестиций, промышленности и науки МО 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или</a:t>
            </a:r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 Корпорацию развития МО</a:t>
            </a:r>
          </a:p>
        </p:txBody>
      </p:sp>
      <p:sp>
        <p:nvSpPr>
          <p:cNvPr id="1048735" name="TextBox 44"/>
          <p:cNvSpPr txBox="1"/>
          <p:nvPr/>
        </p:nvSpPr>
        <p:spPr>
          <a:xfrm>
            <a:off x="146386" y="4691920"/>
            <a:ext cx="895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Отсутствие таможенных пошлин</a:t>
            </a:r>
          </a:p>
        </p:txBody>
      </p:sp>
      <p:sp>
        <p:nvSpPr>
          <p:cNvPr id="44" name="Прямоугольник 41"/>
          <p:cNvSpPr/>
          <p:nvPr/>
        </p:nvSpPr>
        <p:spPr>
          <a:xfrm>
            <a:off x="7504659" y="1153381"/>
            <a:ext cx="16369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ОЭЗ</a:t>
            </a:r>
          </a:p>
          <a:p>
            <a:pPr algn="ctr"/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«КАШИРА»</a:t>
            </a:r>
          </a:p>
        </p:txBody>
      </p:sp>
      <p:sp>
        <p:nvSpPr>
          <p:cNvPr id="4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1.3</a:t>
            </a:r>
          </a:p>
        </p:txBody>
      </p:sp>
    </p:spTree>
    <p:extLst>
      <p:ext uri="{BB962C8B-B14F-4D97-AF65-F5344CB8AC3E}">
        <p14:creationId xmlns:p14="http://schemas.microsoft.com/office/powerpoint/2010/main" val="3250074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739" name="Shape 143"/>
          <p:cNvSpPr txBox="1"/>
          <p:nvPr/>
        </p:nvSpPr>
        <p:spPr>
          <a:xfrm>
            <a:off x="1907704" y="101570"/>
            <a:ext cx="8604558" cy="553943"/>
          </a:xfrm>
          <a:prstGeom prst="rect">
            <a:avLst/>
          </a:prstGeom>
          <a:ln w="12700">
            <a:miter lim="400000"/>
          </a:ln>
        </p:spPr>
        <p:txBody>
          <a:bodyPr wrap="square" lIns="91413" tIns="91413" rIns="91413" bIns="91413" anchor="ctr">
            <a:spAutoFit/>
          </a:bodyPr>
          <a:lstStyle>
            <a:lvl1pPr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DINPro-Bold"/>
                <a:sym typeface="Arial"/>
              </a:rPr>
              <a:t>Инвестиционный налоговый вычет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048741" name="Прямоугольник 18"/>
          <p:cNvSpPr/>
          <p:nvPr/>
        </p:nvSpPr>
        <p:spPr>
          <a:xfrm>
            <a:off x="291379" y="1739477"/>
            <a:ext cx="2192389" cy="544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  <a:sym typeface="Arial"/>
              </a:rPr>
              <a:t>Без ограничения объема инвестиций:</a:t>
            </a:r>
          </a:p>
        </p:txBody>
      </p:sp>
      <p:sp>
        <p:nvSpPr>
          <p:cNvPr id="1048744" name="Прямоугольник 21"/>
          <p:cNvSpPr/>
          <p:nvPr/>
        </p:nvSpPr>
        <p:spPr>
          <a:xfrm>
            <a:off x="2649394" y="1735507"/>
            <a:ext cx="3362766" cy="5441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  <a:sym typeface="Arial"/>
              </a:rPr>
              <a:t>Инвестиции от 25 млн руб.: </a:t>
            </a:r>
          </a:p>
        </p:txBody>
      </p:sp>
      <p:sp>
        <p:nvSpPr>
          <p:cNvPr id="1048746" name="TextBox 24"/>
          <p:cNvSpPr txBox="1"/>
          <p:nvPr/>
        </p:nvSpPr>
        <p:spPr>
          <a:xfrm>
            <a:off x="179512" y="843558"/>
            <a:ext cx="8856984" cy="707874"/>
          </a:xfrm>
          <a:prstGeom prst="rect">
            <a:avLst/>
          </a:prstGeom>
          <a:ln w="12700">
            <a:miter lim="400000"/>
          </a:ln>
        </p:spPr>
        <p:txBody>
          <a:bodyPr wrap="square" lIns="45714" tIns="45714" rIns="45714" bIns="45714">
            <a:spAutoFit/>
          </a:bodyPr>
          <a:lstStyle>
            <a:lvl1pPr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Снижение налога на прибыль до 10%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23F4F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на сумму, соразмерную инвестициям</a:t>
            </a:r>
            <a:r>
              <a:rPr kumimoji="0" lang="ru-RU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*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 до 01.01.2028 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09464" y="4587974"/>
            <a:ext cx="4671356" cy="430875"/>
          </a:xfrm>
          <a:prstGeom prst="rect">
            <a:avLst/>
          </a:prstGeom>
          <a:ln w="12700">
            <a:miter lim="400000"/>
          </a:ln>
        </p:spPr>
        <p:txBody>
          <a:bodyPr wrap="square" lIns="45714" tIns="45714" rIns="45714" bIns="45714">
            <a:spAutoFit/>
          </a:bodyPr>
          <a:lstStyle>
            <a:lvl1pPr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* -инвестициям в 3 -10 амортизационную группу (за исключением зданий, сооружений) в текущем периоде</a:t>
            </a:r>
          </a:p>
        </p:txBody>
      </p:sp>
      <p:sp>
        <p:nvSpPr>
          <p:cNvPr id="13" name="TextBox 45"/>
          <p:cNvSpPr txBox="1"/>
          <p:nvPr/>
        </p:nvSpPr>
        <p:spPr bwMode="auto">
          <a:xfrm>
            <a:off x="208455" y="2363852"/>
            <a:ext cx="306740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Возможно применение для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ж/д и грузовые перевозки, транспорт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разработка ПО (IT); центры обработки данных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лизинг ж/д, транспорт и оборудование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14" name="TextBox 45"/>
          <p:cNvSpPr txBox="1"/>
          <p:nvPr/>
        </p:nvSpPr>
        <p:spPr bwMode="auto">
          <a:xfrm>
            <a:off x="2649393" y="2368864"/>
            <a:ext cx="353586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Возможно применение для производства: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лекарственных препаратов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машин и оборудования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автотранспортных средств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прочих транспортных средств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+ деятельность по предоставлению мест </a:t>
            </a:r>
            <a:b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для временного проживания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+ % обновления основных фондов 15% каждый год или 45% за 3 года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15" name="TextBox 58"/>
          <p:cNvSpPr txBox="1"/>
          <p:nvPr/>
        </p:nvSpPr>
        <p:spPr>
          <a:xfrm>
            <a:off x="637930" y="276318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СТАТЬЯ 286.1</a:t>
            </a:r>
          </a:p>
        </p:txBody>
      </p:sp>
      <p:sp>
        <p:nvSpPr>
          <p:cNvPr id="16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1.4</a:t>
            </a:r>
          </a:p>
        </p:txBody>
      </p:sp>
      <p:sp>
        <p:nvSpPr>
          <p:cNvPr id="17" name="Прямоугольник 18">
            <a:extLst>
              <a:ext uri="{FF2B5EF4-FFF2-40B4-BE49-F238E27FC236}">
                <a16:creationId xmlns:a16="http://schemas.microsoft.com/office/drawing/2014/main" id="{0D220691-C7B3-447A-8492-44E8DE35160C}"/>
              </a:ext>
            </a:extLst>
          </p:cNvPr>
          <p:cNvSpPr/>
          <p:nvPr/>
        </p:nvSpPr>
        <p:spPr>
          <a:xfrm>
            <a:off x="6209983" y="1735505"/>
            <a:ext cx="2826513" cy="5441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  <a:sym typeface="Arial"/>
              </a:rPr>
              <a:t>До 5% </a:t>
            </a: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  <a:sym typeface="Arial"/>
              </a:rPr>
              <a:t>при реализации инвестиционного проекта</a:t>
            </a:r>
            <a:b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  <a:sym typeface="Arial"/>
              </a:rPr>
            </a:b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  <a:sym typeface="Arial"/>
              </a:rPr>
              <a:t>в отдаленных городских округах** </a:t>
            </a:r>
          </a:p>
        </p:txBody>
      </p:sp>
      <p:sp>
        <p:nvSpPr>
          <p:cNvPr id="18" name="TextBox 45">
            <a:extLst>
              <a:ext uri="{FF2B5EF4-FFF2-40B4-BE49-F238E27FC236}">
                <a16:creationId xmlns:a16="http://schemas.microsoft.com/office/drawing/2014/main" id="{90D6FB75-64D1-4A22-94D6-2353D0DFF801}"/>
              </a:ext>
            </a:extLst>
          </p:cNvPr>
          <p:cNvSpPr txBox="1"/>
          <p:nvPr/>
        </p:nvSpPr>
        <p:spPr bwMode="auto">
          <a:xfrm>
            <a:off x="6209983" y="2374364"/>
            <a:ext cx="306740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Возможно применение для сфер: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  сельское хозяйство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обрабатывающие производства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транспортировка и хранение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строительство гостиниц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D1B3149F-337C-4301-A3AB-7400A23D0964}"/>
              </a:ext>
            </a:extLst>
          </p:cNvPr>
          <p:cNvSpPr txBox="1"/>
          <p:nvPr/>
        </p:nvSpPr>
        <p:spPr>
          <a:xfrm>
            <a:off x="4472644" y="4582683"/>
            <a:ext cx="4671356" cy="430875"/>
          </a:xfrm>
          <a:prstGeom prst="rect">
            <a:avLst/>
          </a:prstGeom>
          <a:ln w="12700">
            <a:miter lim="400000"/>
          </a:ln>
        </p:spPr>
        <p:txBody>
          <a:bodyPr wrap="square" lIns="45714" tIns="45714" rIns="45714" bIns="45714">
            <a:spAutoFit/>
          </a:bodyPr>
          <a:lstStyle>
            <a:lvl1pPr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** - при соблюдении критериев: 50 млн руб. инвестиций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</a:b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и создание 50 рабочих мест </a:t>
            </a:r>
          </a:p>
        </p:txBody>
      </p:sp>
    </p:spTree>
    <p:extLst>
      <p:ext uri="{BB962C8B-B14F-4D97-AF65-F5344CB8AC3E}">
        <p14:creationId xmlns:p14="http://schemas.microsoft.com/office/powerpoint/2010/main" val="1214936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21F10FCB-CCA9-4BA1-843C-11C290CF4B37}"/>
              </a:ext>
            </a:extLst>
          </p:cNvPr>
          <p:cNvSpPr txBox="1"/>
          <p:nvPr/>
        </p:nvSpPr>
        <p:spPr>
          <a:xfrm>
            <a:off x="127343" y="4682688"/>
            <a:ext cx="354510" cy="115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42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1" b="0" i="0" u="none" strike="noStrike" kern="0" cap="none" spc="-64" normalizeH="0" baseline="0" noProof="0" dirty="0">
                <a:ln>
                  <a:noFill/>
                </a:ln>
                <a:solidFill>
                  <a:srgbClr val="F1F9F4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11</a:t>
            </a:r>
            <a:endParaRPr kumimoji="0" sz="7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8F29794A-6DCE-48EB-B368-67E296E087C7}"/>
              </a:ext>
            </a:extLst>
          </p:cNvPr>
          <p:cNvSpPr txBox="1"/>
          <p:nvPr/>
        </p:nvSpPr>
        <p:spPr>
          <a:xfrm>
            <a:off x="233700" y="492766"/>
            <a:ext cx="7714118" cy="363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3817" lvl="0" indent="0" algn="l" defTabSz="914400" rtl="0" eaLnBrk="1" fontAlgn="auto" latinLnBrk="0" hangingPunct="1">
              <a:lnSpc>
                <a:spcPts val="9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ТИ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№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-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-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5</a:t>
            </a:r>
            <a:r>
              <a:rPr kumimoji="0" sz="827" b="1" i="0" u="none" strike="noStrike" kern="0" cap="none" spc="-3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/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</a:t>
            </a:r>
            <a:r>
              <a:rPr kumimoji="0" sz="827" b="1" i="0" u="none" strike="noStrike" kern="0" cap="none" spc="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04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-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ОЗ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ОТ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4</a:t>
            </a:r>
            <a:r>
              <a:rPr kumimoji="0" sz="827" b="1" i="0" u="none" strike="noStrike" kern="0" cap="none" spc="-5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.</a:t>
            </a:r>
            <a:r>
              <a:rPr kumimoji="0" sz="827" b="1" i="0" u="none" strike="noStrike" kern="0" cap="none" spc="-6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-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3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.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</a:t>
            </a:r>
            <a:r>
              <a:rPr kumimoji="0" sz="827" b="1" i="0" u="none" strike="noStrike" kern="0" cap="none" spc="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4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овы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рое</a:t>
            </a:r>
            <a:r>
              <a:rPr kumimoji="0" sz="526" b="0" i="0" u="none" strike="noStrike" kern="0" cap="none" spc="3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–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СПИ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К*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-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(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ь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ны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)</a:t>
            </a:r>
            <a:endParaRPr kumimoji="0" sz="52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3337DD09-19A6-4417-B232-BB38A3036A3B}"/>
              </a:ext>
            </a:extLst>
          </p:cNvPr>
          <p:cNvSpPr/>
          <p:nvPr/>
        </p:nvSpPr>
        <p:spPr>
          <a:xfrm>
            <a:off x="248050" y="212216"/>
            <a:ext cx="1800665" cy="190853"/>
          </a:xfrm>
          <a:custGeom>
            <a:avLst/>
            <a:gdLst/>
            <a:ahLst/>
            <a:cxnLst/>
            <a:rect l="l" t="t" r="r" b="b"/>
            <a:pathLst>
              <a:path w="1741170" h="254000">
                <a:moveTo>
                  <a:pt x="1740560" y="253453"/>
                </a:moveTo>
                <a:lnTo>
                  <a:pt x="0" y="253453"/>
                </a:lnTo>
                <a:lnTo>
                  <a:pt x="0" y="0"/>
                </a:lnTo>
                <a:lnTo>
                  <a:pt x="1740560" y="0"/>
                </a:lnTo>
                <a:lnTo>
                  <a:pt x="1740560" y="253453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A1C9CF7F-73D7-4EE9-A411-8F23B7943209}"/>
              </a:ext>
            </a:extLst>
          </p:cNvPr>
          <p:cNvSpPr txBox="1"/>
          <p:nvPr/>
        </p:nvSpPr>
        <p:spPr>
          <a:xfrm>
            <a:off x="248050" y="972750"/>
            <a:ext cx="2586442" cy="196529"/>
          </a:xfrm>
          <a:prstGeom prst="rect">
            <a:avLst/>
          </a:prstGeom>
          <a:solidFill>
            <a:srgbClr val="1F378C"/>
          </a:solidFill>
        </p:spPr>
        <p:txBody>
          <a:bodyPr vert="horz" wrap="square" lIns="0" tIns="0" rIns="0" bIns="0" rtlCol="0">
            <a:spAutoFit/>
          </a:bodyPr>
          <a:lstStyle/>
          <a:p>
            <a:pPr marL="2481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7" b="1" i="0" u="none" strike="noStrike" kern="0" cap="none" spc="-4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127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1277" b="1" i="0" u="none" strike="noStrike" kern="0" cap="none" spc="-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ЛОВ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1277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Я:</a:t>
            </a:r>
            <a:endParaRPr kumimoji="0" sz="127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E7DE611A-BA74-4772-BB58-FF4DB07A6D2A}"/>
              </a:ext>
            </a:extLst>
          </p:cNvPr>
          <p:cNvSpPr txBox="1"/>
          <p:nvPr/>
        </p:nvSpPr>
        <p:spPr>
          <a:xfrm>
            <a:off x="248051" y="2567097"/>
            <a:ext cx="2739773" cy="196529"/>
          </a:xfrm>
          <a:prstGeom prst="rect">
            <a:avLst/>
          </a:prstGeom>
          <a:solidFill>
            <a:srgbClr val="ED174F"/>
          </a:solidFill>
        </p:spPr>
        <p:txBody>
          <a:bodyPr vert="horz" wrap="square" lIns="0" tIns="0" rIns="0" bIns="0" rtlCol="0">
            <a:spAutoFit/>
          </a:bodyPr>
          <a:lstStyle/>
          <a:p>
            <a:pPr marL="2481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7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</a:t>
            </a:r>
            <a:r>
              <a:rPr kumimoji="0" sz="127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1277" b="1" i="0" u="none" strike="noStrike" kern="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6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1277" b="1" i="0" u="none" strike="noStrike" kern="0" cap="none" spc="3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ЛЬ</a:t>
            </a:r>
            <a:r>
              <a:rPr kumimoji="0" sz="1277" b="1" i="0" u="none" strike="noStrike" kern="0" cap="none" spc="-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1277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127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1277" b="1" i="0" u="none" strike="noStrike" kern="0" cap="none" spc="-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ИК</a:t>
            </a:r>
            <a:endParaRPr kumimoji="0" sz="127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520F36BD-033B-4E17-9A97-4C108B912B27}"/>
              </a:ext>
            </a:extLst>
          </p:cNvPr>
          <p:cNvSpPr/>
          <p:nvPr/>
        </p:nvSpPr>
        <p:spPr>
          <a:xfrm>
            <a:off x="239522" y="843557"/>
            <a:ext cx="4135457" cy="99491"/>
          </a:xfrm>
          <a:custGeom>
            <a:avLst/>
            <a:gdLst/>
            <a:ahLst/>
            <a:cxnLst/>
            <a:rect l="l" t="t" r="r" b="b"/>
            <a:pathLst>
              <a:path w="3973195">
                <a:moveTo>
                  <a:pt x="0" y="0"/>
                </a:moveTo>
                <a:lnTo>
                  <a:pt x="3972725" y="0"/>
                </a:lnTo>
              </a:path>
            </a:pathLst>
          </a:custGeom>
          <a:ln w="12700">
            <a:solidFill>
              <a:srgbClr val="ED17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2F8C2E37-975F-4637-965A-BA775143DD9D}"/>
              </a:ext>
            </a:extLst>
          </p:cNvPr>
          <p:cNvSpPr/>
          <p:nvPr/>
        </p:nvSpPr>
        <p:spPr>
          <a:xfrm flipV="1">
            <a:off x="248050" y="2354109"/>
            <a:ext cx="4179800" cy="45719"/>
          </a:xfrm>
          <a:custGeom>
            <a:avLst/>
            <a:gdLst/>
            <a:ahLst/>
            <a:cxnLst/>
            <a:rect l="l" t="t" r="r" b="b"/>
            <a:pathLst>
              <a:path w="3973195">
                <a:moveTo>
                  <a:pt x="0" y="0"/>
                </a:moveTo>
                <a:lnTo>
                  <a:pt x="3972725" y="0"/>
                </a:lnTo>
              </a:path>
            </a:pathLst>
          </a:custGeom>
          <a:ln w="12700">
            <a:solidFill>
              <a:srgbClr val="ED17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object 20">
            <a:extLst>
              <a:ext uri="{FF2B5EF4-FFF2-40B4-BE49-F238E27FC236}">
                <a16:creationId xmlns:a16="http://schemas.microsoft.com/office/drawing/2014/main" id="{D20D19A3-C5F5-4898-8E95-6D7A7BF73A78}"/>
              </a:ext>
            </a:extLst>
          </p:cNvPr>
          <p:cNvSpPr txBox="1"/>
          <p:nvPr/>
        </p:nvSpPr>
        <p:spPr>
          <a:xfrm>
            <a:off x="278549" y="1346404"/>
            <a:ext cx="8383684" cy="828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0737" marR="469505" lvl="0" indent="0" algn="l" defTabSz="914400" rtl="0" eaLnBrk="1" fontAlgn="auto" latinLnBrk="0" hangingPunct="1">
              <a:lnSpc>
                <a:spcPts val="9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ЛЬ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ТЫ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ПР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ОС</a:t>
            </a:r>
            <a:r>
              <a:rPr kumimoji="0" sz="827" b="1" i="0" u="none" strike="noStrike" kern="0" cap="none" spc="-4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ЯЮ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ЛЕ</a:t>
            </a:r>
            <a:r>
              <a:rPr kumimoji="0" sz="827" b="1" i="0" u="none" strike="noStrike" kern="0" cap="none" spc="-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9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Ю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3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370737" marR="3817" lvl="0" indent="0" algn="l" defTabSz="914400" rtl="0" eaLnBrk="1" fontAlgn="auto" latinLnBrk="0" hangingPunct="1">
              <a:lnSpc>
                <a:spcPts val="9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ОК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–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-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5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Е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Ъ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ИНВЕ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ИЦИ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&lt;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50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-4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Б.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370737" marR="0" lvl="0" indent="0" algn="l" defTabSz="914400" rtl="0" eaLnBrk="1" fontAlgn="auto" latinLnBrk="0" hangingPunct="1">
              <a:lnSpc>
                <a:spcPct val="100000"/>
              </a:lnSpc>
              <a:spcBef>
                <a:spcPts val="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20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Ъ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ИНВЕ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ИЦИ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lang="ru-RU" sz="82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&gt;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50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-4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Б.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524853" lvl="0" indent="0" algn="just" defTabSz="914400" rtl="0" eaLnBrk="1" fontAlgn="auto" latinLnBrk="0" hangingPunct="1">
              <a:lnSpc>
                <a:spcPts val="1428"/>
              </a:lnSpc>
              <a:spcBef>
                <a:spcPts val="5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127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127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1277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1277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127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1277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127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1277" b="1" i="0" u="none" strike="noStrike" kern="0" cap="none" spc="-4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СМ</a:t>
            </a:r>
            <a:r>
              <a:rPr kumimoji="0" sz="1277" b="1" i="0" u="none" strike="noStrike" kern="0" cap="none" spc="-9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1277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1277" b="1" i="0" u="none" strike="noStrike" kern="0" cap="none" spc="-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127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1277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27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127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1277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1277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НИ</a:t>
            </a:r>
            <a:r>
              <a:rPr kumimoji="0" sz="1277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127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ОВ</a:t>
            </a:r>
            <a:r>
              <a:rPr kumimoji="0" sz="1277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1277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1277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НН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ЫХ</a:t>
            </a:r>
            <a:r>
              <a:rPr kumimoji="0" sz="1277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127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277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Х</a:t>
            </a:r>
            <a:r>
              <a:rPr kumimoji="0" sz="127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1277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127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ЛО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127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endParaRPr kumimoji="0" sz="127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43" name="object 21">
            <a:extLst>
              <a:ext uri="{FF2B5EF4-FFF2-40B4-BE49-F238E27FC236}">
                <a16:creationId xmlns:a16="http://schemas.microsoft.com/office/drawing/2014/main" id="{99646C14-18D7-4C61-B3FA-E703542D1F8A}"/>
              </a:ext>
            </a:extLst>
          </p:cNvPr>
          <p:cNvSpPr/>
          <p:nvPr/>
        </p:nvSpPr>
        <p:spPr>
          <a:xfrm>
            <a:off x="409845" y="3118267"/>
            <a:ext cx="144016" cy="130257"/>
          </a:xfrm>
          <a:custGeom>
            <a:avLst/>
            <a:gdLst/>
            <a:ahLst/>
            <a:cxnLst/>
            <a:rect l="l" t="t" r="r" b="b"/>
            <a:pathLst>
              <a:path w="101600" h="173354">
                <a:moveTo>
                  <a:pt x="17957" y="0"/>
                </a:moveTo>
                <a:lnTo>
                  <a:pt x="9931" y="0"/>
                </a:lnTo>
                <a:lnTo>
                  <a:pt x="0" y="9918"/>
                </a:lnTo>
                <a:lnTo>
                  <a:pt x="0" y="17957"/>
                </a:lnTo>
                <a:lnTo>
                  <a:pt x="69138" y="87109"/>
                </a:lnTo>
                <a:lnTo>
                  <a:pt x="0" y="156311"/>
                </a:lnTo>
                <a:lnTo>
                  <a:pt x="0" y="164350"/>
                </a:lnTo>
                <a:lnTo>
                  <a:pt x="7442" y="171780"/>
                </a:lnTo>
                <a:lnTo>
                  <a:pt x="10693" y="173024"/>
                </a:lnTo>
                <a:lnTo>
                  <a:pt x="17183" y="173024"/>
                </a:lnTo>
                <a:lnTo>
                  <a:pt x="20446" y="171780"/>
                </a:lnTo>
                <a:lnTo>
                  <a:pt x="101028" y="91135"/>
                </a:lnTo>
                <a:lnTo>
                  <a:pt x="101028" y="83096"/>
                </a:lnTo>
                <a:lnTo>
                  <a:pt x="17957" y="0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object 22">
            <a:extLst>
              <a:ext uri="{FF2B5EF4-FFF2-40B4-BE49-F238E27FC236}">
                <a16:creationId xmlns:a16="http://schemas.microsoft.com/office/drawing/2014/main" id="{FC7C7EDA-3749-4450-AB35-CE9F3334B595}"/>
              </a:ext>
            </a:extLst>
          </p:cNvPr>
          <p:cNvSpPr/>
          <p:nvPr/>
        </p:nvSpPr>
        <p:spPr>
          <a:xfrm>
            <a:off x="259004" y="3035271"/>
            <a:ext cx="445698" cy="277582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292557" y="0"/>
                </a:moveTo>
                <a:lnTo>
                  <a:pt x="6019" y="0"/>
                </a:lnTo>
                <a:lnTo>
                  <a:pt x="0" y="5981"/>
                </a:lnTo>
                <a:lnTo>
                  <a:pt x="0" y="292506"/>
                </a:lnTo>
                <a:lnTo>
                  <a:pt x="6019" y="298500"/>
                </a:lnTo>
                <a:lnTo>
                  <a:pt x="292557" y="298500"/>
                </a:lnTo>
                <a:lnTo>
                  <a:pt x="298538" y="292506"/>
                </a:lnTo>
                <a:lnTo>
                  <a:pt x="298538" y="271754"/>
                </a:lnTo>
                <a:lnTo>
                  <a:pt x="26746" y="271754"/>
                </a:lnTo>
                <a:lnTo>
                  <a:pt x="26746" y="26733"/>
                </a:lnTo>
                <a:lnTo>
                  <a:pt x="298538" y="26733"/>
                </a:lnTo>
                <a:lnTo>
                  <a:pt x="298538" y="5981"/>
                </a:lnTo>
                <a:lnTo>
                  <a:pt x="292557" y="0"/>
                </a:lnTo>
                <a:close/>
              </a:path>
              <a:path w="299084" h="299085">
                <a:moveTo>
                  <a:pt x="298538" y="26733"/>
                </a:moveTo>
                <a:lnTo>
                  <a:pt x="271780" y="26733"/>
                </a:lnTo>
                <a:lnTo>
                  <a:pt x="271780" y="271754"/>
                </a:lnTo>
                <a:lnTo>
                  <a:pt x="298538" y="271754"/>
                </a:lnTo>
                <a:lnTo>
                  <a:pt x="298538" y="26733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object 23">
            <a:extLst>
              <a:ext uri="{FF2B5EF4-FFF2-40B4-BE49-F238E27FC236}">
                <a16:creationId xmlns:a16="http://schemas.microsoft.com/office/drawing/2014/main" id="{DA47A881-842D-4EAF-9305-2D667C13D096}"/>
              </a:ext>
            </a:extLst>
          </p:cNvPr>
          <p:cNvSpPr txBox="1"/>
          <p:nvPr/>
        </p:nvSpPr>
        <p:spPr>
          <a:xfrm>
            <a:off x="227603" y="2867044"/>
            <a:ext cx="4739217" cy="387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ОВ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НЬ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ОХ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ОВ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ОТ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181790" marR="0" lvl="0" indent="0" algn="l" defTabSz="914400" rtl="0" eaLnBrk="1" fontAlgn="auto" latinLnBrk="0" hangingPunct="1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7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       </a:t>
            </a:r>
            <a:r>
              <a:rPr kumimoji="0" sz="127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9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0%</a:t>
            </a:r>
            <a:endParaRPr kumimoji="0" sz="127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46" name="object 24">
            <a:extLst>
              <a:ext uri="{FF2B5EF4-FFF2-40B4-BE49-F238E27FC236}">
                <a16:creationId xmlns:a16="http://schemas.microsoft.com/office/drawing/2014/main" id="{80F0FF97-C591-423D-AC70-63CBF132C6BC}"/>
              </a:ext>
            </a:extLst>
          </p:cNvPr>
          <p:cNvSpPr/>
          <p:nvPr/>
        </p:nvSpPr>
        <p:spPr>
          <a:xfrm>
            <a:off x="2033927" y="3107545"/>
            <a:ext cx="144934" cy="122280"/>
          </a:xfrm>
          <a:custGeom>
            <a:avLst/>
            <a:gdLst/>
            <a:ahLst/>
            <a:cxnLst/>
            <a:rect l="l" t="t" r="r" b="b"/>
            <a:pathLst>
              <a:path w="101600" h="173354">
                <a:moveTo>
                  <a:pt x="91097" y="0"/>
                </a:moveTo>
                <a:lnTo>
                  <a:pt x="83070" y="0"/>
                </a:lnTo>
                <a:lnTo>
                  <a:pt x="0" y="83096"/>
                </a:lnTo>
                <a:lnTo>
                  <a:pt x="0" y="91135"/>
                </a:lnTo>
                <a:lnTo>
                  <a:pt x="80581" y="171780"/>
                </a:lnTo>
                <a:lnTo>
                  <a:pt x="83845" y="173024"/>
                </a:lnTo>
                <a:lnTo>
                  <a:pt x="90335" y="173024"/>
                </a:lnTo>
                <a:lnTo>
                  <a:pt x="93586" y="171780"/>
                </a:lnTo>
                <a:lnTo>
                  <a:pt x="101028" y="164350"/>
                </a:lnTo>
                <a:lnTo>
                  <a:pt x="101028" y="156311"/>
                </a:lnTo>
                <a:lnTo>
                  <a:pt x="31889" y="87109"/>
                </a:lnTo>
                <a:lnTo>
                  <a:pt x="101028" y="17957"/>
                </a:lnTo>
                <a:lnTo>
                  <a:pt x="101028" y="9918"/>
                </a:lnTo>
                <a:lnTo>
                  <a:pt x="91097" y="0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object 25">
            <a:extLst>
              <a:ext uri="{FF2B5EF4-FFF2-40B4-BE49-F238E27FC236}">
                <a16:creationId xmlns:a16="http://schemas.microsoft.com/office/drawing/2014/main" id="{8A8F8F40-C7F4-44D8-8580-B2F933DDCE31}"/>
              </a:ext>
            </a:extLst>
          </p:cNvPr>
          <p:cNvSpPr/>
          <p:nvPr/>
        </p:nvSpPr>
        <p:spPr>
          <a:xfrm>
            <a:off x="1892251" y="3035271"/>
            <a:ext cx="445699" cy="277582"/>
          </a:xfrm>
          <a:custGeom>
            <a:avLst/>
            <a:gdLst/>
            <a:ahLst/>
            <a:cxnLst/>
            <a:rect l="l" t="t" r="r" b="b"/>
            <a:pathLst>
              <a:path w="299085" h="299085">
                <a:moveTo>
                  <a:pt x="292531" y="0"/>
                </a:moveTo>
                <a:lnTo>
                  <a:pt x="5981" y="0"/>
                </a:lnTo>
                <a:lnTo>
                  <a:pt x="0" y="5981"/>
                </a:lnTo>
                <a:lnTo>
                  <a:pt x="0" y="292506"/>
                </a:lnTo>
                <a:lnTo>
                  <a:pt x="5981" y="298500"/>
                </a:lnTo>
                <a:lnTo>
                  <a:pt x="292531" y="298500"/>
                </a:lnTo>
                <a:lnTo>
                  <a:pt x="298538" y="292506"/>
                </a:lnTo>
                <a:lnTo>
                  <a:pt x="298538" y="271754"/>
                </a:lnTo>
                <a:lnTo>
                  <a:pt x="26758" y="271754"/>
                </a:lnTo>
                <a:lnTo>
                  <a:pt x="26758" y="26733"/>
                </a:lnTo>
                <a:lnTo>
                  <a:pt x="298538" y="26733"/>
                </a:lnTo>
                <a:lnTo>
                  <a:pt x="298538" y="5981"/>
                </a:lnTo>
                <a:lnTo>
                  <a:pt x="292531" y="0"/>
                </a:lnTo>
                <a:close/>
              </a:path>
              <a:path w="299085" h="299085">
                <a:moveTo>
                  <a:pt x="298538" y="26733"/>
                </a:moveTo>
                <a:lnTo>
                  <a:pt x="271792" y="26733"/>
                </a:lnTo>
                <a:lnTo>
                  <a:pt x="271792" y="271754"/>
                </a:lnTo>
                <a:lnTo>
                  <a:pt x="298538" y="271754"/>
                </a:lnTo>
                <a:lnTo>
                  <a:pt x="298538" y="26733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object 26">
            <a:extLst>
              <a:ext uri="{FF2B5EF4-FFF2-40B4-BE49-F238E27FC236}">
                <a16:creationId xmlns:a16="http://schemas.microsoft.com/office/drawing/2014/main" id="{72644DF4-5E88-4EB5-8C1E-77018ABFDB79}"/>
              </a:ext>
            </a:extLst>
          </p:cNvPr>
          <p:cNvSpPr txBox="1"/>
          <p:nvPr/>
        </p:nvSpPr>
        <p:spPr>
          <a:xfrm>
            <a:off x="257035" y="3398915"/>
            <a:ext cx="3943934" cy="987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ЛОГ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ПР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ИБ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Ь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17654" marR="105925" lvl="0" indent="0" algn="l" defTabSz="914400" rtl="0" eaLnBrk="1" fontAlgn="auto" latinLnBrk="0" hangingPunct="1">
              <a:lnSpc>
                <a:spcPts val="594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(в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че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1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0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ле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с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19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мом</a:t>
            </a:r>
            <a:r>
              <a:rPr kumimoji="0" sz="700" b="0" i="0" u="none" strike="noStrike" kern="0" cap="none" spc="15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</a:t>
            </a:r>
            <a:r>
              <a:rPr kumimoji="0" sz="700" b="0" i="0" u="none" strike="noStrike" kern="0" cap="none" spc="19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</a:t>
            </a:r>
            <a:r>
              <a:rPr kumimoji="0" sz="700" b="0" i="0" u="none" strike="noStrike" kern="0" cap="none" spc="15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700" b="0" i="0" u="none" strike="noStrike" kern="0" cap="none" spc="0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а</a:t>
            </a:r>
            <a:br>
              <a:rPr kumimoji="0" lang="ru-RU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</a:br>
            <a:r>
              <a:rPr kumimoji="0" sz="700" b="0" i="0" u="none" strike="noStrike" kern="0" cap="none" spc="19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п</a:t>
            </a:r>
            <a:r>
              <a:rPr kumimoji="0" sz="700" b="0" i="0" u="none" strike="noStrike" kern="0" cap="none" spc="11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о</a:t>
            </a:r>
            <a:r>
              <a:rPr kumimoji="0" sz="700" b="0" i="0" u="none" strike="noStrike" kern="0" cap="none" spc="19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л</a:t>
            </a:r>
            <a:r>
              <a:rPr kumimoji="0" sz="700" b="0" i="0" u="none" strike="noStrike" kern="0" cap="none" spc="23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у</a:t>
            </a:r>
            <a:r>
              <a:rPr kumimoji="0" sz="700" b="0" i="0" u="none" strike="noStrike" kern="0" cap="none" spc="19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че</a:t>
            </a:r>
            <a:r>
              <a:rPr kumimoji="0" sz="700" b="0" i="0" u="none" strike="noStrike" kern="0" cap="none" spc="15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</a:t>
            </a:r>
            <a:r>
              <a:rPr kumimoji="0" sz="700" b="0" i="0" u="none" strike="noStrike" kern="0" cap="none" spc="11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</a:t>
            </a:r>
            <a:r>
              <a:rPr kumimoji="0" sz="700" b="0" i="0" u="none" strike="noStrike" kern="0" cap="none" spc="0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я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п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рво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й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п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р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бы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л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</a:t>
            </a:r>
            <a:r>
              <a:rPr kumimoji="0" sz="700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)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: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cs typeface="Segoe UI Light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ts val="789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76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%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76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lang="ru-RU" sz="676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ЕРВЫЕ 5 ЛЕТ</a:t>
            </a:r>
            <a:endParaRPr kumimoji="0" sz="6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ts val="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76" b="1" i="0" u="none" strike="noStrike" kern="0" cap="none" spc="-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676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%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lang="ru-RU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6-8 ГОДЫ</a:t>
            </a:r>
          </a:p>
          <a:p>
            <a:pPr marL="9543" marR="0" lvl="0" indent="0" algn="l" defTabSz="914400" rtl="0" eaLnBrk="1" fontAlgn="auto" latinLnBrk="0" hangingPunct="1">
              <a:lnSpc>
                <a:spcPts val="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13,5% - 9-10 ГОДЫ</a:t>
            </a:r>
            <a:endParaRPr kumimoji="0" sz="6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ts val="984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ЛОГ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МУ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Щ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ВО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ts val="6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(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с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д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а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ы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п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р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</a:t>
            </a:r>
            <a:r>
              <a:rPr kumimoji="0" sz="700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ят</a:t>
            </a:r>
            <a:r>
              <a:rPr kumimoji="0" sz="700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я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к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700" b="0" i="0" u="none" strike="noStrike" kern="0" cap="none" spc="23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у</a:t>
            </a:r>
            <a:r>
              <a:rPr kumimoji="0" sz="700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че</a:t>
            </a:r>
            <a:r>
              <a:rPr kumimoji="0" sz="700" b="0" i="0" u="none" strike="noStrike" kern="0" cap="none" spc="3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700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у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)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cs typeface="Segoe UI Light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76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%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-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Н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76" b="1" i="0" u="none" strike="noStrike" kern="0" cap="none" spc="-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676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endParaRPr kumimoji="0" sz="6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49" name="object 27">
            <a:extLst>
              <a:ext uri="{FF2B5EF4-FFF2-40B4-BE49-F238E27FC236}">
                <a16:creationId xmlns:a16="http://schemas.microsoft.com/office/drawing/2014/main" id="{3A77C513-3EAF-493F-B244-8926F9D37877}"/>
              </a:ext>
            </a:extLst>
          </p:cNvPr>
          <p:cNvSpPr txBox="1"/>
          <p:nvPr/>
        </p:nvSpPr>
        <p:spPr>
          <a:xfrm>
            <a:off x="2411760" y="3069231"/>
            <a:ext cx="1031187" cy="196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9</a:t>
            </a:r>
            <a:r>
              <a:rPr kumimoji="0" sz="1277" b="1" i="0" u="none" strike="noStrike" kern="0" cap="none" spc="-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0%</a:t>
            </a:r>
            <a:endParaRPr kumimoji="0" sz="127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50" name="object 28">
            <a:extLst>
              <a:ext uri="{FF2B5EF4-FFF2-40B4-BE49-F238E27FC236}">
                <a16:creationId xmlns:a16="http://schemas.microsoft.com/office/drawing/2014/main" id="{8650EBCA-14AD-462B-A903-B2941F4D0066}"/>
              </a:ext>
            </a:extLst>
          </p:cNvPr>
          <p:cNvSpPr txBox="1"/>
          <p:nvPr/>
        </p:nvSpPr>
        <p:spPr>
          <a:xfrm>
            <a:off x="1892251" y="3396540"/>
            <a:ext cx="4440076" cy="537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ЛОГ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ПР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ИБ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Ь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325409" lvl="0" indent="0" algn="l" defTabSz="914400" rtl="0" eaLnBrk="1" fontAlgn="auto" latinLnBrk="0" hangingPunct="1">
              <a:lnSpc>
                <a:spcPts val="594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6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(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с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526" b="0" i="0" u="none" strike="noStrike" kern="0" cap="none" spc="19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мом</a:t>
            </a:r>
            <a:r>
              <a:rPr kumimoji="0" sz="526" b="0" i="0" u="none" strike="noStrike" kern="0" cap="none" spc="15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</a:t>
            </a:r>
            <a:r>
              <a:rPr kumimoji="0" sz="526" b="0" i="0" u="none" strike="noStrike" kern="0" cap="none" spc="19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</a:t>
            </a:r>
            <a:r>
              <a:rPr kumimoji="0" sz="526" b="0" i="0" u="none" strike="noStrike" kern="0" cap="none" spc="15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526" b="0" i="0" u="none" strike="noStrike" kern="0" cap="none" spc="0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а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lang="ru-RU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получения первой прибыли</a:t>
            </a:r>
            <a:r>
              <a:rPr kumimoji="0" lang="ru-RU" sz="526" b="0" i="0" u="none" strike="noStrike" kern="0" cap="none" spc="3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, в отношении прибыли от СПИК при ведении раздельного учета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)</a:t>
            </a:r>
            <a:endParaRPr kumimoji="0" sz="52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cs typeface="Segoe UI Light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ts val="789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6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lang="ru-RU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%</a:t>
            </a:r>
            <a:r>
              <a:rPr kumimoji="0" lang="ru-RU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lang="ru-RU" sz="676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ПЕРВЫЕ 5 ЛЕТ</a:t>
            </a:r>
            <a:endParaRPr kumimoji="0" lang="ru-RU" sz="6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ts val="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6" b="1" i="0" u="none" strike="noStrike" kern="0" cap="none" spc="-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lang="ru-RU" sz="676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lang="ru-RU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%</a:t>
            </a:r>
            <a:r>
              <a:rPr kumimoji="0" lang="ru-RU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lang="ru-RU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6-8 ГОДЫ</a:t>
            </a:r>
          </a:p>
          <a:p>
            <a:pPr marL="9543" marR="0" lvl="0" indent="0" algn="l" defTabSz="914400" rtl="0" eaLnBrk="1" fontAlgn="auto" latinLnBrk="0" hangingPunct="1">
              <a:lnSpc>
                <a:spcPts val="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13,5% - 9-10 ГОДЫ</a:t>
            </a:r>
            <a:endParaRPr kumimoji="0" lang="ru-RU" sz="6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51" name="object 29">
            <a:extLst>
              <a:ext uri="{FF2B5EF4-FFF2-40B4-BE49-F238E27FC236}">
                <a16:creationId xmlns:a16="http://schemas.microsoft.com/office/drawing/2014/main" id="{1039EDE4-0906-4963-B5DA-E636C1ECF534}"/>
              </a:ext>
            </a:extLst>
          </p:cNvPr>
          <p:cNvSpPr txBox="1"/>
          <p:nvPr/>
        </p:nvSpPr>
        <p:spPr>
          <a:xfrm>
            <a:off x="1892251" y="4075109"/>
            <a:ext cx="3943934" cy="309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ts val="9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ЛОГ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МУ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Щ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ВО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ts val="6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6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(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с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д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а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ы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п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р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ят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я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к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526" b="0" i="0" u="none" strike="noStrike" kern="0" cap="none" spc="23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у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че</a:t>
            </a:r>
            <a:r>
              <a:rPr kumimoji="0" sz="526" b="0" i="0" u="none" strike="noStrike" kern="0" cap="none" spc="3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у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)</a:t>
            </a:r>
            <a:endParaRPr kumimoji="0" sz="52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cs typeface="Segoe UI Light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76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%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-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Н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76" b="1" i="0" u="none" strike="noStrike" kern="0" cap="none" spc="-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676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676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76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endParaRPr kumimoji="0" sz="6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52" name="object 30">
            <a:extLst>
              <a:ext uri="{FF2B5EF4-FFF2-40B4-BE49-F238E27FC236}">
                <a16:creationId xmlns:a16="http://schemas.microsoft.com/office/drawing/2014/main" id="{56C2B681-6C8C-4579-8344-A4122B204E9A}"/>
              </a:ext>
            </a:extLst>
          </p:cNvPr>
          <p:cNvSpPr txBox="1"/>
          <p:nvPr/>
        </p:nvSpPr>
        <p:spPr>
          <a:xfrm>
            <a:off x="3041509" y="2617738"/>
            <a:ext cx="282093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3817" lvl="0" indent="0" algn="l" defTabSz="914400" rtl="0" eaLnBrk="1" fontAlgn="auto" latinLnBrk="0" hangingPunct="1">
              <a:lnSpc>
                <a:spcPts val="7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За</a:t>
            </a:r>
            <a:r>
              <a:rPr kumimoji="0" sz="639" b="0" i="0" u="none" strike="noStrike" kern="0" cap="none" spc="3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к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л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юч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аю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639" b="0" i="0" u="none" strike="noStrike" kern="0" cap="none" spc="15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с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я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639" b="0" i="0" u="none" strike="noStrike" kern="0" cap="none" spc="15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п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о</a:t>
            </a:r>
            <a:r>
              <a:rPr kumimoji="0" sz="639" b="0" i="0" u="none" strike="noStrike" kern="0" cap="none" spc="15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з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дн</a:t>
            </a:r>
            <a:r>
              <a:rPr kumimoji="0" sz="639" b="0" i="0" u="none" strike="noStrike" kern="0" cap="none" spc="15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3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1</a:t>
            </a:r>
            <a:r>
              <a:rPr kumimoji="0" sz="639" b="0" i="0" u="none" strike="noStrike" kern="0" cap="none" spc="-26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.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12</a:t>
            </a:r>
            <a:r>
              <a:rPr kumimoji="0" sz="639" b="0" i="0" u="none" strike="noStrike" kern="0" cap="none" spc="19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.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2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0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3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0</a:t>
            </a:r>
            <a:endParaRPr kumimoji="0" sz="63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cs typeface="Segoe UI Light"/>
              <a:sym typeface="Arial"/>
            </a:endParaRPr>
          </a:p>
        </p:txBody>
      </p:sp>
      <p:sp>
        <p:nvSpPr>
          <p:cNvPr id="53" name="object 31">
            <a:extLst>
              <a:ext uri="{FF2B5EF4-FFF2-40B4-BE49-F238E27FC236}">
                <a16:creationId xmlns:a16="http://schemas.microsoft.com/office/drawing/2014/main" id="{50671411-C787-4F6E-94F6-935BA03E8179}"/>
              </a:ext>
            </a:extLst>
          </p:cNvPr>
          <p:cNvSpPr txBox="1"/>
          <p:nvPr/>
        </p:nvSpPr>
        <p:spPr>
          <a:xfrm>
            <a:off x="227917" y="4606090"/>
            <a:ext cx="370096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1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*</a:t>
            </a:r>
            <a:r>
              <a:rPr kumimoji="0" sz="600" b="0" i="0" u="none" strike="noStrike" kern="0" cap="none" spc="15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с</a:t>
            </a:r>
            <a:r>
              <a:rPr kumimoji="0" sz="600" b="0" i="0" u="none" strike="noStrike" kern="0" cap="none" spc="26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п</a:t>
            </a:r>
            <a:r>
              <a:rPr kumimoji="0" sz="600" b="0" i="0" u="none" strike="noStrike" kern="0" cap="none" spc="19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еци</a:t>
            </a:r>
            <a:r>
              <a:rPr kumimoji="0" sz="600" b="0" i="0" u="none" strike="noStrike" kern="0" cap="none" spc="26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а</a:t>
            </a:r>
            <a:r>
              <a:rPr kumimoji="0" sz="600" b="0" i="0" u="none" strike="noStrike" kern="0" cap="none" spc="19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л</a:t>
            </a:r>
            <a:r>
              <a:rPr kumimoji="0" sz="600" b="0" i="0" u="none" strike="noStrike" kern="0" cap="none" spc="15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ь</a:t>
            </a:r>
            <a:r>
              <a:rPr kumimoji="0" sz="600" b="0" i="0" u="none" strike="noStrike" kern="0" cap="none" spc="19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ны</a:t>
            </a:r>
            <a:r>
              <a:rPr kumimoji="0" sz="600" b="0" i="0" u="none" strike="noStrike" kern="0" cap="none" spc="8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й</a:t>
            </a:r>
            <a:r>
              <a:rPr kumimoji="0" sz="600" b="0" i="0" u="none" strike="noStrike" kern="0" cap="none" spc="15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600" b="0" i="0" u="none" strike="noStrike" kern="0" cap="none" spc="19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ин</a:t>
            </a:r>
            <a:r>
              <a:rPr kumimoji="0" sz="600" b="0" i="0" u="none" strike="noStrike" kern="0" cap="none" spc="23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ве</a:t>
            </a:r>
            <a:r>
              <a:rPr kumimoji="0" sz="600" b="0" i="0" u="none" strike="noStrike" kern="0" cap="none" spc="3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с</a:t>
            </a:r>
            <a:r>
              <a:rPr kumimoji="0" sz="600" b="0" i="0" u="none" strike="noStrike" kern="0" cap="none" spc="23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r>
              <a:rPr kumimoji="0" sz="600" b="0" i="0" u="none" strike="noStrike" kern="0" cap="none" spc="19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иц</a:t>
            </a:r>
            <a:r>
              <a:rPr kumimoji="0" sz="600" b="0" i="0" u="none" strike="noStrike" kern="0" cap="none" spc="26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ио</a:t>
            </a:r>
            <a:r>
              <a:rPr kumimoji="0" sz="600" b="0" i="0" u="none" strike="noStrike" kern="0" cap="none" spc="19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нны</a:t>
            </a:r>
            <a:r>
              <a:rPr kumimoji="0" sz="600" b="0" i="0" u="none" strike="noStrike" kern="0" cap="none" spc="8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й</a:t>
            </a:r>
            <a:r>
              <a:rPr kumimoji="0" sz="600" b="0" i="0" u="none" strike="noStrike" kern="0" cap="none" spc="15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 </a:t>
            </a:r>
            <a:r>
              <a:rPr kumimoji="0" sz="600" b="0" i="0" u="none" strike="noStrike" kern="0" cap="none" spc="11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к</a:t>
            </a:r>
            <a:r>
              <a:rPr kumimoji="0" sz="600" b="0" i="0" u="none" strike="noStrike" kern="0" cap="none" spc="23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онт</a:t>
            </a:r>
            <a:r>
              <a:rPr kumimoji="0" sz="600" b="0" i="0" u="none" strike="noStrike" kern="0" cap="none" spc="19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ра</a:t>
            </a:r>
            <a:r>
              <a:rPr kumimoji="0" sz="600" b="0" i="0" u="none" strike="noStrike" kern="0" cap="none" spc="38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к</a:t>
            </a:r>
            <a:r>
              <a:rPr kumimoji="0" sz="600" b="0" i="0" u="none" strike="noStrike" kern="0" cap="none" spc="4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Segoe UI Light"/>
                <a:cs typeface="Segoe UI Light"/>
                <a:sym typeface="Arial"/>
              </a:rPr>
              <a:t>т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cs typeface="Segoe UI Light"/>
              <a:sym typeface="Arial"/>
            </a:endParaRPr>
          </a:p>
        </p:txBody>
      </p:sp>
      <p:sp>
        <p:nvSpPr>
          <p:cNvPr id="55" name="object 64">
            <a:extLst>
              <a:ext uri="{FF2B5EF4-FFF2-40B4-BE49-F238E27FC236}">
                <a16:creationId xmlns:a16="http://schemas.microsoft.com/office/drawing/2014/main" id="{078E9566-85C6-4321-974B-14CF046D96D1}"/>
              </a:ext>
            </a:extLst>
          </p:cNvPr>
          <p:cNvSpPr txBox="1"/>
          <p:nvPr/>
        </p:nvSpPr>
        <p:spPr>
          <a:xfrm>
            <a:off x="-108520" y="4732895"/>
            <a:ext cx="361621" cy="115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11</a:t>
            </a:r>
            <a:endParaRPr kumimoji="0" sz="7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56" name="object 5">
            <a:extLst>
              <a:ext uri="{FF2B5EF4-FFF2-40B4-BE49-F238E27FC236}">
                <a16:creationId xmlns:a16="http://schemas.microsoft.com/office/drawing/2014/main" id="{FF063E1B-B38D-45E3-8149-DDB755957253}"/>
              </a:ext>
            </a:extLst>
          </p:cNvPr>
          <p:cNvSpPr txBox="1">
            <a:spLocks/>
          </p:cNvSpPr>
          <p:nvPr/>
        </p:nvSpPr>
        <p:spPr>
          <a:xfrm>
            <a:off x="248050" y="136166"/>
            <a:ext cx="1584641" cy="290045"/>
          </a:xfrm>
          <a:prstGeom prst="rect">
            <a:avLst/>
          </a:prstGeom>
        </p:spPr>
        <p:txBody>
          <a:bodyPr vert="horz" wrap="square" lIns="0" tIns="5819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25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3" b="0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lang="ru-RU" sz="1503" b="0" i="0" u="none" strike="noStrike" kern="0" cap="none" spc="-10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lang="ru-RU" sz="1503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</a:t>
            </a:r>
            <a:r>
              <a:rPr kumimoji="0" lang="ru-RU" sz="1503" b="0" i="0" u="none" strike="noStrike" kern="0" cap="none" spc="-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lang="ru-RU" sz="1503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Ь</a:t>
            </a:r>
            <a:r>
              <a:rPr kumimoji="0" lang="ru-RU" sz="15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Я</a:t>
            </a:r>
            <a:r>
              <a:rPr kumimoji="0" lang="ru-RU" sz="1503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503" b="0" i="0" u="none" strike="noStrike" kern="0" cap="none" spc="-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ru-RU" sz="1503" b="0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  <a:r>
              <a:rPr kumimoji="0" lang="ru-RU" sz="1503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r>
              <a:rPr kumimoji="0" lang="ru-RU" sz="1503" b="0" i="0" u="none" strike="noStrike" kern="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ru-RU" sz="15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  <a:endParaRPr kumimoji="0" lang="ru-RU" sz="150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517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2">
            <a:extLst>
              <a:ext uri="{FF2B5EF4-FFF2-40B4-BE49-F238E27FC236}">
                <a16:creationId xmlns:a16="http://schemas.microsoft.com/office/drawing/2014/main" id="{2717A10F-37C4-4568-865C-21F21A1114C3}"/>
              </a:ext>
            </a:extLst>
          </p:cNvPr>
          <p:cNvSpPr/>
          <p:nvPr/>
        </p:nvSpPr>
        <p:spPr>
          <a:xfrm>
            <a:off x="1271677" y="964370"/>
            <a:ext cx="2985425" cy="0"/>
          </a:xfrm>
          <a:custGeom>
            <a:avLst/>
            <a:gdLst/>
            <a:ahLst/>
            <a:cxnLst/>
            <a:rect l="l" t="t" r="r" b="b"/>
            <a:pathLst>
              <a:path w="3973195">
                <a:moveTo>
                  <a:pt x="0" y="0"/>
                </a:moveTo>
                <a:lnTo>
                  <a:pt x="3972712" y="0"/>
                </a:lnTo>
              </a:path>
            </a:pathLst>
          </a:custGeom>
          <a:ln w="12700">
            <a:solidFill>
              <a:srgbClr val="ED17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object 3">
            <a:extLst>
              <a:ext uri="{FF2B5EF4-FFF2-40B4-BE49-F238E27FC236}">
                <a16:creationId xmlns:a16="http://schemas.microsoft.com/office/drawing/2014/main" id="{90BF8CBE-033A-47C5-859A-17C328C53D53}"/>
              </a:ext>
            </a:extLst>
          </p:cNvPr>
          <p:cNvSpPr/>
          <p:nvPr/>
        </p:nvSpPr>
        <p:spPr>
          <a:xfrm>
            <a:off x="1271677" y="2321758"/>
            <a:ext cx="2037360" cy="0"/>
          </a:xfrm>
          <a:custGeom>
            <a:avLst/>
            <a:gdLst/>
            <a:ahLst/>
            <a:cxnLst/>
            <a:rect l="l" t="t" r="r" b="b"/>
            <a:pathLst>
              <a:path w="2711450">
                <a:moveTo>
                  <a:pt x="0" y="0"/>
                </a:moveTo>
                <a:lnTo>
                  <a:pt x="2710840" y="0"/>
                </a:lnTo>
              </a:path>
            </a:pathLst>
          </a:custGeom>
          <a:ln w="12700">
            <a:solidFill>
              <a:srgbClr val="ED17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9B8633EC-31B2-4495-A917-D4939508698E}"/>
              </a:ext>
            </a:extLst>
          </p:cNvPr>
          <p:cNvSpPr/>
          <p:nvPr/>
        </p:nvSpPr>
        <p:spPr>
          <a:xfrm>
            <a:off x="1271677" y="2833135"/>
            <a:ext cx="2037360" cy="0"/>
          </a:xfrm>
          <a:custGeom>
            <a:avLst/>
            <a:gdLst/>
            <a:ahLst/>
            <a:cxnLst/>
            <a:rect l="l" t="t" r="r" b="b"/>
            <a:pathLst>
              <a:path w="2711450">
                <a:moveTo>
                  <a:pt x="0" y="0"/>
                </a:moveTo>
                <a:lnTo>
                  <a:pt x="2710840" y="0"/>
                </a:lnTo>
              </a:path>
            </a:pathLst>
          </a:custGeom>
          <a:ln w="12700">
            <a:solidFill>
              <a:srgbClr val="ED17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object 5">
            <a:extLst>
              <a:ext uri="{FF2B5EF4-FFF2-40B4-BE49-F238E27FC236}">
                <a16:creationId xmlns:a16="http://schemas.microsoft.com/office/drawing/2014/main" id="{58C63C4E-351F-49D0-AB13-7236751B09A2}"/>
              </a:ext>
            </a:extLst>
          </p:cNvPr>
          <p:cNvSpPr/>
          <p:nvPr/>
        </p:nvSpPr>
        <p:spPr>
          <a:xfrm>
            <a:off x="1271677" y="3355782"/>
            <a:ext cx="2037360" cy="0"/>
          </a:xfrm>
          <a:custGeom>
            <a:avLst/>
            <a:gdLst/>
            <a:ahLst/>
            <a:cxnLst/>
            <a:rect l="l" t="t" r="r" b="b"/>
            <a:pathLst>
              <a:path w="2711450">
                <a:moveTo>
                  <a:pt x="0" y="0"/>
                </a:moveTo>
                <a:lnTo>
                  <a:pt x="2710840" y="0"/>
                </a:lnTo>
              </a:path>
            </a:pathLst>
          </a:custGeom>
          <a:ln w="12700">
            <a:solidFill>
              <a:srgbClr val="ED17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object 6">
            <a:extLst>
              <a:ext uri="{FF2B5EF4-FFF2-40B4-BE49-F238E27FC236}">
                <a16:creationId xmlns:a16="http://schemas.microsoft.com/office/drawing/2014/main" id="{402F38A6-BBB7-4B17-BCAF-9F906E83FDF3}"/>
              </a:ext>
            </a:extLst>
          </p:cNvPr>
          <p:cNvSpPr txBox="1"/>
          <p:nvPr/>
        </p:nvSpPr>
        <p:spPr>
          <a:xfrm>
            <a:off x="1262137" y="265512"/>
            <a:ext cx="2631392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491930" lvl="0" indent="0" algn="l" defTabSz="914400" rtl="0" eaLnBrk="1" fontAlgn="auto" latinLnBrk="0" hangingPunct="1">
              <a:lnSpc>
                <a:spcPts val="1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3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1353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1353" b="1" i="0" u="none" strike="noStrike" kern="0" cap="none" spc="-9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1353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ЛА</a:t>
            </a:r>
            <a:r>
              <a:rPr kumimoji="0" sz="1353" b="1" i="0" u="none" strike="noStrike" kern="0" cap="none" spc="-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Ш</a:t>
            </a:r>
            <a:r>
              <a:rPr kumimoji="0" sz="1353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353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НИ</a:t>
            </a:r>
            <a:r>
              <a:rPr kumimoji="0" sz="1353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353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353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1353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353" b="1" i="0" u="none" strike="noStrike" kern="0" cap="none" spc="-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1353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1353" b="1" i="0" u="none" strike="noStrike" kern="0" cap="none" spc="-3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Щ</a:t>
            </a:r>
            <a:r>
              <a:rPr kumimoji="0" sz="1353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ИТ</a:t>
            </a:r>
            <a:r>
              <a:rPr kumimoji="0" sz="1353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 И</a:t>
            </a:r>
            <a:r>
              <a:rPr kumimoji="0" sz="1353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353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1353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1353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1353" b="1" i="0" u="none" strike="noStrike" kern="0" cap="none" spc="-3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Щ</a:t>
            </a:r>
            <a:r>
              <a:rPr kumimoji="0" sz="1353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1353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353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НИ</a:t>
            </a:r>
            <a:r>
              <a:rPr kumimoji="0" sz="1353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endParaRPr kumimoji="0" sz="135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ts val="14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3" b="1" i="0" u="none" strike="noStrike" kern="0" cap="none" spc="5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1353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1353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1353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1353" b="1" i="0" u="none" strike="noStrike" kern="0" cap="none" spc="-10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1353" b="1" i="0" u="none" strike="noStrike" kern="0" cap="none" spc="3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1353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1353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1353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1353" b="1" i="0" u="none" strike="noStrike" kern="0" cap="none" spc="-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1353" b="1" i="0" u="none" strike="noStrike" kern="0" cap="none" spc="-6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1353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Ж</a:t>
            </a:r>
            <a:r>
              <a:rPr kumimoji="0" sz="1353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1353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НИ</a:t>
            </a:r>
            <a:r>
              <a:rPr kumimoji="0" sz="1353" b="1" i="0" u="none" strike="noStrike" kern="0" cap="none" spc="-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1353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1353" b="1" i="0" u="none" strike="noStrike" kern="0" cap="none" spc="-5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(</a:t>
            </a:r>
            <a:r>
              <a:rPr kumimoji="0" sz="1353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1353" b="1" i="0" u="none" strike="noStrike" kern="0" cap="none" spc="-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1353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1353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1353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)</a:t>
            </a:r>
            <a:endParaRPr kumimoji="0" sz="135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61" name="object 7">
            <a:extLst>
              <a:ext uri="{FF2B5EF4-FFF2-40B4-BE49-F238E27FC236}">
                <a16:creationId xmlns:a16="http://schemas.microsoft.com/office/drawing/2014/main" id="{01B75FB5-C602-4BCE-BFAA-01E08F32D147}"/>
              </a:ext>
            </a:extLst>
          </p:cNvPr>
          <p:cNvSpPr txBox="1"/>
          <p:nvPr/>
        </p:nvSpPr>
        <p:spPr>
          <a:xfrm>
            <a:off x="1085877" y="4603862"/>
            <a:ext cx="7109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1" b="0" i="0" u="none" strike="noStrike" kern="0" cap="none" spc="-8" normalizeH="0" baseline="0" noProof="0" dirty="0">
                <a:ln>
                  <a:noFill/>
                </a:ln>
                <a:solidFill>
                  <a:srgbClr val="F1F9F4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3</a:t>
            </a:r>
            <a:endParaRPr kumimoji="0" sz="7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62" name="object 8">
            <a:extLst>
              <a:ext uri="{FF2B5EF4-FFF2-40B4-BE49-F238E27FC236}">
                <a16:creationId xmlns:a16="http://schemas.microsoft.com/office/drawing/2014/main" id="{EFBFFD38-586D-4A2A-8F7B-7A21ACB21A98}"/>
              </a:ext>
            </a:extLst>
          </p:cNvPr>
          <p:cNvSpPr txBox="1"/>
          <p:nvPr/>
        </p:nvSpPr>
        <p:spPr>
          <a:xfrm>
            <a:off x="921929" y="4795345"/>
            <a:ext cx="354510" cy="115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6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1" b="0" i="0" u="none" strike="noStrike" kern="0" cap="none" spc="-8" normalizeH="0" baseline="0" noProof="0" dirty="0">
                <a:ln>
                  <a:noFill/>
                </a:ln>
                <a:solidFill>
                  <a:srgbClr val="F1F9F4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3</a:t>
            </a:r>
            <a:endParaRPr kumimoji="0" sz="7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63" name="object 9">
            <a:extLst>
              <a:ext uri="{FF2B5EF4-FFF2-40B4-BE49-F238E27FC236}">
                <a16:creationId xmlns:a16="http://schemas.microsoft.com/office/drawing/2014/main" id="{520E3E91-9396-42A9-B1E8-8D31A7A1FBF1}"/>
              </a:ext>
            </a:extLst>
          </p:cNvPr>
          <p:cNvSpPr/>
          <p:nvPr/>
        </p:nvSpPr>
        <p:spPr>
          <a:xfrm>
            <a:off x="1385537" y="2130817"/>
            <a:ext cx="0" cy="725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520"/>
                </a:lnTo>
              </a:path>
            </a:pathLst>
          </a:custGeom>
          <a:ln w="15240">
            <a:solidFill>
              <a:srgbClr val="1F378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object 10">
            <a:extLst>
              <a:ext uri="{FF2B5EF4-FFF2-40B4-BE49-F238E27FC236}">
                <a16:creationId xmlns:a16="http://schemas.microsoft.com/office/drawing/2014/main" id="{33D53402-BC1E-469C-B810-8AFD7A7BAA0E}"/>
              </a:ext>
            </a:extLst>
          </p:cNvPr>
          <p:cNvSpPr/>
          <p:nvPr/>
        </p:nvSpPr>
        <p:spPr>
          <a:xfrm>
            <a:off x="1360709" y="1945016"/>
            <a:ext cx="946633" cy="133597"/>
          </a:xfrm>
          <a:custGeom>
            <a:avLst/>
            <a:gdLst/>
            <a:ahLst/>
            <a:cxnLst/>
            <a:rect l="l" t="t" r="r" b="b"/>
            <a:pathLst>
              <a:path w="1259839" h="177800">
                <a:moveTo>
                  <a:pt x="1259687" y="177800"/>
                </a:moveTo>
                <a:lnTo>
                  <a:pt x="0" y="177800"/>
                </a:lnTo>
                <a:lnTo>
                  <a:pt x="0" y="0"/>
                </a:lnTo>
                <a:lnTo>
                  <a:pt x="1259687" y="0"/>
                </a:lnTo>
                <a:lnTo>
                  <a:pt x="1259687" y="177800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object 11">
            <a:extLst>
              <a:ext uri="{FF2B5EF4-FFF2-40B4-BE49-F238E27FC236}">
                <a16:creationId xmlns:a16="http://schemas.microsoft.com/office/drawing/2014/main" id="{091D03E7-15E8-4730-BE56-DAB3F54C7824}"/>
              </a:ext>
            </a:extLst>
          </p:cNvPr>
          <p:cNvSpPr txBox="1"/>
          <p:nvPr/>
        </p:nvSpPr>
        <p:spPr>
          <a:xfrm>
            <a:off x="1406808" y="1945381"/>
            <a:ext cx="1732949" cy="264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6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12883" marR="0" lvl="0" indent="0" algn="l" defTabSz="914400" rtl="0" eaLnBrk="1" fontAlgn="auto" latinLnBrk="0" hangingPunct="1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ъ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ем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ици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639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639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5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639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б.</a:t>
            </a:r>
            <a:endParaRPr kumimoji="0" sz="63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66" name="object 12">
            <a:extLst>
              <a:ext uri="{FF2B5EF4-FFF2-40B4-BE49-F238E27FC236}">
                <a16:creationId xmlns:a16="http://schemas.microsoft.com/office/drawing/2014/main" id="{656C65A5-3578-4C08-8F95-6B1CDAE92E3D}"/>
              </a:ext>
            </a:extLst>
          </p:cNvPr>
          <p:cNvSpPr/>
          <p:nvPr/>
        </p:nvSpPr>
        <p:spPr>
          <a:xfrm>
            <a:off x="1385537" y="2636122"/>
            <a:ext cx="0" cy="72524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532"/>
                </a:lnTo>
              </a:path>
            </a:pathLst>
          </a:custGeom>
          <a:ln w="15240">
            <a:solidFill>
              <a:srgbClr val="1F378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id="{27DB83CE-CB5A-4CA2-8933-7CAAE0D62050}"/>
              </a:ext>
            </a:extLst>
          </p:cNvPr>
          <p:cNvSpPr txBox="1"/>
          <p:nvPr/>
        </p:nvSpPr>
        <p:spPr>
          <a:xfrm>
            <a:off x="1410356" y="2619242"/>
            <a:ext cx="1805473" cy="98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ъ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ем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ици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5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639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-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639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б.</a:t>
            </a:r>
            <a:endParaRPr kumimoji="0" sz="63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id="{306B4A45-7D80-44C0-B4F8-617F23BA0810}"/>
              </a:ext>
            </a:extLst>
          </p:cNvPr>
          <p:cNvSpPr txBox="1"/>
          <p:nvPr/>
        </p:nvSpPr>
        <p:spPr>
          <a:xfrm>
            <a:off x="1360709" y="2450329"/>
            <a:ext cx="946633" cy="127279"/>
          </a:xfrm>
          <a:prstGeom prst="rect">
            <a:avLst/>
          </a:prstGeom>
          <a:solidFill>
            <a:srgbClr val="ED174F"/>
          </a:solidFill>
        </p:spPr>
        <p:txBody>
          <a:bodyPr vert="horz" wrap="square" lIns="0" tIns="0" rIns="0" bIns="0" rtlCol="0">
            <a:spAutoFit/>
          </a:bodyPr>
          <a:lstStyle/>
          <a:p>
            <a:pPr marL="2481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5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69" name="object 15">
            <a:extLst>
              <a:ext uri="{FF2B5EF4-FFF2-40B4-BE49-F238E27FC236}">
                <a16:creationId xmlns:a16="http://schemas.microsoft.com/office/drawing/2014/main" id="{E9ABEFB3-C520-46F1-94C2-EC5F3DD89587}"/>
              </a:ext>
            </a:extLst>
          </p:cNvPr>
          <p:cNvSpPr/>
          <p:nvPr/>
        </p:nvSpPr>
        <p:spPr>
          <a:xfrm>
            <a:off x="1385537" y="3158695"/>
            <a:ext cx="0" cy="72524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532"/>
                </a:lnTo>
              </a:path>
            </a:pathLst>
          </a:custGeom>
          <a:ln w="15240">
            <a:solidFill>
              <a:srgbClr val="1F378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object 16">
            <a:extLst>
              <a:ext uri="{FF2B5EF4-FFF2-40B4-BE49-F238E27FC236}">
                <a16:creationId xmlns:a16="http://schemas.microsoft.com/office/drawing/2014/main" id="{8F2E27E3-B74C-4F58-9396-F98B16A432F6}"/>
              </a:ext>
            </a:extLst>
          </p:cNvPr>
          <p:cNvSpPr txBox="1"/>
          <p:nvPr/>
        </p:nvSpPr>
        <p:spPr>
          <a:xfrm>
            <a:off x="1410356" y="3141814"/>
            <a:ext cx="1765394" cy="98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ъ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ем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ици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бол</a:t>
            </a:r>
            <a:r>
              <a:rPr kumimoji="0" sz="639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-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639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639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639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639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639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б.</a:t>
            </a:r>
            <a:endParaRPr kumimoji="0" sz="63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71" name="object 17">
            <a:extLst>
              <a:ext uri="{FF2B5EF4-FFF2-40B4-BE49-F238E27FC236}">
                <a16:creationId xmlns:a16="http://schemas.microsoft.com/office/drawing/2014/main" id="{47EF7886-72B1-4F52-818A-7A560F8CCD82}"/>
              </a:ext>
            </a:extLst>
          </p:cNvPr>
          <p:cNvSpPr txBox="1"/>
          <p:nvPr/>
        </p:nvSpPr>
        <p:spPr>
          <a:xfrm>
            <a:off x="1360709" y="2972896"/>
            <a:ext cx="946633" cy="127279"/>
          </a:xfrm>
          <a:prstGeom prst="rect">
            <a:avLst/>
          </a:prstGeom>
          <a:solidFill>
            <a:srgbClr val="ED174F"/>
          </a:solidFill>
        </p:spPr>
        <p:txBody>
          <a:bodyPr vert="horz" wrap="square" lIns="0" tIns="0" rIns="0" bIns="0" rtlCol="0">
            <a:spAutoFit/>
          </a:bodyPr>
          <a:lstStyle/>
          <a:p>
            <a:pPr marL="2481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20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72" name="object 18">
            <a:extLst>
              <a:ext uri="{FF2B5EF4-FFF2-40B4-BE49-F238E27FC236}">
                <a16:creationId xmlns:a16="http://schemas.microsoft.com/office/drawing/2014/main" id="{D5A0ED4F-C962-48B6-99DD-267FEA615F80}"/>
              </a:ext>
            </a:extLst>
          </p:cNvPr>
          <p:cNvSpPr/>
          <p:nvPr/>
        </p:nvSpPr>
        <p:spPr>
          <a:xfrm>
            <a:off x="4461372" y="5128498"/>
            <a:ext cx="94472" cy="0"/>
          </a:xfrm>
          <a:custGeom>
            <a:avLst/>
            <a:gdLst/>
            <a:ahLst/>
            <a:cxnLst/>
            <a:rect l="l" t="t" r="r" b="b"/>
            <a:pathLst>
              <a:path w="125729">
                <a:moveTo>
                  <a:pt x="0" y="0"/>
                </a:moveTo>
                <a:lnTo>
                  <a:pt x="125679" y="0"/>
                </a:lnTo>
              </a:path>
            </a:pathLst>
          </a:custGeom>
          <a:ln w="29337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object 19">
            <a:extLst>
              <a:ext uri="{FF2B5EF4-FFF2-40B4-BE49-F238E27FC236}">
                <a16:creationId xmlns:a16="http://schemas.microsoft.com/office/drawing/2014/main" id="{A3474D8C-2239-4E59-AEDA-AF9D0D0EF797}"/>
              </a:ext>
            </a:extLst>
          </p:cNvPr>
          <p:cNvSpPr/>
          <p:nvPr/>
        </p:nvSpPr>
        <p:spPr>
          <a:xfrm>
            <a:off x="2324081" y="5128498"/>
            <a:ext cx="2057877" cy="0"/>
          </a:xfrm>
          <a:custGeom>
            <a:avLst/>
            <a:gdLst/>
            <a:ahLst/>
            <a:cxnLst/>
            <a:rect l="l" t="t" r="r" b="b"/>
            <a:pathLst>
              <a:path w="2738754">
                <a:moveTo>
                  <a:pt x="0" y="0"/>
                </a:moveTo>
                <a:lnTo>
                  <a:pt x="2738335" y="0"/>
                </a:lnTo>
              </a:path>
            </a:pathLst>
          </a:custGeom>
          <a:ln w="29337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object 20">
            <a:extLst>
              <a:ext uri="{FF2B5EF4-FFF2-40B4-BE49-F238E27FC236}">
                <a16:creationId xmlns:a16="http://schemas.microsoft.com/office/drawing/2014/main" id="{020656EB-40AE-4C56-A821-74A3B41933CD}"/>
              </a:ext>
            </a:extLst>
          </p:cNvPr>
          <p:cNvSpPr/>
          <p:nvPr/>
        </p:nvSpPr>
        <p:spPr>
          <a:xfrm>
            <a:off x="921928" y="3396009"/>
            <a:ext cx="556338" cy="1743923"/>
          </a:xfrm>
          <a:custGeom>
            <a:avLst/>
            <a:gdLst/>
            <a:ahLst/>
            <a:cxnLst/>
            <a:rect l="l" t="t" r="r" b="b"/>
            <a:pathLst>
              <a:path w="740410" h="2320925">
                <a:moveTo>
                  <a:pt x="151052" y="745577"/>
                </a:moveTo>
                <a:lnTo>
                  <a:pt x="0" y="745577"/>
                </a:lnTo>
                <a:lnTo>
                  <a:pt x="0" y="2320377"/>
                </a:lnTo>
                <a:lnTo>
                  <a:pt x="431379" y="2320377"/>
                </a:lnTo>
                <a:lnTo>
                  <a:pt x="431379" y="1253577"/>
                </a:lnTo>
                <a:lnTo>
                  <a:pt x="358697" y="1228177"/>
                </a:lnTo>
                <a:lnTo>
                  <a:pt x="343470" y="1228177"/>
                </a:lnTo>
                <a:lnTo>
                  <a:pt x="335621" y="1215477"/>
                </a:lnTo>
                <a:lnTo>
                  <a:pt x="301598" y="1215477"/>
                </a:lnTo>
                <a:lnTo>
                  <a:pt x="301598" y="1202777"/>
                </a:lnTo>
                <a:lnTo>
                  <a:pt x="291222" y="1202777"/>
                </a:lnTo>
                <a:lnTo>
                  <a:pt x="104329" y="1139277"/>
                </a:lnTo>
                <a:lnTo>
                  <a:pt x="104329" y="770977"/>
                </a:lnTo>
                <a:lnTo>
                  <a:pt x="211110" y="770977"/>
                </a:lnTo>
                <a:lnTo>
                  <a:pt x="189647" y="758277"/>
                </a:lnTo>
                <a:lnTo>
                  <a:pt x="151052" y="758277"/>
                </a:lnTo>
                <a:lnTo>
                  <a:pt x="151052" y="745577"/>
                </a:lnTo>
              </a:path>
              <a:path w="740410" h="2320925">
                <a:moveTo>
                  <a:pt x="358697" y="1190077"/>
                </a:moveTo>
                <a:lnTo>
                  <a:pt x="348321" y="1190077"/>
                </a:lnTo>
                <a:lnTo>
                  <a:pt x="348321" y="1228177"/>
                </a:lnTo>
                <a:lnTo>
                  <a:pt x="358697" y="1228177"/>
                </a:lnTo>
                <a:lnTo>
                  <a:pt x="358697" y="1190077"/>
                </a:lnTo>
              </a:path>
              <a:path w="740410" h="2320925">
                <a:moveTo>
                  <a:pt x="313371" y="1190077"/>
                </a:moveTo>
                <a:lnTo>
                  <a:pt x="301598" y="1190077"/>
                </a:lnTo>
                <a:lnTo>
                  <a:pt x="322375" y="1202777"/>
                </a:lnTo>
                <a:lnTo>
                  <a:pt x="317016" y="1215477"/>
                </a:lnTo>
                <a:lnTo>
                  <a:pt x="335621" y="1215477"/>
                </a:lnTo>
                <a:lnTo>
                  <a:pt x="327773" y="1202777"/>
                </a:lnTo>
                <a:lnTo>
                  <a:pt x="325144" y="1202777"/>
                </a:lnTo>
                <a:lnTo>
                  <a:pt x="313371" y="1190077"/>
                </a:lnTo>
              </a:path>
              <a:path w="740410" h="2320925">
                <a:moveTo>
                  <a:pt x="358697" y="1012277"/>
                </a:moveTo>
                <a:lnTo>
                  <a:pt x="291222" y="1012277"/>
                </a:lnTo>
                <a:lnTo>
                  <a:pt x="291222" y="1202777"/>
                </a:lnTo>
                <a:lnTo>
                  <a:pt x="301598" y="1202777"/>
                </a:lnTo>
                <a:lnTo>
                  <a:pt x="301598" y="1190077"/>
                </a:lnTo>
                <a:lnTo>
                  <a:pt x="313371" y="1190077"/>
                </a:lnTo>
                <a:lnTo>
                  <a:pt x="301598" y="1177377"/>
                </a:lnTo>
                <a:lnTo>
                  <a:pt x="301598" y="1164677"/>
                </a:lnTo>
                <a:lnTo>
                  <a:pt x="313422" y="1151977"/>
                </a:lnTo>
                <a:lnTo>
                  <a:pt x="301598" y="1151977"/>
                </a:lnTo>
                <a:lnTo>
                  <a:pt x="301598" y="1037677"/>
                </a:lnTo>
                <a:lnTo>
                  <a:pt x="358697" y="1037677"/>
                </a:lnTo>
                <a:lnTo>
                  <a:pt x="358697" y="1012277"/>
                </a:lnTo>
              </a:path>
              <a:path w="740410" h="2320925">
                <a:moveTo>
                  <a:pt x="348321" y="1113877"/>
                </a:moveTo>
                <a:lnTo>
                  <a:pt x="325144" y="1139277"/>
                </a:lnTo>
                <a:lnTo>
                  <a:pt x="348321" y="1164677"/>
                </a:lnTo>
                <a:lnTo>
                  <a:pt x="348321" y="1177377"/>
                </a:lnTo>
                <a:lnTo>
                  <a:pt x="325144" y="1202777"/>
                </a:lnTo>
                <a:lnTo>
                  <a:pt x="327773" y="1202777"/>
                </a:lnTo>
                <a:lnTo>
                  <a:pt x="348321" y="1190077"/>
                </a:lnTo>
                <a:lnTo>
                  <a:pt x="358697" y="1190077"/>
                </a:lnTo>
                <a:lnTo>
                  <a:pt x="358697" y="1151977"/>
                </a:lnTo>
                <a:lnTo>
                  <a:pt x="348321" y="1151977"/>
                </a:lnTo>
                <a:lnTo>
                  <a:pt x="327734" y="1139277"/>
                </a:lnTo>
                <a:lnTo>
                  <a:pt x="348321" y="1113877"/>
                </a:lnTo>
              </a:path>
              <a:path w="740410" h="2320925">
                <a:moveTo>
                  <a:pt x="700987" y="1177377"/>
                </a:moveTo>
                <a:lnTo>
                  <a:pt x="684604" y="1177377"/>
                </a:lnTo>
                <a:lnTo>
                  <a:pt x="684604" y="1190077"/>
                </a:lnTo>
                <a:lnTo>
                  <a:pt x="700987" y="1190077"/>
                </a:lnTo>
                <a:lnTo>
                  <a:pt x="700987" y="1177377"/>
                </a:lnTo>
              </a:path>
              <a:path w="740410" h="2320925">
                <a:moveTo>
                  <a:pt x="706512" y="1164677"/>
                </a:moveTo>
                <a:lnTo>
                  <a:pt x="680553" y="1164677"/>
                </a:lnTo>
                <a:lnTo>
                  <a:pt x="680553" y="1177377"/>
                </a:lnTo>
                <a:lnTo>
                  <a:pt x="706512" y="1177377"/>
                </a:lnTo>
                <a:lnTo>
                  <a:pt x="706512" y="1164677"/>
                </a:lnTo>
              </a:path>
              <a:path w="740410" h="2320925">
                <a:moveTo>
                  <a:pt x="685747" y="796377"/>
                </a:moveTo>
                <a:lnTo>
                  <a:pt x="685735" y="1164677"/>
                </a:lnTo>
                <a:lnTo>
                  <a:pt x="685747" y="796377"/>
                </a:lnTo>
              </a:path>
              <a:path w="740410" h="2320925">
                <a:moveTo>
                  <a:pt x="701318" y="796377"/>
                </a:moveTo>
                <a:lnTo>
                  <a:pt x="696123" y="796377"/>
                </a:lnTo>
                <a:lnTo>
                  <a:pt x="696123" y="1164677"/>
                </a:lnTo>
                <a:lnTo>
                  <a:pt x="701318" y="1164677"/>
                </a:lnTo>
                <a:lnTo>
                  <a:pt x="701318" y="796377"/>
                </a:lnTo>
              </a:path>
              <a:path w="740410" h="2320925">
                <a:moveTo>
                  <a:pt x="301598" y="1113877"/>
                </a:moveTo>
                <a:lnTo>
                  <a:pt x="322667" y="1139277"/>
                </a:lnTo>
                <a:lnTo>
                  <a:pt x="301598" y="1151977"/>
                </a:lnTo>
                <a:lnTo>
                  <a:pt x="313422" y="1151977"/>
                </a:lnTo>
                <a:lnTo>
                  <a:pt x="325245" y="1139277"/>
                </a:lnTo>
                <a:lnTo>
                  <a:pt x="301598" y="1113877"/>
                </a:lnTo>
              </a:path>
              <a:path w="740410" h="2320925">
                <a:moveTo>
                  <a:pt x="358697" y="1037677"/>
                </a:moveTo>
                <a:lnTo>
                  <a:pt x="348321" y="1037677"/>
                </a:lnTo>
                <a:lnTo>
                  <a:pt x="348321" y="1151977"/>
                </a:lnTo>
                <a:lnTo>
                  <a:pt x="358697" y="1151977"/>
                </a:lnTo>
                <a:lnTo>
                  <a:pt x="358697" y="1037677"/>
                </a:lnTo>
              </a:path>
              <a:path w="740410" h="2320925">
                <a:moveTo>
                  <a:pt x="301598" y="1037677"/>
                </a:moveTo>
                <a:lnTo>
                  <a:pt x="322667" y="1063077"/>
                </a:lnTo>
                <a:lnTo>
                  <a:pt x="301598" y="1088477"/>
                </a:lnTo>
                <a:lnTo>
                  <a:pt x="325245" y="1063077"/>
                </a:lnTo>
                <a:lnTo>
                  <a:pt x="301598" y="1037677"/>
                </a:lnTo>
              </a:path>
              <a:path w="740410" h="2320925">
                <a:moveTo>
                  <a:pt x="348321" y="1037677"/>
                </a:moveTo>
                <a:lnTo>
                  <a:pt x="325144" y="1063077"/>
                </a:lnTo>
                <a:lnTo>
                  <a:pt x="348321" y="1088477"/>
                </a:lnTo>
                <a:lnTo>
                  <a:pt x="327734" y="1063077"/>
                </a:lnTo>
                <a:lnTo>
                  <a:pt x="348321" y="1037677"/>
                </a:lnTo>
              </a:path>
              <a:path w="740410" h="2320925">
                <a:moveTo>
                  <a:pt x="680553" y="770977"/>
                </a:moveTo>
                <a:lnTo>
                  <a:pt x="151052" y="770977"/>
                </a:lnTo>
                <a:lnTo>
                  <a:pt x="280821" y="783677"/>
                </a:lnTo>
                <a:lnTo>
                  <a:pt x="301598" y="783677"/>
                </a:lnTo>
                <a:lnTo>
                  <a:pt x="301598" y="1012277"/>
                </a:lnTo>
                <a:lnTo>
                  <a:pt x="311961" y="1012277"/>
                </a:lnTo>
                <a:lnTo>
                  <a:pt x="311961" y="923377"/>
                </a:lnTo>
                <a:lnTo>
                  <a:pt x="323975" y="923377"/>
                </a:lnTo>
                <a:lnTo>
                  <a:pt x="311961" y="910677"/>
                </a:lnTo>
                <a:lnTo>
                  <a:pt x="324305" y="897977"/>
                </a:lnTo>
                <a:lnTo>
                  <a:pt x="311961" y="897977"/>
                </a:lnTo>
                <a:lnTo>
                  <a:pt x="311961" y="885277"/>
                </a:lnTo>
                <a:lnTo>
                  <a:pt x="324356" y="885277"/>
                </a:lnTo>
                <a:lnTo>
                  <a:pt x="311961" y="872577"/>
                </a:lnTo>
                <a:lnTo>
                  <a:pt x="311961" y="847177"/>
                </a:lnTo>
                <a:lnTo>
                  <a:pt x="323975" y="847177"/>
                </a:lnTo>
                <a:lnTo>
                  <a:pt x="311961" y="834477"/>
                </a:lnTo>
                <a:lnTo>
                  <a:pt x="324064" y="821777"/>
                </a:lnTo>
                <a:lnTo>
                  <a:pt x="311961" y="821777"/>
                </a:lnTo>
                <a:lnTo>
                  <a:pt x="311961" y="809077"/>
                </a:lnTo>
                <a:lnTo>
                  <a:pt x="324077" y="809077"/>
                </a:lnTo>
                <a:lnTo>
                  <a:pt x="311961" y="796377"/>
                </a:lnTo>
                <a:lnTo>
                  <a:pt x="389850" y="796377"/>
                </a:lnTo>
                <a:lnTo>
                  <a:pt x="389850" y="783677"/>
                </a:lnTo>
                <a:lnTo>
                  <a:pt x="680553" y="770977"/>
                </a:lnTo>
              </a:path>
              <a:path w="740410" h="2320925">
                <a:moveTo>
                  <a:pt x="311961" y="986877"/>
                </a:moveTo>
                <a:lnTo>
                  <a:pt x="320915" y="999577"/>
                </a:lnTo>
                <a:lnTo>
                  <a:pt x="311961" y="1012277"/>
                </a:lnTo>
                <a:lnTo>
                  <a:pt x="324305" y="999577"/>
                </a:lnTo>
                <a:lnTo>
                  <a:pt x="311961" y="986877"/>
                </a:lnTo>
              </a:path>
              <a:path w="740410" h="2320925">
                <a:moveTo>
                  <a:pt x="337920" y="986877"/>
                </a:moveTo>
                <a:lnTo>
                  <a:pt x="324356" y="999577"/>
                </a:lnTo>
                <a:lnTo>
                  <a:pt x="337920" y="1012277"/>
                </a:lnTo>
                <a:lnTo>
                  <a:pt x="327734" y="999577"/>
                </a:lnTo>
                <a:lnTo>
                  <a:pt x="337920" y="986877"/>
                </a:lnTo>
              </a:path>
              <a:path w="740410" h="2320925">
                <a:moveTo>
                  <a:pt x="337920" y="948777"/>
                </a:moveTo>
                <a:lnTo>
                  <a:pt x="324356" y="961477"/>
                </a:lnTo>
                <a:lnTo>
                  <a:pt x="337920" y="986877"/>
                </a:lnTo>
                <a:lnTo>
                  <a:pt x="337920" y="1012277"/>
                </a:lnTo>
                <a:lnTo>
                  <a:pt x="348321" y="1012277"/>
                </a:lnTo>
                <a:lnTo>
                  <a:pt x="348321" y="974177"/>
                </a:lnTo>
                <a:lnTo>
                  <a:pt x="337920" y="974177"/>
                </a:lnTo>
                <a:lnTo>
                  <a:pt x="327734" y="961477"/>
                </a:lnTo>
                <a:lnTo>
                  <a:pt x="337920" y="948777"/>
                </a:lnTo>
              </a:path>
              <a:path w="740410" h="2320925">
                <a:moveTo>
                  <a:pt x="311961" y="948777"/>
                </a:moveTo>
                <a:lnTo>
                  <a:pt x="320915" y="961477"/>
                </a:lnTo>
                <a:lnTo>
                  <a:pt x="311961" y="974177"/>
                </a:lnTo>
                <a:lnTo>
                  <a:pt x="324305" y="961477"/>
                </a:lnTo>
                <a:lnTo>
                  <a:pt x="311961" y="948777"/>
                </a:lnTo>
              </a:path>
              <a:path w="740410" h="2320925">
                <a:moveTo>
                  <a:pt x="337920" y="910677"/>
                </a:moveTo>
                <a:lnTo>
                  <a:pt x="323975" y="923377"/>
                </a:lnTo>
                <a:lnTo>
                  <a:pt x="337920" y="948777"/>
                </a:lnTo>
                <a:lnTo>
                  <a:pt x="337920" y="974177"/>
                </a:lnTo>
                <a:lnTo>
                  <a:pt x="348321" y="974177"/>
                </a:lnTo>
                <a:lnTo>
                  <a:pt x="348321" y="936077"/>
                </a:lnTo>
                <a:lnTo>
                  <a:pt x="337920" y="936077"/>
                </a:lnTo>
                <a:lnTo>
                  <a:pt x="327404" y="923377"/>
                </a:lnTo>
                <a:lnTo>
                  <a:pt x="337920" y="910677"/>
                </a:lnTo>
              </a:path>
              <a:path w="740410" h="2320925">
                <a:moveTo>
                  <a:pt x="323975" y="923377"/>
                </a:moveTo>
                <a:lnTo>
                  <a:pt x="320521" y="923377"/>
                </a:lnTo>
                <a:lnTo>
                  <a:pt x="311961" y="936077"/>
                </a:lnTo>
                <a:lnTo>
                  <a:pt x="323975" y="923377"/>
                </a:lnTo>
              </a:path>
              <a:path w="740410" h="2320925">
                <a:moveTo>
                  <a:pt x="337920" y="834477"/>
                </a:moveTo>
                <a:lnTo>
                  <a:pt x="323975" y="847177"/>
                </a:lnTo>
                <a:lnTo>
                  <a:pt x="337920" y="872577"/>
                </a:lnTo>
                <a:lnTo>
                  <a:pt x="324356" y="885277"/>
                </a:lnTo>
                <a:lnTo>
                  <a:pt x="337920" y="885277"/>
                </a:lnTo>
                <a:lnTo>
                  <a:pt x="337920" y="897977"/>
                </a:lnTo>
                <a:lnTo>
                  <a:pt x="324305" y="897977"/>
                </a:lnTo>
                <a:lnTo>
                  <a:pt x="337920" y="910677"/>
                </a:lnTo>
                <a:lnTo>
                  <a:pt x="337920" y="936077"/>
                </a:lnTo>
                <a:lnTo>
                  <a:pt x="348321" y="936077"/>
                </a:lnTo>
                <a:lnTo>
                  <a:pt x="348321" y="859877"/>
                </a:lnTo>
                <a:lnTo>
                  <a:pt x="337920" y="859877"/>
                </a:lnTo>
                <a:lnTo>
                  <a:pt x="327404" y="847177"/>
                </a:lnTo>
                <a:lnTo>
                  <a:pt x="337920" y="834477"/>
                </a:lnTo>
              </a:path>
              <a:path w="740410" h="2320925">
                <a:moveTo>
                  <a:pt x="327734" y="885277"/>
                </a:moveTo>
                <a:lnTo>
                  <a:pt x="320915" y="885277"/>
                </a:lnTo>
                <a:lnTo>
                  <a:pt x="311961" y="897977"/>
                </a:lnTo>
                <a:lnTo>
                  <a:pt x="337920" y="897977"/>
                </a:lnTo>
                <a:lnTo>
                  <a:pt x="327734" y="885277"/>
                </a:lnTo>
              </a:path>
              <a:path w="740410" h="2320925">
                <a:moveTo>
                  <a:pt x="323975" y="847177"/>
                </a:moveTo>
                <a:lnTo>
                  <a:pt x="320521" y="847177"/>
                </a:lnTo>
                <a:lnTo>
                  <a:pt x="311961" y="859877"/>
                </a:lnTo>
                <a:lnTo>
                  <a:pt x="323975" y="847177"/>
                </a:lnTo>
              </a:path>
              <a:path w="740410" h="2320925">
                <a:moveTo>
                  <a:pt x="389850" y="796377"/>
                </a:moveTo>
                <a:lnTo>
                  <a:pt x="337920" y="796377"/>
                </a:lnTo>
                <a:lnTo>
                  <a:pt x="324077" y="809077"/>
                </a:lnTo>
                <a:lnTo>
                  <a:pt x="337920" y="809077"/>
                </a:lnTo>
                <a:lnTo>
                  <a:pt x="337920" y="821777"/>
                </a:lnTo>
                <a:lnTo>
                  <a:pt x="324064" y="821777"/>
                </a:lnTo>
                <a:lnTo>
                  <a:pt x="337920" y="834477"/>
                </a:lnTo>
                <a:lnTo>
                  <a:pt x="337920" y="859877"/>
                </a:lnTo>
                <a:lnTo>
                  <a:pt x="348321" y="859877"/>
                </a:lnTo>
                <a:lnTo>
                  <a:pt x="348321" y="834477"/>
                </a:lnTo>
                <a:lnTo>
                  <a:pt x="376210" y="834477"/>
                </a:lnTo>
                <a:lnTo>
                  <a:pt x="389850" y="809077"/>
                </a:lnTo>
                <a:lnTo>
                  <a:pt x="389850" y="796377"/>
                </a:lnTo>
              </a:path>
              <a:path w="740410" h="2320925">
                <a:moveTo>
                  <a:pt x="327519" y="809077"/>
                </a:moveTo>
                <a:lnTo>
                  <a:pt x="320648" y="809077"/>
                </a:lnTo>
                <a:lnTo>
                  <a:pt x="311961" y="821777"/>
                </a:lnTo>
                <a:lnTo>
                  <a:pt x="337920" y="821777"/>
                </a:lnTo>
                <a:lnTo>
                  <a:pt x="327519" y="809077"/>
                </a:lnTo>
              </a:path>
              <a:path w="740410" h="2320925">
                <a:moveTo>
                  <a:pt x="706512" y="770977"/>
                </a:moveTo>
                <a:lnTo>
                  <a:pt x="680553" y="770977"/>
                </a:lnTo>
                <a:lnTo>
                  <a:pt x="680553" y="796377"/>
                </a:lnTo>
                <a:lnTo>
                  <a:pt x="706512" y="796377"/>
                </a:lnTo>
                <a:lnTo>
                  <a:pt x="706512" y="770977"/>
                </a:lnTo>
              </a:path>
              <a:path w="740410" h="2320925">
                <a:moveTo>
                  <a:pt x="140663" y="770977"/>
                </a:moveTo>
                <a:lnTo>
                  <a:pt x="104329" y="770977"/>
                </a:lnTo>
                <a:lnTo>
                  <a:pt x="104329" y="783677"/>
                </a:lnTo>
                <a:lnTo>
                  <a:pt x="140663" y="783677"/>
                </a:lnTo>
                <a:lnTo>
                  <a:pt x="140663" y="770977"/>
                </a:lnTo>
              </a:path>
              <a:path w="740410" h="2320925">
                <a:moveTo>
                  <a:pt x="151052" y="770977"/>
                </a:moveTo>
                <a:lnTo>
                  <a:pt x="140663" y="770977"/>
                </a:lnTo>
                <a:lnTo>
                  <a:pt x="140663" y="783677"/>
                </a:lnTo>
                <a:lnTo>
                  <a:pt x="151052" y="783677"/>
                </a:lnTo>
                <a:lnTo>
                  <a:pt x="151052" y="770977"/>
                </a:lnTo>
              </a:path>
              <a:path w="740410" h="2320925">
                <a:moveTo>
                  <a:pt x="238606" y="732877"/>
                </a:moveTo>
                <a:lnTo>
                  <a:pt x="232345" y="732877"/>
                </a:lnTo>
                <a:lnTo>
                  <a:pt x="221639" y="745577"/>
                </a:lnTo>
                <a:lnTo>
                  <a:pt x="202335" y="745577"/>
                </a:lnTo>
                <a:lnTo>
                  <a:pt x="218857" y="758277"/>
                </a:lnTo>
                <a:lnTo>
                  <a:pt x="211110" y="770977"/>
                </a:lnTo>
                <a:lnTo>
                  <a:pt x="216419" y="770977"/>
                </a:lnTo>
                <a:lnTo>
                  <a:pt x="222299" y="758277"/>
                </a:lnTo>
                <a:lnTo>
                  <a:pt x="225080" y="758277"/>
                </a:lnTo>
                <a:lnTo>
                  <a:pt x="238606" y="732877"/>
                </a:lnTo>
              </a:path>
              <a:path w="740410" h="2320925">
                <a:moveTo>
                  <a:pt x="225080" y="758277"/>
                </a:moveTo>
                <a:lnTo>
                  <a:pt x="222299" y="758277"/>
                </a:lnTo>
                <a:lnTo>
                  <a:pt x="233208" y="770977"/>
                </a:lnTo>
                <a:lnTo>
                  <a:pt x="241184" y="770977"/>
                </a:lnTo>
                <a:lnTo>
                  <a:pt x="225080" y="758277"/>
                </a:lnTo>
              </a:path>
              <a:path w="740410" h="2320925">
                <a:moveTo>
                  <a:pt x="247458" y="732877"/>
                </a:moveTo>
                <a:lnTo>
                  <a:pt x="241273" y="732877"/>
                </a:lnTo>
                <a:lnTo>
                  <a:pt x="262368" y="758277"/>
                </a:lnTo>
                <a:lnTo>
                  <a:pt x="251179" y="770977"/>
                </a:lnTo>
                <a:lnTo>
                  <a:pt x="255294" y="770977"/>
                </a:lnTo>
                <a:lnTo>
                  <a:pt x="264996" y="758277"/>
                </a:lnTo>
                <a:lnTo>
                  <a:pt x="266952" y="758277"/>
                </a:lnTo>
                <a:lnTo>
                  <a:pt x="273886" y="745577"/>
                </a:lnTo>
                <a:lnTo>
                  <a:pt x="265174" y="745577"/>
                </a:lnTo>
                <a:lnTo>
                  <a:pt x="247458" y="732877"/>
                </a:lnTo>
              </a:path>
              <a:path w="740410" h="2320925">
                <a:moveTo>
                  <a:pt x="266952" y="758277"/>
                </a:moveTo>
                <a:lnTo>
                  <a:pt x="264996" y="758277"/>
                </a:lnTo>
                <a:lnTo>
                  <a:pt x="280821" y="770977"/>
                </a:lnTo>
                <a:lnTo>
                  <a:pt x="266952" y="758277"/>
                </a:lnTo>
              </a:path>
              <a:path w="740410" h="2320925">
                <a:moveTo>
                  <a:pt x="369073" y="694777"/>
                </a:moveTo>
                <a:lnTo>
                  <a:pt x="280821" y="694777"/>
                </a:lnTo>
                <a:lnTo>
                  <a:pt x="280821" y="720177"/>
                </a:lnTo>
                <a:lnTo>
                  <a:pt x="151052" y="732877"/>
                </a:lnTo>
                <a:lnTo>
                  <a:pt x="280821" y="732877"/>
                </a:lnTo>
                <a:lnTo>
                  <a:pt x="280821" y="770977"/>
                </a:lnTo>
                <a:lnTo>
                  <a:pt x="301585" y="770977"/>
                </a:lnTo>
                <a:lnTo>
                  <a:pt x="301585" y="720177"/>
                </a:lnTo>
                <a:lnTo>
                  <a:pt x="369073" y="720177"/>
                </a:lnTo>
                <a:lnTo>
                  <a:pt x="369073" y="694777"/>
                </a:lnTo>
              </a:path>
              <a:path w="740410" h="2320925">
                <a:moveTo>
                  <a:pt x="332738" y="720177"/>
                </a:moveTo>
                <a:lnTo>
                  <a:pt x="317155" y="720177"/>
                </a:lnTo>
                <a:lnTo>
                  <a:pt x="317155" y="770977"/>
                </a:lnTo>
                <a:lnTo>
                  <a:pt x="332738" y="770977"/>
                </a:lnTo>
                <a:lnTo>
                  <a:pt x="332738" y="720177"/>
                </a:lnTo>
              </a:path>
              <a:path w="740410" h="2320925">
                <a:moveTo>
                  <a:pt x="369073" y="720177"/>
                </a:moveTo>
                <a:lnTo>
                  <a:pt x="348321" y="720177"/>
                </a:lnTo>
                <a:lnTo>
                  <a:pt x="348321" y="770977"/>
                </a:lnTo>
                <a:lnTo>
                  <a:pt x="369073" y="770977"/>
                </a:lnTo>
                <a:lnTo>
                  <a:pt x="369073" y="745577"/>
                </a:lnTo>
                <a:lnTo>
                  <a:pt x="382484" y="745577"/>
                </a:lnTo>
                <a:lnTo>
                  <a:pt x="369073" y="732877"/>
                </a:lnTo>
                <a:lnTo>
                  <a:pt x="488212" y="732877"/>
                </a:lnTo>
                <a:lnTo>
                  <a:pt x="369073" y="720177"/>
                </a:lnTo>
              </a:path>
              <a:path w="740410" h="2320925">
                <a:moveTo>
                  <a:pt x="399782" y="732877"/>
                </a:moveTo>
                <a:lnTo>
                  <a:pt x="395857" y="732877"/>
                </a:lnTo>
                <a:lnTo>
                  <a:pt x="382484" y="745577"/>
                </a:lnTo>
                <a:lnTo>
                  <a:pt x="369073" y="745577"/>
                </a:lnTo>
                <a:lnTo>
                  <a:pt x="380693" y="758277"/>
                </a:lnTo>
                <a:lnTo>
                  <a:pt x="369073" y="770977"/>
                </a:lnTo>
                <a:lnTo>
                  <a:pt x="382002" y="758277"/>
                </a:lnTo>
                <a:lnTo>
                  <a:pt x="384935" y="758277"/>
                </a:lnTo>
                <a:lnTo>
                  <a:pt x="399782" y="732877"/>
                </a:lnTo>
              </a:path>
              <a:path w="740410" h="2320925">
                <a:moveTo>
                  <a:pt x="384935" y="758277"/>
                </a:moveTo>
                <a:lnTo>
                  <a:pt x="382002" y="758277"/>
                </a:lnTo>
                <a:lnTo>
                  <a:pt x="401483" y="770977"/>
                </a:lnTo>
                <a:lnTo>
                  <a:pt x="409789" y="770977"/>
                </a:lnTo>
                <a:lnTo>
                  <a:pt x="384935" y="758277"/>
                </a:lnTo>
              </a:path>
              <a:path w="740410" h="2320925">
                <a:moveTo>
                  <a:pt x="410272" y="732877"/>
                </a:moveTo>
                <a:lnTo>
                  <a:pt x="402385" y="732877"/>
                </a:lnTo>
                <a:lnTo>
                  <a:pt x="427175" y="758277"/>
                </a:lnTo>
                <a:lnTo>
                  <a:pt x="414691" y="770977"/>
                </a:lnTo>
                <a:lnTo>
                  <a:pt x="420571" y="770977"/>
                </a:lnTo>
                <a:lnTo>
                  <a:pt x="430706" y="758277"/>
                </a:lnTo>
                <a:lnTo>
                  <a:pt x="433462" y="758277"/>
                </a:lnTo>
                <a:lnTo>
                  <a:pt x="439704" y="745577"/>
                </a:lnTo>
                <a:lnTo>
                  <a:pt x="429919" y="745577"/>
                </a:lnTo>
                <a:lnTo>
                  <a:pt x="410272" y="732877"/>
                </a:lnTo>
              </a:path>
              <a:path w="740410" h="2320925">
                <a:moveTo>
                  <a:pt x="433462" y="758277"/>
                </a:moveTo>
                <a:lnTo>
                  <a:pt x="430706" y="758277"/>
                </a:lnTo>
                <a:lnTo>
                  <a:pt x="446048" y="770977"/>
                </a:lnTo>
                <a:lnTo>
                  <a:pt x="451979" y="770977"/>
                </a:lnTo>
                <a:lnTo>
                  <a:pt x="433462" y="758277"/>
                </a:lnTo>
              </a:path>
              <a:path w="740410" h="2320925">
                <a:moveTo>
                  <a:pt x="457986" y="732877"/>
                </a:moveTo>
                <a:lnTo>
                  <a:pt x="450086" y="732877"/>
                </a:lnTo>
                <a:lnTo>
                  <a:pt x="470559" y="758277"/>
                </a:lnTo>
                <a:lnTo>
                  <a:pt x="459002" y="770977"/>
                </a:lnTo>
                <a:lnTo>
                  <a:pt x="464907" y="770977"/>
                </a:lnTo>
                <a:lnTo>
                  <a:pt x="474115" y="758277"/>
                </a:lnTo>
                <a:lnTo>
                  <a:pt x="476871" y="758277"/>
                </a:lnTo>
                <a:lnTo>
                  <a:pt x="486980" y="745577"/>
                </a:lnTo>
                <a:lnTo>
                  <a:pt x="473315" y="745577"/>
                </a:lnTo>
                <a:lnTo>
                  <a:pt x="457986" y="732877"/>
                </a:lnTo>
              </a:path>
              <a:path w="740410" h="2320925">
                <a:moveTo>
                  <a:pt x="476871" y="758277"/>
                </a:moveTo>
                <a:lnTo>
                  <a:pt x="474115" y="758277"/>
                </a:lnTo>
                <a:lnTo>
                  <a:pt x="488097" y="770977"/>
                </a:lnTo>
                <a:lnTo>
                  <a:pt x="495032" y="770977"/>
                </a:lnTo>
                <a:lnTo>
                  <a:pt x="476871" y="758277"/>
                </a:lnTo>
              </a:path>
              <a:path w="740410" h="2320925">
                <a:moveTo>
                  <a:pt x="522032" y="745577"/>
                </a:moveTo>
                <a:lnTo>
                  <a:pt x="490383" y="745577"/>
                </a:lnTo>
                <a:lnTo>
                  <a:pt x="507439" y="758277"/>
                </a:lnTo>
                <a:lnTo>
                  <a:pt x="497165" y="770977"/>
                </a:lnTo>
                <a:lnTo>
                  <a:pt x="502766" y="770977"/>
                </a:lnTo>
                <a:lnTo>
                  <a:pt x="510983" y="758277"/>
                </a:lnTo>
                <a:lnTo>
                  <a:pt x="513751" y="758277"/>
                </a:lnTo>
                <a:lnTo>
                  <a:pt x="522032" y="745577"/>
                </a:lnTo>
              </a:path>
              <a:path w="740410" h="2320925">
                <a:moveTo>
                  <a:pt x="513751" y="758277"/>
                </a:moveTo>
                <a:lnTo>
                  <a:pt x="510983" y="758277"/>
                </a:lnTo>
                <a:lnTo>
                  <a:pt x="523480" y="770977"/>
                </a:lnTo>
                <a:lnTo>
                  <a:pt x="530414" y="770977"/>
                </a:lnTo>
                <a:lnTo>
                  <a:pt x="513751" y="758277"/>
                </a:lnTo>
              </a:path>
              <a:path w="740410" h="2320925">
                <a:moveTo>
                  <a:pt x="554150" y="745577"/>
                </a:moveTo>
                <a:lnTo>
                  <a:pt x="526934" y="745577"/>
                </a:lnTo>
                <a:lnTo>
                  <a:pt x="541120" y="758277"/>
                </a:lnTo>
                <a:lnTo>
                  <a:pt x="532141" y="770977"/>
                </a:lnTo>
                <a:lnTo>
                  <a:pt x="537424" y="770977"/>
                </a:lnTo>
                <a:lnTo>
                  <a:pt x="544676" y="758277"/>
                </a:lnTo>
                <a:lnTo>
                  <a:pt x="547419" y="758277"/>
                </a:lnTo>
                <a:lnTo>
                  <a:pt x="554150" y="745577"/>
                </a:lnTo>
              </a:path>
              <a:path w="740410" h="2320925">
                <a:moveTo>
                  <a:pt x="713764" y="745577"/>
                </a:moveTo>
                <a:lnTo>
                  <a:pt x="618247" y="745577"/>
                </a:lnTo>
                <a:lnTo>
                  <a:pt x="618247" y="758277"/>
                </a:lnTo>
                <a:lnTo>
                  <a:pt x="555687" y="758277"/>
                </a:lnTo>
                <a:lnTo>
                  <a:pt x="537424" y="770977"/>
                </a:lnTo>
                <a:lnTo>
                  <a:pt x="701318" y="770977"/>
                </a:lnTo>
                <a:lnTo>
                  <a:pt x="740396" y="758277"/>
                </a:lnTo>
                <a:lnTo>
                  <a:pt x="713764" y="745577"/>
                </a:lnTo>
              </a:path>
              <a:path w="740410" h="2320925">
                <a:moveTo>
                  <a:pt x="185926" y="745577"/>
                </a:moveTo>
                <a:lnTo>
                  <a:pt x="159675" y="745577"/>
                </a:lnTo>
                <a:lnTo>
                  <a:pt x="170928" y="758277"/>
                </a:lnTo>
                <a:lnTo>
                  <a:pt x="177709" y="758277"/>
                </a:lnTo>
                <a:lnTo>
                  <a:pt x="185926" y="745577"/>
                </a:lnTo>
              </a:path>
              <a:path w="740410" h="2320925">
                <a:moveTo>
                  <a:pt x="585887" y="745577"/>
                </a:moveTo>
                <a:lnTo>
                  <a:pt x="558125" y="745577"/>
                </a:lnTo>
                <a:lnTo>
                  <a:pt x="572603" y="758277"/>
                </a:lnTo>
                <a:lnTo>
                  <a:pt x="578928" y="758277"/>
                </a:lnTo>
                <a:lnTo>
                  <a:pt x="585887" y="745577"/>
                </a:lnTo>
              </a:path>
              <a:path w="740410" h="2320925">
                <a:moveTo>
                  <a:pt x="612799" y="745577"/>
                </a:moveTo>
                <a:lnTo>
                  <a:pt x="589558" y="745577"/>
                </a:lnTo>
                <a:lnTo>
                  <a:pt x="600861" y="758277"/>
                </a:lnTo>
                <a:lnTo>
                  <a:pt x="608138" y="758277"/>
                </a:lnTo>
                <a:lnTo>
                  <a:pt x="612799" y="745577"/>
                </a:lnTo>
              </a:path>
              <a:path w="740410" h="2320925">
                <a:moveTo>
                  <a:pt x="140663" y="720177"/>
                </a:moveTo>
                <a:lnTo>
                  <a:pt x="114705" y="720177"/>
                </a:lnTo>
                <a:lnTo>
                  <a:pt x="114705" y="745577"/>
                </a:lnTo>
                <a:lnTo>
                  <a:pt x="208545" y="745577"/>
                </a:lnTo>
                <a:lnTo>
                  <a:pt x="232345" y="732877"/>
                </a:lnTo>
                <a:lnTo>
                  <a:pt x="140663" y="732877"/>
                </a:lnTo>
                <a:lnTo>
                  <a:pt x="140663" y="720177"/>
                </a:lnTo>
              </a:path>
              <a:path w="740410" h="2320925">
                <a:moveTo>
                  <a:pt x="280821" y="732877"/>
                </a:moveTo>
                <a:lnTo>
                  <a:pt x="279779" y="732877"/>
                </a:lnTo>
                <a:lnTo>
                  <a:pt x="265174" y="745577"/>
                </a:lnTo>
                <a:lnTo>
                  <a:pt x="273886" y="745577"/>
                </a:lnTo>
                <a:lnTo>
                  <a:pt x="280821" y="732877"/>
                </a:lnTo>
              </a:path>
              <a:path w="740410" h="2320925">
                <a:moveTo>
                  <a:pt x="445946" y="732877"/>
                </a:moveTo>
                <a:lnTo>
                  <a:pt x="440485" y="732877"/>
                </a:lnTo>
                <a:lnTo>
                  <a:pt x="429919" y="745577"/>
                </a:lnTo>
                <a:lnTo>
                  <a:pt x="439704" y="745577"/>
                </a:lnTo>
                <a:lnTo>
                  <a:pt x="445946" y="732877"/>
                </a:lnTo>
              </a:path>
              <a:path w="740410" h="2320925">
                <a:moveTo>
                  <a:pt x="487716" y="732877"/>
                </a:moveTo>
                <a:lnTo>
                  <a:pt x="457986" y="732877"/>
                </a:lnTo>
                <a:lnTo>
                  <a:pt x="481531" y="745577"/>
                </a:lnTo>
                <a:lnTo>
                  <a:pt x="693926" y="745577"/>
                </a:lnTo>
                <a:lnTo>
                  <a:pt x="487716" y="732877"/>
                </a:lnTo>
              </a:path>
              <a:path w="740410" h="2320925">
                <a:moveTo>
                  <a:pt x="332738" y="580477"/>
                </a:moveTo>
                <a:lnTo>
                  <a:pt x="693926" y="745577"/>
                </a:lnTo>
                <a:lnTo>
                  <a:pt x="706766" y="745577"/>
                </a:lnTo>
                <a:lnTo>
                  <a:pt x="332738" y="580477"/>
                </a:lnTo>
              </a:path>
              <a:path w="740410" h="2320925">
                <a:moveTo>
                  <a:pt x="151052" y="720177"/>
                </a:moveTo>
                <a:lnTo>
                  <a:pt x="140663" y="720177"/>
                </a:lnTo>
                <a:lnTo>
                  <a:pt x="140663" y="732877"/>
                </a:lnTo>
                <a:lnTo>
                  <a:pt x="151052" y="732877"/>
                </a:lnTo>
                <a:lnTo>
                  <a:pt x="151052" y="720177"/>
                </a:lnTo>
              </a:path>
              <a:path w="740410" h="2320925">
                <a:moveTo>
                  <a:pt x="104329" y="694777"/>
                </a:moveTo>
                <a:lnTo>
                  <a:pt x="0" y="694777"/>
                </a:lnTo>
                <a:lnTo>
                  <a:pt x="0" y="720177"/>
                </a:lnTo>
                <a:lnTo>
                  <a:pt x="104329" y="720177"/>
                </a:lnTo>
                <a:lnTo>
                  <a:pt x="104329" y="694777"/>
                </a:lnTo>
              </a:path>
              <a:path w="740410" h="2320925">
                <a:moveTo>
                  <a:pt x="332738" y="580477"/>
                </a:moveTo>
                <a:lnTo>
                  <a:pt x="311961" y="580477"/>
                </a:lnTo>
                <a:lnTo>
                  <a:pt x="311961" y="593177"/>
                </a:lnTo>
                <a:lnTo>
                  <a:pt x="301598" y="631277"/>
                </a:lnTo>
                <a:lnTo>
                  <a:pt x="301598" y="694777"/>
                </a:lnTo>
                <a:lnTo>
                  <a:pt x="310081" y="694777"/>
                </a:lnTo>
                <a:lnTo>
                  <a:pt x="311961" y="693150"/>
                </a:lnTo>
                <a:lnTo>
                  <a:pt x="311961" y="669377"/>
                </a:lnTo>
                <a:lnTo>
                  <a:pt x="318921" y="669377"/>
                </a:lnTo>
                <a:lnTo>
                  <a:pt x="311961" y="656677"/>
                </a:lnTo>
                <a:lnTo>
                  <a:pt x="311910" y="631277"/>
                </a:lnTo>
                <a:lnTo>
                  <a:pt x="318914" y="631277"/>
                </a:lnTo>
                <a:lnTo>
                  <a:pt x="312190" y="618577"/>
                </a:lnTo>
                <a:lnTo>
                  <a:pt x="312329" y="618577"/>
                </a:lnTo>
                <a:lnTo>
                  <a:pt x="315168" y="615829"/>
                </a:lnTo>
                <a:lnTo>
                  <a:pt x="317676" y="605877"/>
                </a:lnTo>
                <a:lnTo>
                  <a:pt x="325639" y="605877"/>
                </a:lnTo>
                <a:lnTo>
                  <a:pt x="319022" y="593177"/>
                </a:lnTo>
                <a:lnTo>
                  <a:pt x="332738" y="593177"/>
                </a:lnTo>
                <a:lnTo>
                  <a:pt x="332738" y="580477"/>
                </a:lnTo>
              </a:path>
              <a:path w="740410" h="2320925">
                <a:moveTo>
                  <a:pt x="323735" y="682956"/>
                </a:moveTo>
                <a:lnTo>
                  <a:pt x="311961" y="693150"/>
                </a:lnTo>
                <a:lnTo>
                  <a:pt x="311961" y="694777"/>
                </a:lnTo>
                <a:lnTo>
                  <a:pt x="323735" y="682956"/>
                </a:lnTo>
              </a:path>
              <a:path w="740410" h="2320925">
                <a:moveTo>
                  <a:pt x="337920" y="669377"/>
                </a:moveTo>
                <a:lnTo>
                  <a:pt x="325880" y="682077"/>
                </a:lnTo>
                <a:lnTo>
                  <a:pt x="324750" y="682077"/>
                </a:lnTo>
                <a:lnTo>
                  <a:pt x="337920" y="694777"/>
                </a:lnTo>
                <a:lnTo>
                  <a:pt x="327087" y="682077"/>
                </a:lnTo>
                <a:lnTo>
                  <a:pt x="337920" y="669377"/>
                </a:lnTo>
              </a:path>
              <a:path w="740410" h="2320925">
                <a:moveTo>
                  <a:pt x="332738" y="593177"/>
                </a:moveTo>
                <a:lnTo>
                  <a:pt x="327976" y="593177"/>
                </a:lnTo>
                <a:lnTo>
                  <a:pt x="331062" y="605877"/>
                </a:lnTo>
                <a:lnTo>
                  <a:pt x="332370" y="605877"/>
                </a:lnTo>
                <a:lnTo>
                  <a:pt x="334269" y="615372"/>
                </a:lnTo>
                <a:lnTo>
                  <a:pt x="337247" y="618577"/>
                </a:lnTo>
                <a:lnTo>
                  <a:pt x="337996" y="631277"/>
                </a:lnTo>
                <a:lnTo>
                  <a:pt x="337920" y="694777"/>
                </a:lnTo>
                <a:lnTo>
                  <a:pt x="348321" y="694777"/>
                </a:lnTo>
                <a:lnTo>
                  <a:pt x="348321" y="631277"/>
                </a:lnTo>
                <a:lnTo>
                  <a:pt x="332738" y="593177"/>
                </a:lnTo>
              </a:path>
              <a:path w="740410" h="2320925">
                <a:moveTo>
                  <a:pt x="318921" y="669377"/>
                </a:moveTo>
                <a:lnTo>
                  <a:pt x="311961" y="669377"/>
                </a:lnTo>
                <a:lnTo>
                  <a:pt x="324610" y="682077"/>
                </a:lnTo>
                <a:lnTo>
                  <a:pt x="323735" y="682956"/>
                </a:lnTo>
                <a:lnTo>
                  <a:pt x="324750" y="682077"/>
                </a:lnTo>
                <a:lnTo>
                  <a:pt x="325880" y="682077"/>
                </a:lnTo>
                <a:lnTo>
                  <a:pt x="318921" y="669377"/>
                </a:lnTo>
              </a:path>
              <a:path w="740410" h="2320925">
                <a:moveTo>
                  <a:pt x="104329" y="631277"/>
                </a:moveTo>
                <a:lnTo>
                  <a:pt x="0" y="631277"/>
                </a:lnTo>
                <a:lnTo>
                  <a:pt x="0" y="669377"/>
                </a:lnTo>
                <a:lnTo>
                  <a:pt x="104329" y="669377"/>
                </a:lnTo>
                <a:lnTo>
                  <a:pt x="104329" y="631277"/>
                </a:lnTo>
              </a:path>
              <a:path w="740410" h="2320925">
                <a:moveTo>
                  <a:pt x="318914" y="631277"/>
                </a:moveTo>
                <a:lnTo>
                  <a:pt x="311910" y="631277"/>
                </a:lnTo>
                <a:lnTo>
                  <a:pt x="323937" y="643977"/>
                </a:lnTo>
                <a:lnTo>
                  <a:pt x="311961" y="656677"/>
                </a:lnTo>
                <a:lnTo>
                  <a:pt x="325652" y="643977"/>
                </a:lnTo>
                <a:lnTo>
                  <a:pt x="318914" y="631277"/>
                </a:lnTo>
              </a:path>
              <a:path w="740410" h="2320925">
                <a:moveTo>
                  <a:pt x="337996" y="631277"/>
                </a:moveTo>
                <a:lnTo>
                  <a:pt x="325639" y="643977"/>
                </a:lnTo>
                <a:lnTo>
                  <a:pt x="337920" y="656677"/>
                </a:lnTo>
                <a:lnTo>
                  <a:pt x="327887" y="643977"/>
                </a:lnTo>
                <a:lnTo>
                  <a:pt x="337996" y="631277"/>
                </a:lnTo>
              </a:path>
              <a:path w="740410" h="2320925">
                <a:moveTo>
                  <a:pt x="317672" y="613405"/>
                </a:moveTo>
                <a:lnTo>
                  <a:pt x="315168" y="615829"/>
                </a:lnTo>
                <a:lnTo>
                  <a:pt x="314476" y="618577"/>
                </a:lnTo>
                <a:lnTo>
                  <a:pt x="317672" y="613405"/>
                </a:lnTo>
              </a:path>
              <a:path w="740410" h="2320925">
                <a:moveTo>
                  <a:pt x="332379" y="613338"/>
                </a:moveTo>
                <a:lnTo>
                  <a:pt x="334910" y="618577"/>
                </a:lnTo>
                <a:lnTo>
                  <a:pt x="334269" y="615372"/>
                </a:lnTo>
                <a:lnTo>
                  <a:pt x="332379" y="613338"/>
                </a:lnTo>
              </a:path>
              <a:path w="740410" h="2320925">
                <a:moveTo>
                  <a:pt x="325448" y="605877"/>
                </a:moveTo>
                <a:lnTo>
                  <a:pt x="322324" y="605877"/>
                </a:lnTo>
                <a:lnTo>
                  <a:pt x="317672" y="613405"/>
                </a:lnTo>
                <a:lnTo>
                  <a:pt x="325448" y="605877"/>
                </a:lnTo>
              </a:path>
              <a:path w="740410" h="2320925">
                <a:moveTo>
                  <a:pt x="328776" y="605877"/>
                </a:moveTo>
                <a:lnTo>
                  <a:pt x="325448" y="605877"/>
                </a:lnTo>
                <a:lnTo>
                  <a:pt x="332379" y="613338"/>
                </a:lnTo>
                <a:lnTo>
                  <a:pt x="328776" y="605877"/>
                </a:lnTo>
              </a:path>
              <a:path w="740410" h="2320925">
                <a:moveTo>
                  <a:pt x="104329" y="580477"/>
                </a:moveTo>
                <a:lnTo>
                  <a:pt x="0" y="580477"/>
                </a:lnTo>
                <a:lnTo>
                  <a:pt x="0" y="605877"/>
                </a:lnTo>
                <a:lnTo>
                  <a:pt x="104329" y="605877"/>
                </a:lnTo>
                <a:lnTo>
                  <a:pt x="104329" y="580477"/>
                </a:lnTo>
              </a:path>
              <a:path w="740410" h="2320925">
                <a:moveTo>
                  <a:pt x="330732" y="567777"/>
                </a:moveTo>
                <a:lnTo>
                  <a:pt x="318019" y="567777"/>
                </a:lnTo>
                <a:lnTo>
                  <a:pt x="316812" y="580477"/>
                </a:lnTo>
                <a:lnTo>
                  <a:pt x="331938" y="580477"/>
                </a:lnTo>
                <a:lnTo>
                  <a:pt x="330732" y="567777"/>
                </a:lnTo>
              </a:path>
              <a:path w="740410" h="2320925">
                <a:moveTo>
                  <a:pt x="36841" y="0"/>
                </a:moveTo>
                <a:lnTo>
                  <a:pt x="0" y="0"/>
                </a:lnTo>
                <a:lnTo>
                  <a:pt x="0" y="130365"/>
                </a:lnTo>
                <a:lnTo>
                  <a:pt x="104329" y="130365"/>
                </a:lnTo>
                <a:lnTo>
                  <a:pt x="104329" y="109512"/>
                </a:lnTo>
                <a:lnTo>
                  <a:pt x="36841" y="109512"/>
                </a:lnTo>
                <a:lnTo>
                  <a:pt x="36841" y="0"/>
                </a:lnTo>
              </a:path>
              <a:path w="740410" h="2320925">
                <a:moveTo>
                  <a:pt x="104329" y="156451"/>
                </a:moveTo>
                <a:lnTo>
                  <a:pt x="0" y="156451"/>
                </a:lnTo>
                <a:lnTo>
                  <a:pt x="0" y="182511"/>
                </a:lnTo>
                <a:lnTo>
                  <a:pt x="104329" y="182511"/>
                </a:lnTo>
                <a:lnTo>
                  <a:pt x="104329" y="156451"/>
                </a:lnTo>
              </a:path>
              <a:path w="740410" h="2320925">
                <a:moveTo>
                  <a:pt x="104329" y="208572"/>
                </a:moveTo>
                <a:lnTo>
                  <a:pt x="0" y="208572"/>
                </a:lnTo>
                <a:lnTo>
                  <a:pt x="0" y="234657"/>
                </a:lnTo>
                <a:lnTo>
                  <a:pt x="104329" y="234657"/>
                </a:lnTo>
                <a:lnTo>
                  <a:pt x="104329" y="208572"/>
                </a:lnTo>
              </a:path>
              <a:path w="740410" h="2320925">
                <a:moveTo>
                  <a:pt x="104329" y="260731"/>
                </a:moveTo>
                <a:lnTo>
                  <a:pt x="0" y="260731"/>
                </a:lnTo>
                <a:lnTo>
                  <a:pt x="0" y="286804"/>
                </a:lnTo>
                <a:lnTo>
                  <a:pt x="104329" y="286804"/>
                </a:lnTo>
                <a:lnTo>
                  <a:pt x="104329" y="260731"/>
                </a:lnTo>
              </a:path>
              <a:path w="740410" h="2320925">
                <a:moveTo>
                  <a:pt x="104329" y="312877"/>
                </a:moveTo>
                <a:lnTo>
                  <a:pt x="0" y="312877"/>
                </a:lnTo>
                <a:lnTo>
                  <a:pt x="0" y="338937"/>
                </a:lnTo>
                <a:lnTo>
                  <a:pt x="104329" y="338937"/>
                </a:lnTo>
                <a:lnTo>
                  <a:pt x="104329" y="312877"/>
                </a:lnTo>
              </a:path>
              <a:path w="740410" h="2320925">
                <a:moveTo>
                  <a:pt x="104329" y="365023"/>
                </a:moveTo>
                <a:lnTo>
                  <a:pt x="0" y="365023"/>
                </a:lnTo>
                <a:lnTo>
                  <a:pt x="0" y="396316"/>
                </a:lnTo>
                <a:lnTo>
                  <a:pt x="104329" y="396316"/>
                </a:lnTo>
                <a:lnTo>
                  <a:pt x="104329" y="365023"/>
                </a:lnTo>
              </a:path>
              <a:path w="740410" h="2320925">
                <a:moveTo>
                  <a:pt x="104329" y="422376"/>
                </a:moveTo>
                <a:lnTo>
                  <a:pt x="0" y="422376"/>
                </a:lnTo>
                <a:lnTo>
                  <a:pt x="0" y="448462"/>
                </a:lnTo>
                <a:lnTo>
                  <a:pt x="104329" y="448462"/>
                </a:lnTo>
                <a:lnTo>
                  <a:pt x="104329" y="422376"/>
                </a:lnTo>
              </a:path>
              <a:path w="740410" h="2320925">
                <a:moveTo>
                  <a:pt x="104329" y="474535"/>
                </a:moveTo>
                <a:lnTo>
                  <a:pt x="0" y="474535"/>
                </a:lnTo>
                <a:lnTo>
                  <a:pt x="0" y="500608"/>
                </a:lnTo>
                <a:lnTo>
                  <a:pt x="104329" y="500608"/>
                </a:lnTo>
                <a:lnTo>
                  <a:pt x="104329" y="474535"/>
                </a:lnTo>
              </a:path>
              <a:path w="740410" h="2320925">
                <a:moveTo>
                  <a:pt x="104329" y="526681"/>
                </a:moveTo>
                <a:lnTo>
                  <a:pt x="0" y="526681"/>
                </a:lnTo>
                <a:lnTo>
                  <a:pt x="0" y="552742"/>
                </a:lnTo>
                <a:lnTo>
                  <a:pt x="104329" y="552742"/>
                </a:lnTo>
                <a:lnTo>
                  <a:pt x="104329" y="526681"/>
                </a:lnTo>
              </a:path>
            </a:pathLst>
          </a:custGeom>
          <a:solidFill>
            <a:srgbClr val="88D0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object 21">
            <a:extLst>
              <a:ext uri="{FF2B5EF4-FFF2-40B4-BE49-F238E27FC236}">
                <a16:creationId xmlns:a16="http://schemas.microsoft.com/office/drawing/2014/main" id="{4EDFCF8E-E2D6-41C5-9037-83CB8EE5EFDE}"/>
              </a:ext>
            </a:extLst>
          </p:cNvPr>
          <p:cNvSpPr/>
          <p:nvPr/>
        </p:nvSpPr>
        <p:spPr>
          <a:xfrm>
            <a:off x="1296769" y="3658531"/>
            <a:ext cx="2122767" cy="1481022"/>
          </a:xfrm>
          <a:custGeom>
            <a:avLst/>
            <a:gdLst/>
            <a:ahLst/>
            <a:cxnLst/>
            <a:rect l="l" t="t" r="r" b="b"/>
            <a:pathLst>
              <a:path w="2825115" h="1971040">
                <a:moveTo>
                  <a:pt x="410108" y="703973"/>
                </a:moveTo>
                <a:lnTo>
                  <a:pt x="389153" y="703973"/>
                </a:lnTo>
                <a:lnTo>
                  <a:pt x="0" y="1379347"/>
                </a:lnTo>
                <a:lnTo>
                  <a:pt x="0" y="1970995"/>
                </a:lnTo>
                <a:lnTo>
                  <a:pt x="2824988" y="1970995"/>
                </a:lnTo>
                <a:lnTo>
                  <a:pt x="2824988" y="1653032"/>
                </a:lnTo>
                <a:lnTo>
                  <a:pt x="1863636" y="1653032"/>
                </a:lnTo>
                <a:lnTo>
                  <a:pt x="1863636" y="1444434"/>
                </a:lnTo>
                <a:lnTo>
                  <a:pt x="913650" y="1444434"/>
                </a:lnTo>
                <a:lnTo>
                  <a:pt x="913650" y="1178509"/>
                </a:lnTo>
                <a:lnTo>
                  <a:pt x="410108" y="1178509"/>
                </a:lnTo>
                <a:lnTo>
                  <a:pt x="410108" y="1142009"/>
                </a:lnTo>
                <a:lnTo>
                  <a:pt x="913650" y="1142009"/>
                </a:lnTo>
                <a:lnTo>
                  <a:pt x="913650" y="1115923"/>
                </a:lnTo>
                <a:lnTo>
                  <a:pt x="410108" y="1115923"/>
                </a:lnTo>
                <a:lnTo>
                  <a:pt x="410108" y="1068997"/>
                </a:lnTo>
                <a:lnTo>
                  <a:pt x="913650" y="1068997"/>
                </a:lnTo>
                <a:lnTo>
                  <a:pt x="913650" y="1042924"/>
                </a:lnTo>
                <a:lnTo>
                  <a:pt x="410108" y="1042924"/>
                </a:lnTo>
                <a:lnTo>
                  <a:pt x="410108" y="995997"/>
                </a:lnTo>
                <a:lnTo>
                  <a:pt x="913650" y="995997"/>
                </a:lnTo>
                <a:lnTo>
                  <a:pt x="913650" y="969911"/>
                </a:lnTo>
                <a:lnTo>
                  <a:pt x="410108" y="969911"/>
                </a:lnTo>
                <a:lnTo>
                  <a:pt x="410108" y="922985"/>
                </a:lnTo>
                <a:lnTo>
                  <a:pt x="913650" y="922985"/>
                </a:lnTo>
                <a:lnTo>
                  <a:pt x="913650" y="896912"/>
                </a:lnTo>
                <a:lnTo>
                  <a:pt x="410108" y="896912"/>
                </a:lnTo>
                <a:lnTo>
                  <a:pt x="410108" y="849985"/>
                </a:lnTo>
                <a:lnTo>
                  <a:pt x="913650" y="849985"/>
                </a:lnTo>
                <a:lnTo>
                  <a:pt x="913650" y="823912"/>
                </a:lnTo>
                <a:lnTo>
                  <a:pt x="410108" y="823912"/>
                </a:lnTo>
                <a:lnTo>
                  <a:pt x="410108" y="776986"/>
                </a:lnTo>
                <a:lnTo>
                  <a:pt x="913650" y="776986"/>
                </a:lnTo>
                <a:lnTo>
                  <a:pt x="913650" y="750900"/>
                </a:lnTo>
                <a:lnTo>
                  <a:pt x="737146" y="750900"/>
                </a:lnTo>
                <a:lnTo>
                  <a:pt x="410108" y="750887"/>
                </a:lnTo>
                <a:lnTo>
                  <a:pt x="410108" y="703973"/>
                </a:lnTo>
              </a:path>
              <a:path w="2825115" h="1971040">
                <a:moveTo>
                  <a:pt x="2341232" y="239877"/>
                </a:moveTo>
                <a:lnTo>
                  <a:pt x="1894789" y="239877"/>
                </a:lnTo>
                <a:lnTo>
                  <a:pt x="1894789" y="1653032"/>
                </a:lnTo>
                <a:lnTo>
                  <a:pt x="2341232" y="1653032"/>
                </a:lnTo>
                <a:lnTo>
                  <a:pt x="2341232" y="239877"/>
                </a:lnTo>
              </a:path>
              <a:path w="2825115" h="1971040">
                <a:moveTo>
                  <a:pt x="1451444" y="307670"/>
                </a:moveTo>
                <a:lnTo>
                  <a:pt x="1225118" y="338658"/>
                </a:lnTo>
                <a:lnTo>
                  <a:pt x="1225118" y="1359141"/>
                </a:lnTo>
                <a:lnTo>
                  <a:pt x="1043432" y="1365961"/>
                </a:lnTo>
                <a:lnTo>
                  <a:pt x="1043432" y="1444434"/>
                </a:lnTo>
                <a:lnTo>
                  <a:pt x="1863636" y="1444434"/>
                </a:lnTo>
                <a:lnTo>
                  <a:pt x="1863636" y="1365961"/>
                </a:lnTo>
                <a:lnTo>
                  <a:pt x="1681949" y="1359268"/>
                </a:lnTo>
                <a:lnTo>
                  <a:pt x="1681949" y="338658"/>
                </a:lnTo>
                <a:lnTo>
                  <a:pt x="1451444" y="307670"/>
                </a:lnTo>
              </a:path>
              <a:path w="2825115" h="1971040">
                <a:moveTo>
                  <a:pt x="737146" y="1142009"/>
                </a:moveTo>
                <a:lnTo>
                  <a:pt x="550278" y="1142009"/>
                </a:lnTo>
                <a:lnTo>
                  <a:pt x="550278" y="1178509"/>
                </a:lnTo>
                <a:lnTo>
                  <a:pt x="737146" y="1178509"/>
                </a:lnTo>
                <a:lnTo>
                  <a:pt x="737146" y="1142009"/>
                </a:lnTo>
              </a:path>
              <a:path w="2825115" h="1971040">
                <a:moveTo>
                  <a:pt x="737146" y="1068997"/>
                </a:moveTo>
                <a:lnTo>
                  <a:pt x="550278" y="1068997"/>
                </a:lnTo>
                <a:lnTo>
                  <a:pt x="550278" y="1115923"/>
                </a:lnTo>
                <a:lnTo>
                  <a:pt x="737146" y="1115923"/>
                </a:lnTo>
                <a:lnTo>
                  <a:pt x="737146" y="1068997"/>
                </a:lnTo>
              </a:path>
              <a:path w="2825115" h="1971040">
                <a:moveTo>
                  <a:pt x="737146" y="995997"/>
                </a:moveTo>
                <a:lnTo>
                  <a:pt x="550278" y="995997"/>
                </a:lnTo>
                <a:lnTo>
                  <a:pt x="550278" y="1042924"/>
                </a:lnTo>
                <a:lnTo>
                  <a:pt x="737146" y="1042924"/>
                </a:lnTo>
                <a:lnTo>
                  <a:pt x="737146" y="995997"/>
                </a:lnTo>
              </a:path>
              <a:path w="2825115" h="1971040">
                <a:moveTo>
                  <a:pt x="913650" y="922985"/>
                </a:moveTo>
                <a:lnTo>
                  <a:pt x="550278" y="922985"/>
                </a:lnTo>
                <a:lnTo>
                  <a:pt x="550278" y="969911"/>
                </a:lnTo>
                <a:lnTo>
                  <a:pt x="737146" y="969911"/>
                </a:lnTo>
                <a:lnTo>
                  <a:pt x="737146" y="922997"/>
                </a:lnTo>
                <a:lnTo>
                  <a:pt x="913650" y="922997"/>
                </a:lnTo>
              </a:path>
              <a:path w="2825115" h="1971040">
                <a:moveTo>
                  <a:pt x="737146" y="849985"/>
                </a:moveTo>
                <a:lnTo>
                  <a:pt x="550278" y="849985"/>
                </a:lnTo>
                <a:lnTo>
                  <a:pt x="550278" y="896912"/>
                </a:lnTo>
                <a:lnTo>
                  <a:pt x="737146" y="896912"/>
                </a:lnTo>
                <a:lnTo>
                  <a:pt x="737146" y="849985"/>
                </a:lnTo>
              </a:path>
              <a:path w="2825115" h="1971040">
                <a:moveTo>
                  <a:pt x="737146" y="776986"/>
                </a:moveTo>
                <a:lnTo>
                  <a:pt x="550278" y="776986"/>
                </a:lnTo>
                <a:lnTo>
                  <a:pt x="550278" y="823912"/>
                </a:lnTo>
                <a:lnTo>
                  <a:pt x="737146" y="823912"/>
                </a:lnTo>
                <a:lnTo>
                  <a:pt x="737146" y="776986"/>
                </a:lnTo>
              </a:path>
              <a:path w="2825115" h="1971040">
                <a:moveTo>
                  <a:pt x="737146" y="703973"/>
                </a:moveTo>
                <a:lnTo>
                  <a:pt x="550278" y="703973"/>
                </a:lnTo>
                <a:lnTo>
                  <a:pt x="550278" y="750887"/>
                </a:lnTo>
                <a:lnTo>
                  <a:pt x="737146" y="750887"/>
                </a:lnTo>
                <a:lnTo>
                  <a:pt x="737146" y="703973"/>
                </a:lnTo>
              </a:path>
              <a:path w="2825115" h="1971040">
                <a:moveTo>
                  <a:pt x="913650" y="677900"/>
                </a:moveTo>
                <a:lnTo>
                  <a:pt x="378955" y="677900"/>
                </a:lnTo>
                <a:lnTo>
                  <a:pt x="378955" y="703973"/>
                </a:lnTo>
                <a:lnTo>
                  <a:pt x="913650" y="703973"/>
                </a:lnTo>
                <a:lnTo>
                  <a:pt x="913650" y="677900"/>
                </a:lnTo>
              </a:path>
              <a:path w="2825115" h="1971040">
                <a:moveTo>
                  <a:pt x="410108" y="665772"/>
                </a:moveTo>
                <a:lnTo>
                  <a:pt x="402894" y="677900"/>
                </a:lnTo>
                <a:lnTo>
                  <a:pt x="410108" y="677900"/>
                </a:lnTo>
                <a:lnTo>
                  <a:pt x="410108" y="665772"/>
                </a:lnTo>
              </a:path>
              <a:path w="2825115" h="1971040">
                <a:moveTo>
                  <a:pt x="737146" y="630948"/>
                </a:moveTo>
                <a:lnTo>
                  <a:pt x="550278" y="630948"/>
                </a:lnTo>
                <a:lnTo>
                  <a:pt x="550278" y="677900"/>
                </a:lnTo>
                <a:lnTo>
                  <a:pt x="737146" y="677900"/>
                </a:lnTo>
                <a:lnTo>
                  <a:pt x="737146" y="630948"/>
                </a:lnTo>
              </a:path>
              <a:path w="2825115" h="1971040">
                <a:moveTo>
                  <a:pt x="913650" y="604901"/>
                </a:moveTo>
                <a:lnTo>
                  <a:pt x="378955" y="604901"/>
                </a:lnTo>
                <a:lnTo>
                  <a:pt x="378955" y="630948"/>
                </a:lnTo>
                <a:lnTo>
                  <a:pt x="913650" y="630948"/>
                </a:lnTo>
                <a:lnTo>
                  <a:pt x="913650" y="604901"/>
                </a:lnTo>
              </a:path>
              <a:path w="2825115" h="1971040">
                <a:moveTo>
                  <a:pt x="737146" y="557961"/>
                </a:moveTo>
                <a:lnTo>
                  <a:pt x="550278" y="557961"/>
                </a:lnTo>
                <a:lnTo>
                  <a:pt x="550278" y="604901"/>
                </a:lnTo>
                <a:lnTo>
                  <a:pt x="737146" y="604901"/>
                </a:lnTo>
                <a:lnTo>
                  <a:pt x="737146" y="557961"/>
                </a:lnTo>
              </a:path>
              <a:path w="2825115" h="1971040">
                <a:moveTo>
                  <a:pt x="913650" y="531888"/>
                </a:moveTo>
                <a:lnTo>
                  <a:pt x="378955" y="531888"/>
                </a:lnTo>
                <a:lnTo>
                  <a:pt x="378955" y="557961"/>
                </a:lnTo>
                <a:lnTo>
                  <a:pt x="913650" y="557961"/>
                </a:lnTo>
                <a:lnTo>
                  <a:pt x="913650" y="531888"/>
                </a:lnTo>
              </a:path>
              <a:path w="2825115" h="1971040">
                <a:moveTo>
                  <a:pt x="737146" y="484962"/>
                </a:moveTo>
                <a:lnTo>
                  <a:pt x="550278" y="484962"/>
                </a:lnTo>
                <a:lnTo>
                  <a:pt x="550278" y="531888"/>
                </a:lnTo>
                <a:lnTo>
                  <a:pt x="737146" y="531888"/>
                </a:lnTo>
                <a:lnTo>
                  <a:pt x="737146" y="484962"/>
                </a:lnTo>
              </a:path>
              <a:path w="2825115" h="1971040">
                <a:moveTo>
                  <a:pt x="913650" y="458889"/>
                </a:moveTo>
                <a:lnTo>
                  <a:pt x="378955" y="458889"/>
                </a:lnTo>
                <a:lnTo>
                  <a:pt x="378955" y="484962"/>
                </a:lnTo>
                <a:lnTo>
                  <a:pt x="913650" y="484962"/>
                </a:lnTo>
                <a:lnTo>
                  <a:pt x="913650" y="458889"/>
                </a:lnTo>
              </a:path>
              <a:path w="2825115" h="1971040">
                <a:moveTo>
                  <a:pt x="737146" y="411937"/>
                </a:moveTo>
                <a:lnTo>
                  <a:pt x="550278" y="411937"/>
                </a:lnTo>
                <a:lnTo>
                  <a:pt x="550278" y="458889"/>
                </a:lnTo>
                <a:lnTo>
                  <a:pt x="737146" y="458889"/>
                </a:lnTo>
                <a:lnTo>
                  <a:pt x="737146" y="411937"/>
                </a:lnTo>
              </a:path>
              <a:path w="2825115" h="1971040">
                <a:moveTo>
                  <a:pt x="913650" y="385889"/>
                </a:moveTo>
                <a:lnTo>
                  <a:pt x="378955" y="385889"/>
                </a:lnTo>
                <a:lnTo>
                  <a:pt x="378955" y="411937"/>
                </a:lnTo>
                <a:lnTo>
                  <a:pt x="913650" y="411937"/>
                </a:lnTo>
                <a:lnTo>
                  <a:pt x="913650" y="385889"/>
                </a:lnTo>
              </a:path>
              <a:path w="2825115" h="1971040">
                <a:moveTo>
                  <a:pt x="737146" y="338937"/>
                </a:moveTo>
                <a:lnTo>
                  <a:pt x="550278" y="338937"/>
                </a:lnTo>
                <a:lnTo>
                  <a:pt x="550278" y="385889"/>
                </a:lnTo>
                <a:lnTo>
                  <a:pt x="737146" y="385889"/>
                </a:lnTo>
                <a:lnTo>
                  <a:pt x="737146" y="338937"/>
                </a:lnTo>
              </a:path>
              <a:path w="2825115" h="1971040">
                <a:moveTo>
                  <a:pt x="913650" y="312877"/>
                </a:moveTo>
                <a:lnTo>
                  <a:pt x="378955" y="312877"/>
                </a:lnTo>
                <a:lnTo>
                  <a:pt x="378955" y="338937"/>
                </a:lnTo>
                <a:lnTo>
                  <a:pt x="913650" y="338937"/>
                </a:lnTo>
                <a:lnTo>
                  <a:pt x="913650" y="312877"/>
                </a:lnTo>
              </a:path>
              <a:path w="2825115" h="1971040">
                <a:moveTo>
                  <a:pt x="737146" y="265938"/>
                </a:moveTo>
                <a:lnTo>
                  <a:pt x="550278" y="265938"/>
                </a:lnTo>
                <a:lnTo>
                  <a:pt x="550278" y="312877"/>
                </a:lnTo>
                <a:lnTo>
                  <a:pt x="737146" y="312877"/>
                </a:lnTo>
                <a:lnTo>
                  <a:pt x="737146" y="265938"/>
                </a:lnTo>
              </a:path>
              <a:path w="2825115" h="1971040">
                <a:moveTo>
                  <a:pt x="913650" y="239877"/>
                </a:moveTo>
                <a:lnTo>
                  <a:pt x="378955" y="239877"/>
                </a:lnTo>
                <a:lnTo>
                  <a:pt x="378955" y="265938"/>
                </a:lnTo>
                <a:lnTo>
                  <a:pt x="913650" y="265938"/>
                </a:lnTo>
                <a:lnTo>
                  <a:pt x="913650" y="239877"/>
                </a:lnTo>
              </a:path>
              <a:path w="2825115" h="1971040">
                <a:moveTo>
                  <a:pt x="737146" y="192925"/>
                </a:moveTo>
                <a:lnTo>
                  <a:pt x="550278" y="192925"/>
                </a:lnTo>
                <a:lnTo>
                  <a:pt x="550278" y="239877"/>
                </a:lnTo>
                <a:lnTo>
                  <a:pt x="737146" y="239877"/>
                </a:lnTo>
                <a:lnTo>
                  <a:pt x="737146" y="192925"/>
                </a:lnTo>
              </a:path>
              <a:path w="2825115" h="1971040">
                <a:moveTo>
                  <a:pt x="913650" y="166865"/>
                </a:moveTo>
                <a:lnTo>
                  <a:pt x="378955" y="166865"/>
                </a:lnTo>
                <a:lnTo>
                  <a:pt x="378955" y="192925"/>
                </a:lnTo>
                <a:lnTo>
                  <a:pt x="913650" y="192925"/>
                </a:lnTo>
                <a:lnTo>
                  <a:pt x="913650" y="166865"/>
                </a:lnTo>
              </a:path>
              <a:path w="2825115" h="1971040">
                <a:moveTo>
                  <a:pt x="737146" y="119926"/>
                </a:moveTo>
                <a:lnTo>
                  <a:pt x="550278" y="119926"/>
                </a:lnTo>
                <a:lnTo>
                  <a:pt x="550278" y="166865"/>
                </a:lnTo>
                <a:lnTo>
                  <a:pt x="737146" y="166865"/>
                </a:lnTo>
                <a:lnTo>
                  <a:pt x="737146" y="119926"/>
                </a:lnTo>
              </a:path>
              <a:path w="2825115" h="1971040">
                <a:moveTo>
                  <a:pt x="913650" y="93853"/>
                </a:moveTo>
                <a:lnTo>
                  <a:pt x="378955" y="93853"/>
                </a:lnTo>
                <a:lnTo>
                  <a:pt x="378955" y="119926"/>
                </a:lnTo>
                <a:lnTo>
                  <a:pt x="913650" y="119926"/>
                </a:lnTo>
                <a:lnTo>
                  <a:pt x="913650" y="93853"/>
                </a:lnTo>
              </a:path>
              <a:path w="2825115" h="1971040">
                <a:moveTo>
                  <a:pt x="737146" y="46926"/>
                </a:moveTo>
                <a:lnTo>
                  <a:pt x="550278" y="46926"/>
                </a:lnTo>
                <a:lnTo>
                  <a:pt x="550278" y="93853"/>
                </a:lnTo>
                <a:lnTo>
                  <a:pt x="737146" y="93853"/>
                </a:lnTo>
                <a:lnTo>
                  <a:pt x="737146" y="46926"/>
                </a:lnTo>
              </a:path>
              <a:path w="2825115" h="1971040">
                <a:moveTo>
                  <a:pt x="913650" y="20853"/>
                </a:moveTo>
                <a:lnTo>
                  <a:pt x="378955" y="20853"/>
                </a:lnTo>
                <a:lnTo>
                  <a:pt x="378955" y="46926"/>
                </a:lnTo>
                <a:lnTo>
                  <a:pt x="913650" y="46926"/>
                </a:lnTo>
                <a:lnTo>
                  <a:pt x="913650" y="20853"/>
                </a:lnTo>
              </a:path>
              <a:path w="2825115" h="1971040">
                <a:moveTo>
                  <a:pt x="737146" y="0"/>
                </a:moveTo>
                <a:lnTo>
                  <a:pt x="550278" y="0"/>
                </a:lnTo>
                <a:lnTo>
                  <a:pt x="550278" y="20853"/>
                </a:lnTo>
                <a:lnTo>
                  <a:pt x="737146" y="20853"/>
                </a:lnTo>
                <a:lnTo>
                  <a:pt x="737146" y="0"/>
                </a:lnTo>
              </a:path>
            </a:pathLst>
          </a:custGeom>
          <a:solidFill>
            <a:srgbClr val="88D0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object 22">
            <a:extLst>
              <a:ext uri="{FF2B5EF4-FFF2-40B4-BE49-F238E27FC236}">
                <a16:creationId xmlns:a16="http://schemas.microsoft.com/office/drawing/2014/main" id="{54513286-B3C6-467A-AEDE-37D552786218}"/>
              </a:ext>
            </a:extLst>
          </p:cNvPr>
          <p:cNvSpPr/>
          <p:nvPr/>
        </p:nvSpPr>
        <p:spPr>
          <a:xfrm>
            <a:off x="3375806" y="4135705"/>
            <a:ext cx="538207" cy="1003889"/>
          </a:xfrm>
          <a:custGeom>
            <a:avLst/>
            <a:gdLst/>
            <a:ahLst/>
            <a:cxnLst/>
            <a:rect l="l" t="t" r="r" b="b"/>
            <a:pathLst>
              <a:path w="716279" h="1336040">
                <a:moveTo>
                  <a:pt x="0" y="0"/>
                </a:moveTo>
                <a:lnTo>
                  <a:pt x="0" y="1335942"/>
                </a:lnTo>
                <a:lnTo>
                  <a:pt x="716076" y="1335942"/>
                </a:lnTo>
                <a:lnTo>
                  <a:pt x="716076" y="188696"/>
                </a:lnTo>
                <a:lnTo>
                  <a:pt x="0" y="0"/>
                </a:lnTo>
              </a:path>
            </a:pathLst>
          </a:custGeom>
          <a:solidFill>
            <a:srgbClr val="88D0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object 23">
            <a:extLst>
              <a:ext uri="{FF2B5EF4-FFF2-40B4-BE49-F238E27FC236}">
                <a16:creationId xmlns:a16="http://schemas.microsoft.com/office/drawing/2014/main" id="{C7EFEE36-D182-4818-ADAD-0D4586E086A6}"/>
              </a:ext>
            </a:extLst>
          </p:cNvPr>
          <p:cNvSpPr/>
          <p:nvPr/>
        </p:nvSpPr>
        <p:spPr>
          <a:xfrm>
            <a:off x="3375817" y="4017569"/>
            <a:ext cx="478565" cy="1009138"/>
          </a:xfrm>
          <a:custGeom>
            <a:avLst/>
            <a:gdLst/>
            <a:ahLst/>
            <a:cxnLst/>
            <a:rect l="l" t="t" r="r" b="b"/>
            <a:pathLst>
              <a:path w="636904" h="1343025">
                <a:moveTo>
                  <a:pt x="636904" y="1342771"/>
                </a:moveTo>
                <a:lnTo>
                  <a:pt x="0" y="1342771"/>
                </a:lnTo>
                <a:lnTo>
                  <a:pt x="0" y="0"/>
                </a:lnTo>
                <a:lnTo>
                  <a:pt x="636904" y="0"/>
                </a:lnTo>
                <a:lnTo>
                  <a:pt x="636904" y="1342771"/>
                </a:lnTo>
                <a:close/>
              </a:path>
            </a:pathLst>
          </a:custGeom>
          <a:solidFill>
            <a:srgbClr val="88D0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object 24">
            <a:extLst>
              <a:ext uri="{FF2B5EF4-FFF2-40B4-BE49-F238E27FC236}">
                <a16:creationId xmlns:a16="http://schemas.microsoft.com/office/drawing/2014/main" id="{1FA6488E-B8D6-4566-8EE3-0A9DD97595AA}"/>
              </a:ext>
            </a:extLst>
          </p:cNvPr>
          <p:cNvSpPr/>
          <p:nvPr/>
        </p:nvSpPr>
        <p:spPr>
          <a:xfrm>
            <a:off x="3696812" y="4592669"/>
            <a:ext cx="356896" cy="547272"/>
          </a:xfrm>
          <a:custGeom>
            <a:avLst/>
            <a:gdLst/>
            <a:ahLst/>
            <a:cxnLst/>
            <a:rect l="l" t="t" r="r" b="b"/>
            <a:pathLst>
              <a:path w="474979" h="728345">
                <a:moveTo>
                  <a:pt x="474903" y="727786"/>
                </a:moveTo>
                <a:lnTo>
                  <a:pt x="0" y="727786"/>
                </a:lnTo>
                <a:lnTo>
                  <a:pt x="0" y="0"/>
                </a:lnTo>
                <a:lnTo>
                  <a:pt x="474903" y="0"/>
                </a:lnTo>
                <a:lnTo>
                  <a:pt x="474903" y="727786"/>
                </a:lnTo>
              </a:path>
            </a:pathLst>
          </a:custGeom>
          <a:solidFill>
            <a:srgbClr val="88D0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object 25">
            <a:extLst>
              <a:ext uri="{FF2B5EF4-FFF2-40B4-BE49-F238E27FC236}">
                <a16:creationId xmlns:a16="http://schemas.microsoft.com/office/drawing/2014/main" id="{141C0685-EFFD-4D33-BE93-81AFDBB244D7}"/>
              </a:ext>
            </a:extLst>
          </p:cNvPr>
          <p:cNvSpPr/>
          <p:nvPr/>
        </p:nvSpPr>
        <p:spPr>
          <a:xfrm>
            <a:off x="4297018" y="4755123"/>
            <a:ext cx="52962" cy="384569"/>
          </a:xfrm>
          <a:custGeom>
            <a:avLst/>
            <a:gdLst/>
            <a:ahLst/>
            <a:cxnLst/>
            <a:rect l="l" t="t" r="r" b="b"/>
            <a:pathLst>
              <a:path w="70485" h="511809">
                <a:moveTo>
                  <a:pt x="0" y="511581"/>
                </a:moveTo>
                <a:lnTo>
                  <a:pt x="70332" y="511581"/>
                </a:lnTo>
                <a:lnTo>
                  <a:pt x="70332" y="0"/>
                </a:lnTo>
                <a:lnTo>
                  <a:pt x="0" y="0"/>
                </a:lnTo>
                <a:lnTo>
                  <a:pt x="0" y="511581"/>
                </a:lnTo>
                <a:close/>
              </a:path>
            </a:pathLst>
          </a:custGeom>
          <a:solidFill>
            <a:srgbClr val="88D0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object 26">
            <a:extLst>
              <a:ext uri="{FF2B5EF4-FFF2-40B4-BE49-F238E27FC236}">
                <a16:creationId xmlns:a16="http://schemas.microsoft.com/office/drawing/2014/main" id="{73456918-CEE4-4067-9DD4-65BA5F030D1F}"/>
              </a:ext>
            </a:extLst>
          </p:cNvPr>
          <p:cNvSpPr/>
          <p:nvPr/>
        </p:nvSpPr>
        <p:spPr>
          <a:xfrm>
            <a:off x="3993036" y="4755123"/>
            <a:ext cx="61073" cy="384569"/>
          </a:xfrm>
          <a:custGeom>
            <a:avLst/>
            <a:gdLst/>
            <a:ahLst/>
            <a:cxnLst/>
            <a:rect l="l" t="t" r="r" b="b"/>
            <a:pathLst>
              <a:path w="81279" h="511809">
                <a:moveTo>
                  <a:pt x="0" y="511581"/>
                </a:moveTo>
                <a:lnTo>
                  <a:pt x="80670" y="511581"/>
                </a:lnTo>
                <a:lnTo>
                  <a:pt x="80670" y="0"/>
                </a:lnTo>
                <a:lnTo>
                  <a:pt x="0" y="0"/>
                </a:lnTo>
                <a:lnTo>
                  <a:pt x="0" y="511581"/>
                </a:lnTo>
                <a:close/>
              </a:path>
            </a:pathLst>
          </a:custGeom>
          <a:solidFill>
            <a:srgbClr val="88D0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object 27">
            <a:extLst>
              <a:ext uri="{FF2B5EF4-FFF2-40B4-BE49-F238E27FC236}">
                <a16:creationId xmlns:a16="http://schemas.microsoft.com/office/drawing/2014/main" id="{C910D365-3600-4582-A20A-A2D88D238983}"/>
              </a:ext>
            </a:extLst>
          </p:cNvPr>
          <p:cNvSpPr/>
          <p:nvPr/>
        </p:nvSpPr>
        <p:spPr>
          <a:xfrm>
            <a:off x="4053652" y="4397091"/>
            <a:ext cx="243815" cy="742896"/>
          </a:xfrm>
          <a:custGeom>
            <a:avLst/>
            <a:gdLst/>
            <a:ahLst/>
            <a:cxnLst/>
            <a:rect l="l" t="t" r="r" b="b"/>
            <a:pathLst>
              <a:path w="324485" h="988695">
                <a:moveTo>
                  <a:pt x="323888" y="988072"/>
                </a:moveTo>
                <a:lnTo>
                  <a:pt x="0" y="988072"/>
                </a:lnTo>
                <a:lnTo>
                  <a:pt x="0" y="0"/>
                </a:lnTo>
                <a:lnTo>
                  <a:pt x="323888" y="0"/>
                </a:lnTo>
                <a:lnTo>
                  <a:pt x="323888" y="988072"/>
                </a:lnTo>
              </a:path>
            </a:pathLst>
          </a:custGeom>
          <a:solidFill>
            <a:srgbClr val="88D0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object 28">
            <a:extLst>
              <a:ext uri="{FF2B5EF4-FFF2-40B4-BE49-F238E27FC236}">
                <a16:creationId xmlns:a16="http://schemas.microsoft.com/office/drawing/2014/main" id="{701E543C-5D30-4B97-BC4E-F8A08B5A4496}"/>
              </a:ext>
            </a:extLst>
          </p:cNvPr>
          <p:cNvSpPr/>
          <p:nvPr/>
        </p:nvSpPr>
        <p:spPr>
          <a:xfrm>
            <a:off x="921928" y="3374127"/>
            <a:ext cx="3312500" cy="1765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object 29">
            <a:extLst>
              <a:ext uri="{FF2B5EF4-FFF2-40B4-BE49-F238E27FC236}">
                <a16:creationId xmlns:a16="http://schemas.microsoft.com/office/drawing/2014/main" id="{1AB8DFC4-B205-4C36-BB50-AF2EE86F551D}"/>
              </a:ext>
            </a:extLst>
          </p:cNvPr>
          <p:cNvSpPr/>
          <p:nvPr/>
        </p:nvSpPr>
        <p:spPr>
          <a:xfrm>
            <a:off x="921928" y="3646743"/>
            <a:ext cx="174154" cy="92087"/>
          </a:xfrm>
          <a:custGeom>
            <a:avLst/>
            <a:gdLst/>
            <a:ahLst/>
            <a:cxnLst/>
            <a:rect l="l" t="t" r="r" b="b"/>
            <a:pathLst>
              <a:path w="231775" h="122554">
                <a:moveTo>
                  <a:pt x="0" y="60542"/>
                </a:moveTo>
                <a:lnTo>
                  <a:pt x="0" y="76996"/>
                </a:lnTo>
                <a:lnTo>
                  <a:pt x="146725" y="85753"/>
                </a:lnTo>
                <a:lnTo>
                  <a:pt x="160555" y="98834"/>
                </a:lnTo>
                <a:lnTo>
                  <a:pt x="0" y="103298"/>
                </a:lnTo>
                <a:lnTo>
                  <a:pt x="0" y="122096"/>
                </a:lnTo>
                <a:lnTo>
                  <a:pt x="231536" y="111750"/>
                </a:lnTo>
                <a:lnTo>
                  <a:pt x="169903" y="71110"/>
                </a:lnTo>
                <a:lnTo>
                  <a:pt x="157520" y="70335"/>
                </a:lnTo>
                <a:lnTo>
                  <a:pt x="153140" y="68380"/>
                </a:lnTo>
                <a:lnTo>
                  <a:pt x="126062" y="68380"/>
                </a:lnTo>
                <a:lnTo>
                  <a:pt x="0" y="60542"/>
                </a:lnTo>
                <a:close/>
              </a:path>
              <a:path w="231775" h="122554">
                <a:moveTo>
                  <a:pt x="0" y="0"/>
                </a:moveTo>
                <a:lnTo>
                  <a:pt x="0" y="12088"/>
                </a:lnTo>
                <a:lnTo>
                  <a:pt x="126062" y="68380"/>
                </a:lnTo>
                <a:lnTo>
                  <a:pt x="153140" y="68380"/>
                </a:lnTo>
                <a:lnTo>
                  <a:pt x="0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object 30">
            <a:extLst>
              <a:ext uri="{FF2B5EF4-FFF2-40B4-BE49-F238E27FC236}">
                <a16:creationId xmlns:a16="http://schemas.microsoft.com/office/drawing/2014/main" id="{E996BE6B-860B-44E5-95D1-FEE48D11302C}"/>
              </a:ext>
            </a:extLst>
          </p:cNvPr>
          <p:cNvSpPr/>
          <p:nvPr/>
        </p:nvSpPr>
        <p:spPr>
          <a:xfrm>
            <a:off x="2713498" y="4966674"/>
            <a:ext cx="419878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673" y="0"/>
                </a:lnTo>
              </a:path>
            </a:pathLst>
          </a:custGeom>
          <a:ln w="32689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object 31">
            <a:extLst>
              <a:ext uri="{FF2B5EF4-FFF2-40B4-BE49-F238E27FC236}">
                <a16:creationId xmlns:a16="http://schemas.microsoft.com/office/drawing/2014/main" id="{E74720FD-0D50-478F-A874-B7917AF62BDD}"/>
              </a:ext>
            </a:extLst>
          </p:cNvPr>
          <p:cNvSpPr/>
          <p:nvPr/>
        </p:nvSpPr>
        <p:spPr>
          <a:xfrm>
            <a:off x="2572466" y="4966674"/>
            <a:ext cx="94472" cy="0"/>
          </a:xfrm>
          <a:custGeom>
            <a:avLst/>
            <a:gdLst/>
            <a:ahLst/>
            <a:cxnLst/>
            <a:rect l="l" t="t" r="r" b="b"/>
            <a:pathLst>
              <a:path w="125730">
                <a:moveTo>
                  <a:pt x="0" y="0"/>
                </a:moveTo>
                <a:lnTo>
                  <a:pt x="125133" y="0"/>
                </a:lnTo>
              </a:path>
            </a:pathLst>
          </a:custGeom>
          <a:ln w="32689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object 32">
            <a:extLst>
              <a:ext uri="{FF2B5EF4-FFF2-40B4-BE49-F238E27FC236}">
                <a16:creationId xmlns:a16="http://schemas.microsoft.com/office/drawing/2014/main" id="{55878322-8D39-4C37-AAAA-8367570B076E}"/>
              </a:ext>
            </a:extLst>
          </p:cNvPr>
          <p:cNvSpPr/>
          <p:nvPr/>
        </p:nvSpPr>
        <p:spPr>
          <a:xfrm>
            <a:off x="1447309" y="4966674"/>
            <a:ext cx="1078322" cy="0"/>
          </a:xfrm>
          <a:custGeom>
            <a:avLst/>
            <a:gdLst/>
            <a:ahLst/>
            <a:cxnLst/>
            <a:rect l="l" t="t" r="r" b="b"/>
            <a:pathLst>
              <a:path w="1435100">
                <a:moveTo>
                  <a:pt x="0" y="0"/>
                </a:moveTo>
                <a:lnTo>
                  <a:pt x="1434846" y="0"/>
                </a:lnTo>
              </a:path>
            </a:pathLst>
          </a:custGeom>
          <a:ln w="32689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object 33">
            <a:extLst>
              <a:ext uri="{FF2B5EF4-FFF2-40B4-BE49-F238E27FC236}">
                <a16:creationId xmlns:a16="http://schemas.microsoft.com/office/drawing/2014/main" id="{0408B796-6AD3-4E5F-8427-6B340F31049C}"/>
              </a:ext>
            </a:extLst>
          </p:cNvPr>
          <p:cNvSpPr/>
          <p:nvPr/>
        </p:nvSpPr>
        <p:spPr>
          <a:xfrm>
            <a:off x="2713498" y="4926657"/>
            <a:ext cx="419878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673" y="0"/>
                </a:lnTo>
              </a:path>
            </a:pathLst>
          </a:custGeom>
          <a:ln w="32702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object 34">
            <a:extLst>
              <a:ext uri="{FF2B5EF4-FFF2-40B4-BE49-F238E27FC236}">
                <a16:creationId xmlns:a16="http://schemas.microsoft.com/office/drawing/2014/main" id="{831AC1DA-D230-4EA4-939C-A8F3AF0EC0C0}"/>
              </a:ext>
            </a:extLst>
          </p:cNvPr>
          <p:cNvSpPr/>
          <p:nvPr/>
        </p:nvSpPr>
        <p:spPr>
          <a:xfrm>
            <a:off x="2572466" y="4926657"/>
            <a:ext cx="94472" cy="0"/>
          </a:xfrm>
          <a:custGeom>
            <a:avLst/>
            <a:gdLst/>
            <a:ahLst/>
            <a:cxnLst/>
            <a:rect l="l" t="t" r="r" b="b"/>
            <a:pathLst>
              <a:path w="125730">
                <a:moveTo>
                  <a:pt x="0" y="0"/>
                </a:moveTo>
                <a:lnTo>
                  <a:pt x="125133" y="0"/>
                </a:lnTo>
              </a:path>
            </a:pathLst>
          </a:custGeom>
          <a:ln w="32702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object 35">
            <a:extLst>
              <a:ext uri="{FF2B5EF4-FFF2-40B4-BE49-F238E27FC236}">
                <a16:creationId xmlns:a16="http://schemas.microsoft.com/office/drawing/2014/main" id="{EC6C8571-F8B3-4A16-A2A7-AB1D914DB4BD}"/>
              </a:ext>
            </a:extLst>
          </p:cNvPr>
          <p:cNvSpPr/>
          <p:nvPr/>
        </p:nvSpPr>
        <p:spPr>
          <a:xfrm>
            <a:off x="2066973" y="4926657"/>
            <a:ext cx="458525" cy="0"/>
          </a:xfrm>
          <a:custGeom>
            <a:avLst/>
            <a:gdLst/>
            <a:ahLst/>
            <a:cxnLst/>
            <a:rect l="l" t="t" r="r" b="b"/>
            <a:pathLst>
              <a:path w="610235">
                <a:moveTo>
                  <a:pt x="0" y="0"/>
                </a:moveTo>
                <a:lnTo>
                  <a:pt x="610158" y="0"/>
                </a:lnTo>
              </a:path>
            </a:pathLst>
          </a:custGeom>
          <a:ln w="32702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object 36">
            <a:extLst>
              <a:ext uri="{FF2B5EF4-FFF2-40B4-BE49-F238E27FC236}">
                <a16:creationId xmlns:a16="http://schemas.microsoft.com/office/drawing/2014/main" id="{8F6C3FF7-A76C-4D86-85E9-A67149F7EB24}"/>
              </a:ext>
            </a:extLst>
          </p:cNvPr>
          <p:cNvSpPr/>
          <p:nvPr/>
        </p:nvSpPr>
        <p:spPr>
          <a:xfrm>
            <a:off x="3474249" y="5025705"/>
            <a:ext cx="715223" cy="0"/>
          </a:xfrm>
          <a:custGeom>
            <a:avLst/>
            <a:gdLst/>
            <a:ahLst/>
            <a:cxnLst/>
            <a:rect l="l" t="t" r="r" b="b"/>
            <a:pathLst>
              <a:path w="951864">
                <a:moveTo>
                  <a:pt x="0" y="0"/>
                </a:moveTo>
                <a:lnTo>
                  <a:pt x="951699" y="0"/>
                </a:lnTo>
              </a:path>
            </a:pathLst>
          </a:custGeom>
          <a:ln w="64135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B4DDB42F-1448-466C-AAE1-26A392B1B564}"/>
              </a:ext>
            </a:extLst>
          </p:cNvPr>
          <p:cNvSpPr/>
          <p:nvPr/>
        </p:nvSpPr>
        <p:spPr>
          <a:xfrm>
            <a:off x="2308659" y="4966665"/>
            <a:ext cx="88747" cy="118329"/>
          </a:xfrm>
          <a:custGeom>
            <a:avLst/>
            <a:gdLst/>
            <a:ahLst/>
            <a:cxnLst/>
            <a:rect l="l" t="t" r="r" b="b"/>
            <a:pathLst>
              <a:path w="118110" h="157479">
                <a:moveTo>
                  <a:pt x="0" y="157124"/>
                </a:moveTo>
                <a:lnTo>
                  <a:pt x="117932" y="157124"/>
                </a:lnTo>
                <a:lnTo>
                  <a:pt x="117932" y="0"/>
                </a:lnTo>
                <a:lnTo>
                  <a:pt x="0" y="0"/>
                </a:lnTo>
                <a:lnTo>
                  <a:pt x="0" y="157124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object 38">
            <a:extLst>
              <a:ext uri="{FF2B5EF4-FFF2-40B4-BE49-F238E27FC236}">
                <a16:creationId xmlns:a16="http://schemas.microsoft.com/office/drawing/2014/main" id="{99572D4D-EB78-496B-944C-FB3AD83581CA}"/>
              </a:ext>
            </a:extLst>
          </p:cNvPr>
          <p:cNvSpPr/>
          <p:nvPr/>
        </p:nvSpPr>
        <p:spPr>
          <a:xfrm>
            <a:off x="1961182" y="4773259"/>
            <a:ext cx="436100" cy="0"/>
          </a:xfrm>
          <a:custGeom>
            <a:avLst/>
            <a:gdLst/>
            <a:ahLst/>
            <a:cxnLst/>
            <a:rect l="l" t="t" r="r" b="b"/>
            <a:pathLst>
              <a:path w="580389">
                <a:moveTo>
                  <a:pt x="0" y="0"/>
                </a:moveTo>
                <a:lnTo>
                  <a:pt x="580377" y="0"/>
                </a:lnTo>
              </a:path>
            </a:pathLst>
          </a:custGeom>
          <a:ln w="3288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object 39">
            <a:extLst>
              <a:ext uri="{FF2B5EF4-FFF2-40B4-BE49-F238E27FC236}">
                <a16:creationId xmlns:a16="http://schemas.microsoft.com/office/drawing/2014/main" id="{95A1D7CE-4B16-44A4-AEA8-94176EE3EDE7}"/>
              </a:ext>
            </a:extLst>
          </p:cNvPr>
          <p:cNvSpPr/>
          <p:nvPr/>
        </p:nvSpPr>
        <p:spPr>
          <a:xfrm>
            <a:off x="2484884" y="4925345"/>
            <a:ext cx="0" cy="43896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140"/>
                </a:lnTo>
              </a:path>
            </a:pathLst>
          </a:custGeom>
          <a:ln w="48183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object 40">
            <a:extLst>
              <a:ext uri="{FF2B5EF4-FFF2-40B4-BE49-F238E27FC236}">
                <a16:creationId xmlns:a16="http://schemas.microsoft.com/office/drawing/2014/main" id="{11C90446-AF83-4C0A-878F-E060A26EFE86}"/>
              </a:ext>
            </a:extLst>
          </p:cNvPr>
          <p:cNvSpPr/>
          <p:nvPr/>
        </p:nvSpPr>
        <p:spPr>
          <a:xfrm>
            <a:off x="2621764" y="4925345"/>
            <a:ext cx="0" cy="43896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140"/>
                </a:lnTo>
              </a:path>
            </a:pathLst>
          </a:custGeom>
          <a:ln w="48183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object 41">
            <a:extLst>
              <a:ext uri="{FF2B5EF4-FFF2-40B4-BE49-F238E27FC236}">
                <a16:creationId xmlns:a16="http://schemas.microsoft.com/office/drawing/2014/main" id="{10A95075-0118-4CAC-B818-5F08B94A676C}"/>
              </a:ext>
            </a:extLst>
          </p:cNvPr>
          <p:cNvSpPr/>
          <p:nvPr/>
        </p:nvSpPr>
        <p:spPr>
          <a:xfrm>
            <a:off x="2756320" y="4925345"/>
            <a:ext cx="0" cy="43896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140"/>
                </a:lnTo>
              </a:path>
            </a:pathLst>
          </a:custGeom>
          <a:ln w="48196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object 42">
            <a:extLst>
              <a:ext uri="{FF2B5EF4-FFF2-40B4-BE49-F238E27FC236}">
                <a16:creationId xmlns:a16="http://schemas.microsoft.com/office/drawing/2014/main" id="{D8A0EA5E-2554-416F-A095-2CD4E393C003}"/>
              </a:ext>
            </a:extLst>
          </p:cNvPr>
          <p:cNvSpPr/>
          <p:nvPr/>
        </p:nvSpPr>
        <p:spPr>
          <a:xfrm>
            <a:off x="2235124" y="4966665"/>
            <a:ext cx="0" cy="118329"/>
          </a:xfrm>
          <a:custGeom>
            <a:avLst/>
            <a:gdLst/>
            <a:ahLst/>
            <a:cxnLst/>
            <a:rect l="l" t="t" r="r" b="b"/>
            <a:pathLst>
              <a:path h="157479">
                <a:moveTo>
                  <a:pt x="0" y="0"/>
                </a:moveTo>
                <a:lnTo>
                  <a:pt x="0" y="157124"/>
                </a:lnTo>
              </a:path>
            </a:pathLst>
          </a:custGeom>
          <a:ln w="48183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object 43">
            <a:extLst>
              <a:ext uri="{FF2B5EF4-FFF2-40B4-BE49-F238E27FC236}">
                <a16:creationId xmlns:a16="http://schemas.microsoft.com/office/drawing/2014/main" id="{F21761B7-5797-4C03-94B1-BE0C6C8EE7D2}"/>
              </a:ext>
            </a:extLst>
          </p:cNvPr>
          <p:cNvSpPr/>
          <p:nvPr/>
        </p:nvSpPr>
        <p:spPr>
          <a:xfrm>
            <a:off x="3844362" y="5002088"/>
            <a:ext cx="0" cy="83020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09982"/>
                </a:lnTo>
              </a:path>
            </a:pathLst>
          </a:custGeom>
          <a:ln w="32562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object 44">
            <a:extLst>
              <a:ext uri="{FF2B5EF4-FFF2-40B4-BE49-F238E27FC236}">
                <a16:creationId xmlns:a16="http://schemas.microsoft.com/office/drawing/2014/main" id="{FF8DD9A0-1CF2-4649-BF32-8484F7904FA9}"/>
              </a:ext>
            </a:extLst>
          </p:cNvPr>
          <p:cNvSpPr/>
          <p:nvPr/>
        </p:nvSpPr>
        <p:spPr>
          <a:xfrm>
            <a:off x="3167892" y="4838029"/>
            <a:ext cx="121669" cy="128826"/>
          </a:xfrm>
          <a:custGeom>
            <a:avLst/>
            <a:gdLst/>
            <a:ahLst/>
            <a:cxnLst/>
            <a:rect l="l" t="t" r="r" b="b"/>
            <a:pathLst>
              <a:path w="161925" h="171450">
                <a:moveTo>
                  <a:pt x="149352" y="0"/>
                </a:moveTo>
                <a:lnTo>
                  <a:pt x="0" y="158127"/>
                </a:lnTo>
                <a:lnTo>
                  <a:pt x="12446" y="171322"/>
                </a:lnTo>
                <a:lnTo>
                  <a:pt x="161798" y="13195"/>
                </a:lnTo>
                <a:lnTo>
                  <a:pt x="149352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object 45">
            <a:extLst>
              <a:ext uri="{FF2B5EF4-FFF2-40B4-BE49-F238E27FC236}">
                <a16:creationId xmlns:a16="http://schemas.microsoft.com/office/drawing/2014/main" id="{B59D13D3-9E98-4351-B0B0-7051D4844B87}"/>
              </a:ext>
            </a:extLst>
          </p:cNvPr>
          <p:cNvSpPr/>
          <p:nvPr/>
        </p:nvSpPr>
        <p:spPr>
          <a:xfrm>
            <a:off x="3167890" y="4838030"/>
            <a:ext cx="121669" cy="128826"/>
          </a:xfrm>
          <a:custGeom>
            <a:avLst/>
            <a:gdLst/>
            <a:ahLst/>
            <a:cxnLst/>
            <a:rect l="l" t="t" r="r" b="b"/>
            <a:pathLst>
              <a:path w="161925" h="171450">
                <a:moveTo>
                  <a:pt x="12445" y="0"/>
                </a:moveTo>
                <a:lnTo>
                  <a:pt x="0" y="13169"/>
                </a:lnTo>
                <a:lnTo>
                  <a:pt x="149351" y="171323"/>
                </a:lnTo>
                <a:lnTo>
                  <a:pt x="161797" y="158127"/>
                </a:lnTo>
                <a:lnTo>
                  <a:pt x="12445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object 46">
            <a:extLst>
              <a:ext uri="{FF2B5EF4-FFF2-40B4-BE49-F238E27FC236}">
                <a16:creationId xmlns:a16="http://schemas.microsoft.com/office/drawing/2014/main" id="{1BA3ED52-AEE7-4198-89D2-12187256D9A8}"/>
              </a:ext>
            </a:extLst>
          </p:cNvPr>
          <p:cNvSpPr/>
          <p:nvPr/>
        </p:nvSpPr>
        <p:spPr>
          <a:xfrm>
            <a:off x="3167892" y="4671713"/>
            <a:ext cx="121669" cy="128826"/>
          </a:xfrm>
          <a:custGeom>
            <a:avLst/>
            <a:gdLst/>
            <a:ahLst/>
            <a:cxnLst/>
            <a:rect l="l" t="t" r="r" b="b"/>
            <a:pathLst>
              <a:path w="161925" h="171450">
                <a:moveTo>
                  <a:pt x="149352" y="0"/>
                </a:moveTo>
                <a:lnTo>
                  <a:pt x="0" y="158153"/>
                </a:lnTo>
                <a:lnTo>
                  <a:pt x="12446" y="171322"/>
                </a:lnTo>
                <a:lnTo>
                  <a:pt x="161798" y="13182"/>
                </a:lnTo>
                <a:lnTo>
                  <a:pt x="149352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object 47">
            <a:extLst>
              <a:ext uri="{FF2B5EF4-FFF2-40B4-BE49-F238E27FC236}">
                <a16:creationId xmlns:a16="http://schemas.microsoft.com/office/drawing/2014/main" id="{0871B940-1650-4287-9811-165DB9A5150A}"/>
              </a:ext>
            </a:extLst>
          </p:cNvPr>
          <p:cNvSpPr/>
          <p:nvPr/>
        </p:nvSpPr>
        <p:spPr>
          <a:xfrm>
            <a:off x="3167890" y="4671714"/>
            <a:ext cx="121669" cy="128826"/>
          </a:xfrm>
          <a:custGeom>
            <a:avLst/>
            <a:gdLst/>
            <a:ahLst/>
            <a:cxnLst/>
            <a:rect l="l" t="t" r="r" b="b"/>
            <a:pathLst>
              <a:path w="161925" h="171450">
                <a:moveTo>
                  <a:pt x="12445" y="0"/>
                </a:moveTo>
                <a:lnTo>
                  <a:pt x="0" y="13195"/>
                </a:lnTo>
                <a:lnTo>
                  <a:pt x="149351" y="171323"/>
                </a:lnTo>
                <a:lnTo>
                  <a:pt x="161797" y="158153"/>
                </a:lnTo>
                <a:lnTo>
                  <a:pt x="12445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object 48">
            <a:extLst>
              <a:ext uri="{FF2B5EF4-FFF2-40B4-BE49-F238E27FC236}">
                <a16:creationId xmlns:a16="http://schemas.microsoft.com/office/drawing/2014/main" id="{4427B26A-F0F0-47FC-A535-7D565684A143}"/>
              </a:ext>
            </a:extLst>
          </p:cNvPr>
          <p:cNvSpPr/>
          <p:nvPr/>
        </p:nvSpPr>
        <p:spPr>
          <a:xfrm>
            <a:off x="3180297" y="4816320"/>
            <a:ext cx="94472" cy="0"/>
          </a:xfrm>
          <a:custGeom>
            <a:avLst/>
            <a:gdLst/>
            <a:ahLst/>
            <a:cxnLst/>
            <a:rect l="l" t="t" r="r" b="b"/>
            <a:pathLst>
              <a:path w="125730">
                <a:moveTo>
                  <a:pt x="0" y="0"/>
                </a:moveTo>
                <a:lnTo>
                  <a:pt x="125145" y="0"/>
                </a:lnTo>
              </a:path>
            </a:pathLst>
          </a:custGeom>
          <a:ln w="16967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object 49">
            <a:extLst>
              <a:ext uri="{FF2B5EF4-FFF2-40B4-BE49-F238E27FC236}">
                <a16:creationId xmlns:a16="http://schemas.microsoft.com/office/drawing/2014/main" id="{328609F2-9082-4C8F-86FB-0EE0D0FEEE69}"/>
              </a:ext>
            </a:extLst>
          </p:cNvPr>
          <p:cNvSpPr/>
          <p:nvPr/>
        </p:nvSpPr>
        <p:spPr>
          <a:xfrm>
            <a:off x="3180297" y="4982844"/>
            <a:ext cx="94472" cy="0"/>
          </a:xfrm>
          <a:custGeom>
            <a:avLst/>
            <a:gdLst/>
            <a:ahLst/>
            <a:cxnLst/>
            <a:rect l="l" t="t" r="r" b="b"/>
            <a:pathLst>
              <a:path w="125730">
                <a:moveTo>
                  <a:pt x="0" y="0"/>
                </a:moveTo>
                <a:lnTo>
                  <a:pt x="125145" y="0"/>
                </a:lnTo>
              </a:path>
            </a:pathLst>
          </a:custGeom>
          <a:ln w="16979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object 50">
            <a:extLst>
              <a:ext uri="{FF2B5EF4-FFF2-40B4-BE49-F238E27FC236}">
                <a16:creationId xmlns:a16="http://schemas.microsoft.com/office/drawing/2014/main" id="{24206C5C-3578-4013-97C3-735408FAE4BD}"/>
              </a:ext>
            </a:extLst>
          </p:cNvPr>
          <p:cNvSpPr/>
          <p:nvPr/>
        </p:nvSpPr>
        <p:spPr>
          <a:xfrm>
            <a:off x="3180297" y="4659711"/>
            <a:ext cx="94472" cy="0"/>
          </a:xfrm>
          <a:custGeom>
            <a:avLst/>
            <a:gdLst/>
            <a:ahLst/>
            <a:cxnLst/>
            <a:rect l="l" t="t" r="r" b="b"/>
            <a:pathLst>
              <a:path w="125730">
                <a:moveTo>
                  <a:pt x="0" y="0"/>
                </a:moveTo>
                <a:lnTo>
                  <a:pt x="125145" y="0"/>
                </a:lnTo>
              </a:path>
            </a:pathLst>
          </a:custGeom>
          <a:ln w="32702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object 51">
            <a:extLst>
              <a:ext uri="{FF2B5EF4-FFF2-40B4-BE49-F238E27FC236}">
                <a16:creationId xmlns:a16="http://schemas.microsoft.com/office/drawing/2014/main" id="{4AD9EDD8-482B-435E-99F7-B12445C505A4}"/>
              </a:ext>
            </a:extLst>
          </p:cNvPr>
          <p:cNvSpPr/>
          <p:nvPr/>
        </p:nvSpPr>
        <p:spPr>
          <a:xfrm>
            <a:off x="3885614" y="5002088"/>
            <a:ext cx="0" cy="83020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09982"/>
                </a:lnTo>
              </a:path>
            </a:pathLst>
          </a:custGeom>
          <a:ln w="32562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object 52">
            <a:extLst>
              <a:ext uri="{FF2B5EF4-FFF2-40B4-BE49-F238E27FC236}">
                <a16:creationId xmlns:a16="http://schemas.microsoft.com/office/drawing/2014/main" id="{BB8EC339-9324-4295-8A8F-BB1A688D0487}"/>
              </a:ext>
            </a:extLst>
          </p:cNvPr>
          <p:cNvSpPr/>
          <p:nvPr/>
        </p:nvSpPr>
        <p:spPr>
          <a:xfrm>
            <a:off x="4177167" y="5025705"/>
            <a:ext cx="0" cy="94472"/>
          </a:xfrm>
          <a:custGeom>
            <a:avLst/>
            <a:gdLst/>
            <a:ahLst/>
            <a:cxnLst/>
            <a:rect l="l" t="t" r="r" b="b"/>
            <a:pathLst>
              <a:path h="125729">
                <a:moveTo>
                  <a:pt x="0" y="0"/>
                </a:moveTo>
                <a:lnTo>
                  <a:pt x="0" y="125691"/>
                </a:lnTo>
              </a:path>
            </a:pathLst>
          </a:custGeom>
          <a:ln w="3255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object 53">
            <a:extLst>
              <a:ext uri="{FF2B5EF4-FFF2-40B4-BE49-F238E27FC236}">
                <a16:creationId xmlns:a16="http://schemas.microsoft.com/office/drawing/2014/main" id="{15BFF48A-EAED-466F-9947-6D39198A4FDE}"/>
              </a:ext>
            </a:extLst>
          </p:cNvPr>
          <p:cNvSpPr/>
          <p:nvPr/>
        </p:nvSpPr>
        <p:spPr>
          <a:xfrm>
            <a:off x="3321338" y="5002088"/>
            <a:ext cx="153160" cy="83020"/>
          </a:xfrm>
          <a:custGeom>
            <a:avLst/>
            <a:gdLst/>
            <a:ahLst/>
            <a:cxnLst/>
            <a:rect l="l" t="t" r="r" b="b"/>
            <a:pathLst>
              <a:path w="203835" h="110490">
                <a:moveTo>
                  <a:pt x="0" y="109982"/>
                </a:moveTo>
                <a:lnTo>
                  <a:pt x="203504" y="109982"/>
                </a:lnTo>
                <a:lnTo>
                  <a:pt x="203504" y="0"/>
                </a:lnTo>
                <a:lnTo>
                  <a:pt x="0" y="0"/>
                </a:lnTo>
                <a:lnTo>
                  <a:pt x="0" y="109982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object 54">
            <a:extLst>
              <a:ext uri="{FF2B5EF4-FFF2-40B4-BE49-F238E27FC236}">
                <a16:creationId xmlns:a16="http://schemas.microsoft.com/office/drawing/2014/main" id="{D9ACBD3A-0F79-4FC8-8C07-57F7388B694B}"/>
              </a:ext>
            </a:extLst>
          </p:cNvPr>
          <p:cNvSpPr/>
          <p:nvPr/>
        </p:nvSpPr>
        <p:spPr>
          <a:xfrm>
            <a:off x="3180297" y="5002088"/>
            <a:ext cx="94472" cy="83020"/>
          </a:xfrm>
          <a:custGeom>
            <a:avLst/>
            <a:gdLst/>
            <a:ahLst/>
            <a:cxnLst/>
            <a:rect l="l" t="t" r="r" b="b"/>
            <a:pathLst>
              <a:path w="125730" h="110490">
                <a:moveTo>
                  <a:pt x="0" y="109982"/>
                </a:moveTo>
                <a:lnTo>
                  <a:pt x="125145" y="109982"/>
                </a:lnTo>
                <a:lnTo>
                  <a:pt x="125145" y="0"/>
                </a:lnTo>
                <a:lnTo>
                  <a:pt x="0" y="0"/>
                </a:lnTo>
                <a:lnTo>
                  <a:pt x="0" y="109982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object 55">
            <a:extLst>
              <a:ext uri="{FF2B5EF4-FFF2-40B4-BE49-F238E27FC236}">
                <a16:creationId xmlns:a16="http://schemas.microsoft.com/office/drawing/2014/main" id="{E0A0B363-1A69-4157-B760-7754C5E60F01}"/>
              </a:ext>
            </a:extLst>
          </p:cNvPr>
          <p:cNvSpPr/>
          <p:nvPr/>
        </p:nvSpPr>
        <p:spPr>
          <a:xfrm>
            <a:off x="2780354" y="5002088"/>
            <a:ext cx="353079" cy="83020"/>
          </a:xfrm>
          <a:custGeom>
            <a:avLst/>
            <a:gdLst/>
            <a:ahLst/>
            <a:cxnLst/>
            <a:rect l="l" t="t" r="r" b="b"/>
            <a:pathLst>
              <a:path w="469900" h="110490">
                <a:moveTo>
                  <a:pt x="0" y="109982"/>
                </a:moveTo>
                <a:lnTo>
                  <a:pt x="469696" y="109982"/>
                </a:lnTo>
                <a:lnTo>
                  <a:pt x="469696" y="0"/>
                </a:lnTo>
                <a:lnTo>
                  <a:pt x="0" y="0"/>
                </a:lnTo>
                <a:lnTo>
                  <a:pt x="0" y="109982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object 56">
            <a:extLst>
              <a:ext uri="{FF2B5EF4-FFF2-40B4-BE49-F238E27FC236}">
                <a16:creationId xmlns:a16="http://schemas.microsoft.com/office/drawing/2014/main" id="{490599F4-29EF-4B08-9748-F00ACD2D4637}"/>
              </a:ext>
            </a:extLst>
          </p:cNvPr>
          <p:cNvSpPr/>
          <p:nvPr/>
        </p:nvSpPr>
        <p:spPr>
          <a:xfrm>
            <a:off x="3686746" y="5013891"/>
            <a:ext cx="82544" cy="71093"/>
          </a:xfrm>
          <a:custGeom>
            <a:avLst/>
            <a:gdLst/>
            <a:ahLst/>
            <a:cxnLst/>
            <a:rect l="l" t="t" r="r" b="b"/>
            <a:pathLst>
              <a:path w="109854" h="94615">
                <a:moveTo>
                  <a:pt x="0" y="94272"/>
                </a:moveTo>
                <a:lnTo>
                  <a:pt x="109499" y="94272"/>
                </a:lnTo>
                <a:lnTo>
                  <a:pt x="109499" y="0"/>
                </a:lnTo>
                <a:lnTo>
                  <a:pt x="0" y="0"/>
                </a:lnTo>
                <a:lnTo>
                  <a:pt x="0" y="94272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object 57">
            <a:extLst>
              <a:ext uri="{FF2B5EF4-FFF2-40B4-BE49-F238E27FC236}">
                <a16:creationId xmlns:a16="http://schemas.microsoft.com/office/drawing/2014/main" id="{F4121C07-30D4-4780-A66E-925514461058}"/>
              </a:ext>
            </a:extLst>
          </p:cNvPr>
          <p:cNvSpPr/>
          <p:nvPr/>
        </p:nvSpPr>
        <p:spPr>
          <a:xfrm>
            <a:off x="3539102" y="5013891"/>
            <a:ext cx="82544" cy="71093"/>
          </a:xfrm>
          <a:custGeom>
            <a:avLst/>
            <a:gdLst/>
            <a:ahLst/>
            <a:cxnLst/>
            <a:rect l="l" t="t" r="r" b="b"/>
            <a:pathLst>
              <a:path w="109854" h="94615">
                <a:moveTo>
                  <a:pt x="0" y="94272"/>
                </a:moveTo>
                <a:lnTo>
                  <a:pt x="109474" y="94272"/>
                </a:lnTo>
                <a:lnTo>
                  <a:pt x="109474" y="0"/>
                </a:lnTo>
                <a:lnTo>
                  <a:pt x="0" y="0"/>
                </a:lnTo>
                <a:lnTo>
                  <a:pt x="0" y="94272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object 58">
            <a:extLst>
              <a:ext uri="{FF2B5EF4-FFF2-40B4-BE49-F238E27FC236}">
                <a16:creationId xmlns:a16="http://schemas.microsoft.com/office/drawing/2014/main" id="{A13563FF-7414-4660-8B5C-690D814B1654}"/>
              </a:ext>
            </a:extLst>
          </p:cNvPr>
          <p:cNvSpPr/>
          <p:nvPr/>
        </p:nvSpPr>
        <p:spPr>
          <a:xfrm>
            <a:off x="1434389" y="5084727"/>
            <a:ext cx="2510200" cy="54870"/>
          </a:xfrm>
          <a:custGeom>
            <a:avLst/>
            <a:gdLst/>
            <a:ahLst/>
            <a:cxnLst/>
            <a:rect l="l" t="t" r="r" b="b"/>
            <a:pathLst>
              <a:path w="3340735" h="73025">
                <a:moveTo>
                  <a:pt x="3340468" y="72923"/>
                </a:moveTo>
                <a:lnTo>
                  <a:pt x="3340468" y="0"/>
                </a:lnTo>
                <a:lnTo>
                  <a:pt x="0" y="0"/>
                </a:lnTo>
                <a:lnTo>
                  <a:pt x="0" y="72923"/>
                </a:lnTo>
                <a:lnTo>
                  <a:pt x="3340468" y="72923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object 59">
            <a:extLst>
              <a:ext uri="{FF2B5EF4-FFF2-40B4-BE49-F238E27FC236}">
                <a16:creationId xmlns:a16="http://schemas.microsoft.com/office/drawing/2014/main" id="{DA916CD2-522D-4FEE-8F31-75756955A677}"/>
              </a:ext>
            </a:extLst>
          </p:cNvPr>
          <p:cNvSpPr/>
          <p:nvPr/>
        </p:nvSpPr>
        <p:spPr>
          <a:xfrm>
            <a:off x="3133280" y="4628787"/>
            <a:ext cx="47236" cy="503376"/>
          </a:xfrm>
          <a:custGeom>
            <a:avLst/>
            <a:gdLst/>
            <a:ahLst/>
            <a:cxnLst/>
            <a:rect l="l" t="t" r="r" b="b"/>
            <a:pathLst>
              <a:path w="62864" h="669925">
                <a:moveTo>
                  <a:pt x="0" y="669645"/>
                </a:moveTo>
                <a:lnTo>
                  <a:pt x="62572" y="669645"/>
                </a:lnTo>
                <a:lnTo>
                  <a:pt x="62572" y="0"/>
                </a:lnTo>
                <a:lnTo>
                  <a:pt x="0" y="0"/>
                </a:lnTo>
                <a:lnTo>
                  <a:pt x="0" y="669645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object 60">
            <a:extLst>
              <a:ext uri="{FF2B5EF4-FFF2-40B4-BE49-F238E27FC236}">
                <a16:creationId xmlns:a16="http://schemas.microsoft.com/office/drawing/2014/main" id="{C0EAF4F7-2F41-483A-8196-4AD639C337F8}"/>
              </a:ext>
            </a:extLst>
          </p:cNvPr>
          <p:cNvSpPr/>
          <p:nvPr/>
        </p:nvSpPr>
        <p:spPr>
          <a:xfrm>
            <a:off x="3274330" y="4624665"/>
            <a:ext cx="47236" cy="507670"/>
          </a:xfrm>
          <a:custGeom>
            <a:avLst/>
            <a:gdLst/>
            <a:ahLst/>
            <a:cxnLst/>
            <a:rect l="l" t="t" r="r" b="b"/>
            <a:pathLst>
              <a:path w="62864" h="675640">
                <a:moveTo>
                  <a:pt x="0" y="675131"/>
                </a:moveTo>
                <a:lnTo>
                  <a:pt x="62560" y="675131"/>
                </a:lnTo>
                <a:lnTo>
                  <a:pt x="62560" y="0"/>
                </a:lnTo>
                <a:lnTo>
                  <a:pt x="0" y="0"/>
                </a:lnTo>
                <a:lnTo>
                  <a:pt x="0" y="675131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object 61">
            <a:extLst>
              <a:ext uri="{FF2B5EF4-FFF2-40B4-BE49-F238E27FC236}">
                <a16:creationId xmlns:a16="http://schemas.microsoft.com/office/drawing/2014/main" id="{0C3D3666-1D0F-41A8-BC7B-64DAE06FBDC8}"/>
              </a:ext>
            </a:extLst>
          </p:cNvPr>
          <p:cNvSpPr/>
          <p:nvPr/>
        </p:nvSpPr>
        <p:spPr>
          <a:xfrm>
            <a:off x="2525441" y="4835500"/>
            <a:ext cx="47236" cy="296777"/>
          </a:xfrm>
          <a:custGeom>
            <a:avLst/>
            <a:gdLst/>
            <a:ahLst/>
            <a:cxnLst/>
            <a:rect l="l" t="t" r="r" b="b"/>
            <a:pathLst>
              <a:path w="62864" h="394970">
                <a:moveTo>
                  <a:pt x="0" y="394538"/>
                </a:moveTo>
                <a:lnTo>
                  <a:pt x="62585" y="394538"/>
                </a:lnTo>
                <a:lnTo>
                  <a:pt x="62585" y="0"/>
                </a:lnTo>
                <a:lnTo>
                  <a:pt x="0" y="0"/>
                </a:lnTo>
                <a:lnTo>
                  <a:pt x="0" y="394538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object 62">
            <a:extLst>
              <a:ext uri="{FF2B5EF4-FFF2-40B4-BE49-F238E27FC236}">
                <a16:creationId xmlns:a16="http://schemas.microsoft.com/office/drawing/2014/main" id="{7CF80C10-1350-4BE3-83BD-505A4CBB9FD2}"/>
              </a:ext>
            </a:extLst>
          </p:cNvPr>
          <p:cNvSpPr/>
          <p:nvPr/>
        </p:nvSpPr>
        <p:spPr>
          <a:xfrm>
            <a:off x="2666491" y="4763043"/>
            <a:ext cx="47236" cy="369301"/>
          </a:xfrm>
          <a:custGeom>
            <a:avLst/>
            <a:gdLst/>
            <a:ahLst/>
            <a:cxnLst/>
            <a:rect l="l" t="t" r="r" b="b"/>
            <a:pathLst>
              <a:path w="62864" h="491490">
                <a:moveTo>
                  <a:pt x="0" y="490969"/>
                </a:moveTo>
                <a:lnTo>
                  <a:pt x="62560" y="490969"/>
                </a:lnTo>
                <a:lnTo>
                  <a:pt x="62560" y="0"/>
                </a:lnTo>
                <a:lnTo>
                  <a:pt x="0" y="0"/>
                </a:lnTo>
                <a:lnTo>
                  <a:pt x="0" y="490969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object 63">
            <a:extLst>
              <a:ext uri="{FF2B5EF4-FFF2-40B4-BE49-F238E27FC236}">
                <a16:creationId xmlns:a16="http://schemas.microsoft.com/office/drawing/2014/main" id="{35603608-85C3-4243-8A5C-DD7C2CDA79D2}"/>
              </a:ext>
            </a:extLst>
          </p:cNvPr>
          <p:cNvSpPr/>
          <p:nvPr/>
        </p:nvSpPr>
        <p:spPr>
          <a:xfrm>
            <a:off x="3469332" y="4879325"/>
            <a:ext cx="125009" cy="125009"/>
          </a:xfrm>
          <a:custGeom>
            <a:avLst/>
            <a:gdLst/>
            <a:ahLst/>
            <a:cxnLst/>
            <a:rect l="l" t="t" r="r" b="b"/>
            <a:pathLst>
              <a:path w="166370" h="166370">
                <a:moveTo>
                  <a:pt x="72824" y="0"/>
                </a:moveTo>
                <a:lnTo>
                  <a:pt x="35569" y="14607"/>
                </a:lnTo>
                <a:lnTo>
                  <a:pt x="9593" y="45952"/>
                </a:lnTo>
                <a:lnTo>
                  <a:pt x="0" y="90278"/>
                </a:lnTo>
                <a:lnTo>
                  <a:pt x="2406" y="104125"/>
                </a:lnTo>
                <a:lnTo>
                  <a:pt x="22203" y="139566"/>
                </a:lnTo>
                <a:lnTo>
                  <a:pt x="57289" y="161655"/>
                </a:lnTo>
                <a:lnTo>
                  <a:pt x="86903" y="166294"/>
                </a:lnTo>
                <a:lnTo>
                  <a:pt x="101206" y="164341"/>
                </a:lnTo>
                <a:lnTo>
                  <a:pt x="137973" y="145361"/>
                </a:lnTo>
                <a:lnTo>
                  <a:pt x="161032" y="111214"/>
                </a:lnTo>
                <a:lnTo>
                  <a:pt x="165934" y="82891"/>
                </a:lnTo>
                <a:lnTo>
                  <a:pt x="165064" y="70813"/>
                </a:lnTo>
                <a:lnTo>
                  <a:pt x="149845" y="34384"/>
                </a:lnTo>
                <a:lnTo>
                  <a:pt x="118061" y="9142"/>
                </a:lnTo>
                <a:lnTo>
                  <a:pt x="72824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object 64">
            <a:extLst>
              <a:ext uri="{FF2B5EF4-FFF2-40B4-BE49-F238E27FC236}">
                <a16:creationId xmlns:a16="http://schemas.microsoft.com/office/drawing/2014/main" id="{203DE60F-5CA1-4F8B-B2DE-A239009DFD82}"/>
              </a:ext>
            </a:extLst>
          </p:cNvPr>
          <p:cNvSpPr/>
          <p:nvPr/>
        </p:nvSpPr>
        <p:spPr>
          <a:xfrm>
            <a:off x="3600449" y="4879324"/>
            <a:ext cx="125009" cy="125009"/>
          </a:xfrm>
          <a:custGeom>
            <a:avLst/>
            <a:gdLst/>
            <a:ahLst/>
            <a:cxnLst/>
            <a:rect l="l" t="t" r="r" b="b"/>
            <a:pathLst>
              <a:path w="166370" h="166370">
                <a:moveTo>
                  <a:pt x="72822" y="0"/>
                </a:moveTo>
                <a:lnTo>
                  <a:pt x="35566" y="14604"/>
                </a:lnTo>
                <a:lnTo>
                  <a:pt x="9592" y="45949"/>
                </a:lnTo>
                <a:lnTo>
                  <a:pt x="0" y="90278"/>
                </a:lnTo>
                <a:lnTo>
                  <a:pt x="2405" y="104125"/>
                </a:lnTo>
                <a:lnTo>
                  <a:pt x="22197" y="139566"/>
                </a:lnTo>
                <a:lnTo>
                  <a:pt x="57283" y="161656"/>
                </a:lnTo>
                <a:lnTo>
                  <a:pt x="86901" y="166294"/>
                </a:lnTo>
                <a:lnTo>
                  <a:pt x="101203" y="164340"/>
                </a:lnTo>
                <a:lnTo>
                  <a:pt x="137970" y="145359"/>
                </a:lnTo>
                <a:lnTo>
                  <a:pt x="161031" y="111213"/>
                </a:lnTo>
                <a:lnTo>
                  <a:pt x="165934" y="82892"/>
                </a:lnTo>
                <a:lnTo>
                  <a:pt x="165063" y="70814"/>
                </a:lnTo>
                <a:lnTo>
                  <a:pt x="149842" y="34385"/>
                </a:lnTo>
                <a:lnTo>
                  <a:pt x="118055" y="9143"/>
                </a:lnTo>
                <a:lnTo>
                  <a:pt x="72822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object 65">
            <a:extLst>
              <a:ext uri="{FF2B5EF4-FFF2-40B4-BE49-F238E27FC236}">
                <a16:creationId xmlns:a16="http://schemas.microsoft.com/office/drawing/2014/main" id="{A2E450A3-1E64-47F0-955B-9940C7E921BA}"/>
              </a:ext>
            </a:extLst>
          </p:cNvPr>
          <p:cNvSpPr/>
          <p:nvPr/>
        </p:nvSpPr>
        <p:spPr>
          <a:xfrm>
            <a:off x="3586328" y="4996543"/>
            <a:ext cx="20517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835" y="0"/>
                </a:lnTo>
              </a:path>
            </a:pathLst>
          </a:custGeom>
          <a:ln w="22047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object 66">
            <a:extLst>
              <a:ext uri="{FF2B5EF4-FFF2-40B4-BE49-F238E27FC236}">
                <a16:creationId xmlns:a16="http://schemas.microsoft.com/office/drawing/2014/main" id="{5DA10F84-E552-463C-BDFF-57391C56CE98}"/>
              </a:ext>
            </a:extLst>
          </p:cNvPr>
          <p:cNvSpPr/>
          <p:nvPr/>
        </p:nvSpPr>
        <p:spPr>
          <a:xfrm>
            <a:off x="3717903" y="4996543"/>
            <a:ext cx="20517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835" y="0"/>
                </a:lnTo>
              </a:path>
            </a:pathLst>
          </a:custGeom>
          <a:ln w="22047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object 67">
            <a:extLst>
              <a:ext uri="{FF2B5EF4-FFF2-40B4-BE49-F238E27FC236}">
                <a16:creationId xmlns:a16="http://schemas.microsoft.com/office/drawing/2014/main" id="{CED2CFCD-A0F8-4E92-A766-29B139A9965E}"/>
              </a:ext>
            </a:extLst>
          </p:cNvPr>
          <p:cNvSpPr/>
          <p:nvPr/>
        </p:nvSpPr>
        <p:spPr>
          <a:xfrm>
            <a:off x="3849190" y="4996543"/>
            <a:ext cx="20517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822" y="0"/>
                </a:lnTo>
              </a:path>
            </a:pathLst>
          </a:custGeom>
          <a:ln w="22047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object 68">
            <a:extLst>
              <a:ext uri="{FF2B5EF4-FFF2-40B4-BE49-F238E27FC236}">
                <a16:creationId xmlns:a16="http://schemas.microsoft.com/office/drawing/2014/main" id="{54D6361D-220E-48A0-AEB9-F4C7558B3853}"/>
              </a:ext>
            </a:extLst>
          </p:cNvPr>
          <p:cNvSpPr/>
          <p:nvPr/>
        </p:nvSpPr>
        <p:spPr>
          <a:xfrm>
            <a:off x="921928" y="4938466"/>
            <a:ext cx="525801" cy="201350"/>
          </a:xfrm>
          <a:custGeom>
            <a:avLst/>
            <a:gdLst/>
            <a:ahLst/>
            <a:cxnLst/>
            <a:rect l="l" t="t" r="r" b="b"/>
            <a:pathLst>
              <a:path w="699770" h="267970">
                <a:moveTo>
                  <a:pt x="0" y="267576"/>
                </a:moveTo>
                <a:lnTo>
                  <a:pt x="0" y="0"/>
                </a:lnTo>
                <a:lnTo>
                  <a:pt x="699211" y="0"/>
                </a:lnTo>
                <a:lnTo>
                  <a:pt x="699211" y="267576"/>
                </a:lnTo>
                <a:lnTo>
                  <a:pt x="0" y="267576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object 69">
            <a:extLst>
              <a:ext uri="{FF2B5EF4-FFF2-40B4-BE49-F238E27FC236}">
                <a16:creationId xmlns:a16="http://schemas.microsoft.com/office/drawing/2014/main" id="{5FF2C433-15BD-40E2-8035-E5F17F43546E}"/>
              </a:ext>
            </a:extLst>
          </p:cNvPr>
          <p:cNvSpPr/>
          <p:nvPr/>
        </p:nvSpPr>
        <p:spPr>
          <a:xfrm>
            <a:off x="1156745" y="4774933"/>
            <a:ext cx="290574" cy="0"/>
          </a:xfrm>
          <a:custGeom>
            <a:avLst/>
            <a:gdLst/>
            <a:ahLst/>
            <a:cxnLst/>
            <a:rect l="l" t="t" r="r" b="b"/>
            <a:pathLst>
              <a:path w="386715">
                <a:moveTo>
                  <a:pt x="0" y="0"/>
                </a:moveTo>
                <a:lnTo>
                  <a:pt x="386702" y="0"/>
                </a:lnTo>
              </a:path>
            </a:pathLst>
          </a:custGeom>
          <a:ln w="3147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object 70">
            <a:extLst>
              <a:ext uri="{FF2B5EF4-FFF2-40B4-BE49-F238E27FC236}">
                <a16:creationId xmlns:a16="http://schemas.microsoft.com/office/drawing/2014/main" id="{393D7BC9-A6A2-4116-8212-FC7983173602}"/>
              </a:ext>
            </a:extLst>
          </p:cNvPr>
          <p:cNvSpPr/>
          <p:nvPr/>
        </p:nvSpPr>
        <p:spPr>
          <a:xfrm>
            <a:off x="921928" y="4774933"/>
            <a:ext cx="171291" cy="0"/>
          </a:xfrm>
          <a:custGeom>
            <a:avLst/>
            <a:gdLst/>
            <a:ahLst/>
            <a:cxnLst/>
            <a:rect l="l" t="t" r="r" b="b"/>
            <a:pathLst>
              <a:path w="227965">
                <a:moveTo>
                  <a:pt x="0" y="0"/>
                </a:moveTo>
                <a:lnTo>
                  <a:pt x="227545" y="0"/>
                </a:lnTo>
              </a:path>
            </a:pathLst>
          </a:custGeom>
          <a:ln w="3147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object 71">
            <a:extLst>
              <a:ext uri="{FF2B5EF4-FFF2-40B4-BE49-F238E27FC236}">
                <a16:creationId xmlns:a16="http://schemas.microsoft.com/office/drawing/2014/main" id="{720DA47E-947D-4B3F-80B4-73DEC8148AD1}"/>
              </a:ext>
            </a:extLst>
          </p:cNvPr>
          <p:cNvSpPr/>
          <p:nvPr/>
        </p:nvSpPr>
        <p:spPr>
          <a:xfrm>
            <a:off x="1276285" y="4835491"/>
            <a:ext cx="171291" cy="0"/>
          </a:xfrm>
          <a:custGeom>
            <a:avLst/>
            <a:gdLst/>
            <a:ahLst/>
            <a:cxnLst/>
            <a:rect l="l" t="t" r="r" b="b"/>
            <a:pathLst>
              <a:path w="227965">
                <a:moveTo>
                  <a:pt x="0" y="0"/>
                </a:moveTo>
                <a:lnTo>
                  <a:pt x="227609" y="0"/>
                </a:lnTo>
              </a:path>
            </a:pathLst>
          </a:custGeom>
          <a:ln w="3147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object 72">
            <a:extLst>
              <a:ext uri="{FF2B5EF4-FFF2-40B4-BE49-F238E27FC236}">
                <a16:creationId xmlns:a16="http://schemas.microsoft.com/office/drawing/2014/main" id="{0CC0DFC4-8045-4C55-AA9D-4045B5ED2C37}"/>
              </a:ext>
            </a:extLst>
          </p:cNvPr>
          <p:cNvSpPr/>
          <p:nvPr/>
        </p:nvSpPr>
        <p:spPr>
          <a:xfrm>
            <a:off x="1276286" y="4893701"/>
            <a:ext cx="17224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8739" y="0"/>
                </a:lnTo>
              </a:path>
            </a:pathLst>
          </a:custGeom>
          <a:ln w="3147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object 73">
            <a:extLst>
              <a:ext uri="{FF2B5EF4-FFF2-40B4-BE49-F238E27FC236}">
                <a16:creationId xmlns:a16="http://schemas.microsoft.com/office/drawing/2014/main" id="{82EF412E-081D-4ABC-8ABE-D8DC6F9DACFD}"/>
              </a:ext>
            </a:extLst>
          </p:cNvPr>
          <p:cNvSpPr/>
          <p:nvPr/>
        </p:nvSpPr>
        <p:spPr>
          <a:xfrm>
            <a:off x="1156745" y="4714365"/>
            <a:ext cx="290574" cy="0"/>
          </a:xfrm>
          <a:custGeom>
            <a:avLst/>
            <a:gdLst/>
            <a:ahLst/>
            <a:cxnLst/>
            <a:rect l="l" t="t" r="r" b="b"/>
            <a:pathLst>
              <a:path w="386715">
                <a:moveTo>
                  <a:pt x="0" y="0"/>
                </a:moveTo>
                <a:lnTo>
                  <a:pt x="386702" y="0"/>
                </a:lnTo>
              </a:path>
            </a:pathLst>
          </a:custGeom>
          <a:ln w="3147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object 74">
            <a:extLst>
              <a:ext uri="{FF2B5EF4-FFF2-40B4-BE49-F238E27FC236}">
                <a16:creationId xmlns:a16="http://schemas.microsoft.com/office/drawing/2014/main" id="{CA1B19AF-EC64-4B35-8F60-2D23AF3DEE36}"/>
              </a:ext>
            </a:extLst>
          </p:cNvPr>
          <p:cNvSpPr/>
          <p:nvPr/>
        </p:nvSpPr>
        <p:spPr>
          <a:xfrm>
            <a:off x="921928" y="4714365"/>
            <a:ext cx="171291" cy="0"/>
          </a:xfrm>
          <a:custGeom>
            <a:avLst/>
            <a:gdLst/>
            <a:ahLst/>
            <a:cxnLst/>
            <a:rect l="l" t="t" r="r" b="b"/>
            <a:pathLst>
              <a:path w="227965">
                <a:moveTo>
                  <a:pt x="0" y="0"/>
                </a:moveTo>
                <a:lnTo>
                  <a:pt x="227545" y="0"/>
                </a:lnTo>
              </a:path>
            </a:pathLst>
          </a:custGeom>
          <a:ln w="3147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object 75">
            <a:extLst>
              <a:ext uri="{FF2B5EF4-FFF2-40B4-BE49-F238E27FC236}">
                <a16:creationId xmlns:a16="http://schemas.microsoft.com/office/drawing/2014/main" id="{197468A0-F23E-4DF7-96BE-407F6FAB0028}"/>
              </a:ext>
            </a:extLst>
          </p:cNvPr>
          <p:cNvSpPr/>
          <p:nvPr/>
        </p:nvSpPr>
        <p:spPr>
          <a:xfrm>
            <a:off x="1961180" y="4844392"/>
            <a:ext cx="211847" cy="295346"/>
          </a:xfrm>
          <a:custGeom>
            <a:avLst/>
            <a:gdLst/>
            <a:ahLst/>
            <a:cxnLst/>
            <a:rect l="l" t="t" r="r" b="b"/>
            <a:pathLst>
              <a:path w="281939" h="393065">
                <a:moveTo>
                  <a:pt x="140804" y="0"/>
                </a:moveTo>
                <a:lnTo>
                  <a:pt x="0" y="62357"/>
                </a:lnTo>
                <a:lnTo>
                  <a:pt x="0" y="392776"/>
                </a:lnTo>
                <a:lnTo>
                  <a:pt x="281609" y="392776"/>
                </a:lnTo>
                <a:lnTo>
                  <a:pt x="281609" y="62357"/>
                </a:lnTo>
                <a:lnTo>
                  <a:pt x="140804" y="0"/>
                </a:lnTo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object 76">
            <a:extLst>
              <a:ext uri="{FF2B5EF4-FFF2-40B4-BE49-F238E27FC236}">
                <a16:creationId xmlns:a16="http://schemas.microsoft.com/office/drawing/2014/main" id="{034B3FC0-B213-4019-B87E-2122845FAC53}"/>
              </a:ext>
            </a:extLst>
          </p:cNvPr>
          <p:cNvSpPr/>
          <p:nvPr/>
        </p:nvSpPr>
        <p:spPr>
          <a:xfrm>
            <a:off x="921928" y="5049314"/>
            <a:ext cx="234273" cy="90655"/>
          </a:xfrm>
          <a:custGeom>
            <a:avLst/>
            <a:gdLst/>
            <a:ahLst/>
            <a:cxnLst/>
            <a:rect l="l" t="t" r="r" b="b"/>
            <a:pathLst>
              <a:path w="311785" h="120650">
                <a:moveTo>
                  <a:pt x="0" y="120053"/>
                </a:moveTo>
                <a:lnTo>
                  <a:pt x="0" y="0"/>
                </a:lnTo>
                <a:lnTo>
                  <a:pt x="311277" y="0"/>
                </a:lnTo>
                <a:lnTo>
                  <a:pt x="311277" y="120053"/>
                </a:lnTo>
                <a:lnTo>
                  <a:pt x="0" y="120053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object 77">
            <a:extLst>
              <a:ext uri="{FF2B5EF4-FFF2-40B4-BE49-F238E27FC236}">
                <a16:creationId xmlns:a16="http://schemas.microsoft.com/office/drawing/2014/main" id="{C4806B8A-A658-40CA-9B4A-99650E058E0F}"/>
              </a:ext>
            </a:extLst>
          </p:cNvPr>
          <p:cNvSpPr/>
          <p:nvPr/>
        </p:nvSpPr>
        <p:spPr>
          <a:xfrm>
            <a:off x="1092903" y="4603862"/>
            <a:ext cx="63936" cy="191808"/>
          </a:xfrm>
          <a:custGeom>
            <a:avLst/>
            <a:gdLst/>
            <a:ahLst/>
            <a:cxnLst/>
            <a:rect l="l" t="t" r="r" b="b"/>
            <a:pathLst>
              <a:path w="85089" h="255270">
                <a:moveTo>
                  <a:pt x="0" y="254838"/>
                </a:moveTo>
                <a:lnTo>
                  <a:pt x="84962" y="254838"/>
                </a:lnTo>
                <a:lnTo>
                  <a:pt x="84962" y="0"/>
                </a:lnTo>
                <a:lnTo>
                  <a:pt x="0" y="0"/>
                </a:lnTo>
                <a:lnTo>
                  <a:pt x="0" y="254838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object 78">
            <a:extLst>
              <a:ext uri="{FF2B5EF4-FFF2-40B4-BE49-F238E27FC236}">
                <a16:creationId xmlns:a16="http://schemas.microsoft.com/office/drawing/2014/main" id="{9381E09D-2D23-488B-A7EE-E520E07E4F89}"/>
              </a:ext>
            </a:extLst>
          </p:cNvPr>
          <p:cNvSpPr/>
          <p:nvPr/>
        </p:nvSpPr>
        <p:spPr>
          <a:xfrm>
            <a:off x="4224930" y="4908079"/>
            <a:ext cx="138846" cy="231887"/>
          </a:xfrm>
          <a:custGeom>
            <a:avLst/>
            <a:gdLst/>
            <a:ahLst/>
            <a:cxnLst/>
            <a:rect l="l" t="t" r="r" b="b"/>
            <a:pathLst>
              <a:path w="184785" h="308609">
                <a:moveTo>
                  <a:pt x="0" y="0"/>
                </a:moveTo>
                <a:lnTo>
                  <a:pt x="0" y="308016"/>
                </a:lnTo>
                <a:lnTo>
                  <a:pt x="184632" y="308016"/>
                </a:lnTo>
                <a:lnTo>
                  <a:pt x="184632" y="73672"/>
                </a:lnTo>
                <a:lnTo>
                  <a:pt x="0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object 79">
            <a:extLst>
              <a:ext uri="{FF2B5EF4-FFF2-40B4-BE49-F238E27FC236}">
                <a16:creationId xmlns:a16="http://schemas.microsoft.com/office/drawing/2014/main" id="{88DE6B01-DC3A-48BF-BEE0-2A21C3C346E5}"/>
              </a:ext>
            </a:extLst>
          </p:cNvPr>
          <p:cNvSpPr/>
          <p:nvPr/>
        </p:nvSpPr>
        <p:spPr>
          <a:xfrm>
            <a:off x="4381643" y="5040201"/>
            <a:ext cx="80158" cy="99721"/>
          </a:xfrm>
          <a:custGeom>
            <a:avLst/>
            <a:gdLst/>
            <a:ahLst/>
            <a:cxnLst/>
            <a:rect l="l" t="t" r="r" b="b"/>
            <a:pathLst>
              <a:path w="106679" h="132715">
                <a:moveTo>
                  <a:pt x="0" y="0"/>
                </a:moveTo>
                <a:lnTo>
                  <a:pt x="106108" y="0"/>
                </a:lnTo>
                <a:lnTo>
                  <a:pt x="106108" y="132181"/>
                </a:lnTo>
                <a:lnTo>
                  <a:pt x="0" y="132181"/>
                </a:lnTo>
                <a:lnTo>
                  <a:pt x="0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object 80">
            <a:extLst>
              <a:ext uri="{FF2B5EF4-FFF2-40B4-BE49-F238E27FC236}">
                <a16:creationId xmlns:a16="http://schemas.microsoft.com/office/drawing/2014/main" id="{2FC3B186-CBDC-417D-AE5C-2D32A1C859F3}"/>
              </a:ext>
            </a:extLst>
          </p:cNvPr>
          <p:cNvSpPr/>
          <p:nvPr/>
        </p:nvSpPr>
        <p:spPr>
          <a:xfrm>
            <a:off x="921928" y="5131557"/>
            <a:ext cx="180356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39712" y="0"/>
                </a:lnTo>
              </a:path>
            </a:pathLst>
          </a:custGeom>
          <a:ln w="22466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object 81">
            <a:extLst>
              <a:ext uri="{FF2B5EF4-FFF2-40B4-BE49-F238E27FC236}">
                <a16:creationId xmlns:a16="http://schemas.microsoft.com/office/drawing/2014/main" id="{637F7FFE-1468-4D45-81E6-F47B1F8EBB36}"/>
              </a:ext>
            </a:extLst>
          </p:cNvPr>
          <p:cNvSpPr/>
          <p:nvPr/>
        </p:nvSpPr>
        <p:spPr>
          <a:xfrm>
            <a:off x="1019073" y="4633253"/>
            <a:ext cx="114989" cy="77773"/>
          </a:xfrm>
          <a:custGeom>
            <a:avLst/>
            <a:gdLst/>
            <a:ahLst/>
            <a:cxnLst/>
            <a:rect l="l" t="t" r="r" b="b"/>
            <a:pathLst>
              <a:path w="153035" h="103504">
                <a:moveTo>
                  <a:pt x="152781" y="103047"/>
                </a:moveTo>
                <a:lnTo>
                  <a:pt x="0" y="103047"/>
                </a:lnTo>
                <a:lnTo>
                  <a:pt x="0" y="0"/>
                </a:lnTo>
                <a:lnTo>
                  <a:pt x="152781" y="0"/>
                </a:lnTo>
                <a:lnTo>
                  <a:pt x="152781" y="103047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object 82">
            <a:extLst>
              <a:ext uri="{FF2B5EF4-FFF2-40B4-BE49-F238E27FC236}">
                <a16:creationId xmlns:a16="http://schemas.microsoft.com/office/drawing/2014/main" id="{EAA5A41A-9482-4C5C-AEBC-A501094712B0}"/>
              </a:ext>
            </a:extLst>
          </p:cNvPr>
          <p:cNvSpPr/>
          <p:nvPr/>
        </p:nvSpPr>
        <p:spPr>
          <a:xfrm>
            <a:off x="921929" y="4671959"/>
            <a:ext cx="36739" cy="39124"/>
          </a:xfrm>
          <a:custGeom>
            <a:avLst/>
            <a:gdLst/>
            <a:ahLst/>
            <a:cxnLst/>
            <a:rect l="l" t="t" r="r" b="b"/>
            <a:pathLst>
              <a:path w="48895" h="52070">
                <a:moveTo>
                  <a:pt x="24415" y="0"/>
                </a:moveTo>
                <a:lnTo>
                  <a:pt x="24415" y="51536"/>
                </a:lnTo>
              </a:path>
            </a:pathLst>
          </a:custGeom>
          <a:ln w="50101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object 83">
            <a:extLst>
              <a:ext uri="{FF2B5EF4-FFF2-40B4-BE49-F238E27FC236}">
                <a16:creationId xmlns:a16="http://schemas.microsoft.com/office/drawing/2014/main" id="{C556FBEE-DB5E-4D12-9BAF-6BC56A262078}"/>
              </a:ext>
            </a:extLst>
          </p:cNvPr>
          <p:cNvSpPr/>
          <p:nvPr/>
        </p:nvSpPr>
        <p:spPr>
          <a:xfrm>
            <a:off x="1419039" y="4493367"/>
            <a:ext cx="0" cy="461865"/>
          </a:xfrm>
          <a:custGeom>
            <a:avLst/>
            <a:gdLst/>
            <a:ahLst/>
            <a:cxnLst/>
            <a:rect l="l" t="t" r="r" b="b"/>
            <a:pathLst>
              <a:path h="614679">
                <a:moveTo>
                  <a:pt x="0" y="0"/>
                </a:moveTo>
                <a:lnTo>
                  <a:pt x="0" y="614184"/>
                </a:lnTo>
              </a:path>
            </a:pathLst>
          </a:custGeom>
          <a:ln w="26885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object 84">
            <a:extLst>
              <a:ext uri="{FF2B5EF4-FFF2-40B4-BE49-F238E27FC236}">
                <a16:creationId xmlns:a16="http://schemas.microsoft.com/office/drawing/2014/main" id="{C3526569-FA0A-419A-8411-3909B47083CD}"/>
              </a:ext>
            </a:extLst>
          </p:cNvPr>
          <p:cNvSpPr/>
          <p:nvPr/>
        </p:nvSpPr>
        <p:spPr>
          <a:xfrm>
            <a:off x="1335021" y="4493367"/>
            <a:ext cx="0" cy="461865"/>
          </a:xfrm>
          <a:custGeom>
            <a:avLst/>
            <a:gdLst/>
            <a:ahLst/>
            <a:cxnLst/>
            <a:rect l="l" t="t" r="r" b="b"/>
            <a:pathLst>
              <a:path h="614679">
                <a:moveTo>
                  <a:pt x="0" y="0"/>
                </a:moveTo>
                <a:lnTo>
                  <a:pt x="0" y="614184"/>
                </a:lnTo>
              </a:path>
            </a:pathLst>
          </a:custGeom>
          <a:ln w="26898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object 85">
            <a:extLst>
              <a:ext uri="{FF2B5EF4-FFF2-40B4-BE49-F238E27FC236}">
                <a16:creationId xmlns:a16="http://schemas.microsoft.com/office/drawing/2014/main" id="{FB6D579E-EFE1-439C-A328-9665C2923896}"/>
              </a:ext>
            </a:extLst>
          </p:cNvPr>
          <p:cNvSpPr/>
          <p:nvPr/>
        </p:nvSpPr>
        <p:spPr>
          <a:xfrm>
            <a:off x="2127349" y="4759531"/>
            <a:ext cx="0" cy="195625"/>
          </a:xfrm>
          <a:custGeom>
            <a:avLst/>
            <a:gdLst/>
            <a:ahLst/>
            <a:cxnLst/>
            <a:rect l="l" t="t" r="r" b="b"/>
            <a:pathLst>
              <a:path h="260350">
                <a:moveTo>
                  <a:pt x="0" y="0"/>
                </a:moveTo>
                <a:lnTo>
                  <a:pt x="0" y="259968"/>
                </a:lnTo>
              </a:path>
            </a:pathLst>
          </a:custGeom>
          <a:ln w="26898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object 86">
            <a:extLst>
              <a:ext uri="{FF2B5EF4-FFF2-40B4-BE49-F238E27FC236}">
                <a16:creationId xmlns:a16="http://schemas.microsoft.com/office/drawing/2014/main" id="{C95429F9-7C3E-4182-A14D-4D93C61785EB}"/>
              </a:ext>
            </a:extLst>
          </p:cNvPr>
          <p:cNvSpPr/>
          <p:nvPr/>
        </p:nvSpPr>
        <p:spPr>
          <a:xfrm>
            <a:off x="2009521" y="4759531"/>
            <a:ext cx="0" cy="195625"/>
          </a:xfrm>
          <a:custGeom>
            <a:avLst/>
            <a:gdLst/>
            <a:ahLst/>
            <a:cxnLst/>
            <a:rect l="l" t="t" r="r" b="b"/>
            <a:pathLst>
              <a:path h="260350">
                <a:moveTo>
                  <a:pt x="0" y="0"/>
                </a:moveTo>
                <a:lnTo>
                  <a:pt x="0" y="259968"/>
                </a:lnTo>
              </a:path>
            </a:pathLst>
          </a:custGeom>
          <a:ln w="26885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object 87">
            <a:extLst>
              <a:ext uri="{FF2B5EF4-FFF2-40B4-BE49-F238E27FC236}">
                <a16:creationId xmlns:a16="http://schemas.microsoft.com/office/drawing/2014/main" id="{381CE796-791E-42FB-9333-1316412256DB}"/>
              </a:ext>
            </a:extLst>
          </p:cNvPr>
          <p:cNvSpPr/>
          <p:nvPr/>
        </p:nvSpPr>
        <p:spPr>
          <a:xfrm>
            <a:off x="2352966" y="4759531"/>
            <a:ext cx="0" cy="195625"/>
          </a:xfrm>
          <a:custGeom>
            <a:avLst/>
            <a:gdLst/>
            <a:ahLst/>
            <a:cxnLst/>
            <a:rect l="l" t="t" r="r" b="b"/>
            <a:pathLst>
              <a:path h="260350">
                <a:moveTo>
                  <a:pt x="0" y="0"/>
                </a:moveTo>
                <a:lnTo>
                  <a:pt x="0" y="259968"/>
                </a:lnTo>
              </a:path>
            </a:pathLst>
          </a:custGeom>
          <a:ln w="26898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object 88">
            <a:extLst>
              <a:ext uri="{FF2B5EF4-FFF2-40B4-BE49-F238E27FC236}">
                <a16:creationId xmlns:a16="http://schemas.microsoft.com/office/drawing/2014/main" id="{750D14A4-C009-44E6-8A0B-484EED79A719}"/>
              </a:ext>
            </a:extLst>
          </p:cNvPr>
          <p:cNvSpPr/>
          <p:nvPr/>
        </p:nvSpPr>
        <p:spPr>
          <a:xfrm>
            <a:off x="2235124" y="4759531"/>
            <a:ext cx="0" cy="195625"/>
          </a:xfrm>
          <a:custGeom>
            <a:avLst/>
            <a:gdLst/>
            <a:ahLst/>
            <a:cxnLst/>
            <a:rect l="l" t="t" r="r" b="b"/>
            <a:pathLst>
              <a:path h="260350">
                <a:moveTo>
                  <a:pt x="0" y="0"/>
                </a:moveTo>
                <a:lnTo>
                  <a:pt x="0" y="259968"/>
                </a:lnTo>
              </a:path>
            </a:pathLst>
          </a:custGeom>
          <a:ln w="26898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object 89">
            <a:extLst>
              <a:ext uri="{FF2B5EF4-FFF2-40B4-BE49-F238E27FC236}">
                <a16:creationId xmlns:a16="http://schemas.microsoft.com/office/drawing/2014/main" id="{4EC76533-234A-4FB6-8FCD-90706C899829}"/>
              </a:ext>
            </a:extLst>
          </p:cNvPr>
          <p:cNvSpPr/>
          <p:nvPr/>
        </p:nvSpPr>
        <p:spPr>
          <a:xfrm>
            <a:off x="1242743" y="4493367"/>
            <a:ext cx="0" cy="302026"/>
          </a:xfrm>
          <a:custGeom>
            <a:avLst/>
            <a:gdLst/>
            <a:ahLst/>
            <a:cxnLst/>
            <a:rect l="l" t="t" r="r" b="b"/>
            <a:pathLst>
              <a:path h="401954">
                <a:moveTo>
                  <a:pt x="0" y="0"/>
                </a:moveTo>
                <a:lnTo>
                  <a:pt x="0" y="401891"/>
                </a:lnTo>
              </a:path>
            </a:pathLst>
          </a:custGeom>
          <a:ln w="26898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object 90">
            <a:extLst>
              <a:ext uri="{FF2B5EF4-FFF2-40B4-BE49-F238E27FC236}">
                <a16:creationId xmlns:a16="http://schemas.microsoft.com/office/drawing/2014/main" id="{9AE9C7D2-A72D-466D-AE28-8C6587F4F6A4}"/>
              </a:ext>
            </a:extLst>
          </p:cNvPr>
          <p:cNvSpPr/>
          <p:nvPr/>
        </p:nvSpPr>
        <p:spPr>
          <a:xfrm>
            <a:off x="1125673" y="4493367"/>
            <a:ext cx="0" cy="302026"/>
          </a:xfrm>
          <a:custGeom>
            <a:avLst/>
            <a:gdLst/>
            <a:ahLst/>
            <a:cxnLst/>
            <a:rect l="l" t="t" r="r" b="b"/>
            <a:pathLst>
              <a:path h="401954">
                <a:moveTo>
                  <a:pt x="0" y="0"/>
                </a:moveTo>
                <a:lnTo>
                  <a:pt x="0" y="401891"/>
                </a:lnTo>
              </a:path>
            </a:pathLst>
          </a:custGeom>
          <a:ln w="26898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object 91">
            <a:extLst>
              <a:ext uri="{FF2B5EF4-FFF2-40B4-BE49-F238E27FC236}">
                <a16:creationId xmlns:a16="http://schemas.microsoft.com/office/drawing/2014/main" id="{40E0AFE0-90E6-46C1-8F5E-E98B020181AF}"/>
              </a:ext>
            </a:extLst>
          </p:cNvPr>
          <p:cNvSpPr/>
          <p:nvPr/>
        </p:nvSpPr>
        <p:spPr>
          <a:xfrm>
            <a:off x="1011347" y="4493367"/>
            <a:ext cx="0" cy="302026"/>
          </a:xfrm>
          <a:custGeom>
            <a:avLst/>
            <a:gdLst/>
            <a:ahLst/>
            <a:cxnLst/>
            <a:rect l="l" t="t" r="r" b="b"/>
            <a:pathLst>
              <a:path h="401954">
                <a:moveTo>
                  <a:pt x="0" y="0"/>
                </a:moveTo>
                <a:lnTo>
                  <a:pt x="0" y="401891"/>
                </a:lnTo>
              </a:path>
            </a:pathLst>
          </a:custGeom>
          <a:ln w="26885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object 92">
            <a:extLst>
              <a:ext uri="{FF2B5EF4-FFF2-40B4-BE49-F238E27FC236}">
                <a16:creationId xmlns:a16="http://schemas.microsoft.com/office/drawing/2014/main" id="{D29FE1A6-D792-4268-87B0-55477870E668}"/>
              </a:ext>
            </a:extLst>
          </p:cNvPr>
          <p:cNvSpPr/>
          <p:nvPr/>
        </p:nvSpPr>
        <p:spPr>
          <a:xfrm>
            <a:off x="925311" y="4723012"/>
            <a:ext cx="0" cy="231887"/>
          </a:xfrm>
          <a:custGeom>
            <a:avLst/>
            <a:gdLst/>
            <a:ahLst/>
            <a:cxnLst/>
            <a:rect l="l" t="t" r="r" b="b"/>
            <a:pathLst>
              <a:path h="308609">
                <a:moveTo>
                  <a:pt x="0" y="0"/>
                </a:moveTo>
                <a:lnTo>
                  <a:pt x="0" y="308571"/>
                </a:lnTo>
              </a:path>
            </a:pathLst>
          </a:custGeom>
          <a:ln w="10274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object 93">
            <a:extLst>
              <a:ext uri="{FF2B5EF4-FFF2-40B4-BE49-F238E27FC236}">
                <a16:creationId xmlns:a16="http://schemas.microsoft.com/office/drawing/2014/main" id="{09877EDB-599D-4B2E-849E-6144BC20A63F}"/>
              </a:ext>
            </a:extLst>
          </p:cNvPr>
          <p:cNvSpPr/>
          <p:nvPr/>
        </p:nvSpPr>
        <p:spPr>
          <a:xfrm>
            <a:off x="2294049" y="4715836"/>
            <a:ext cx="49622" cy="50099"/>
          </a:xfrm>
          <a:custGeom>
            <a:avLst/>
            <a:gdLst/>
            <a:ahLst/>
            <a:cxnLst/>
            <a:rect l="l" t="t" r="r" b="b"/>
            <a:pathLst>
              <a:path w="66039" h="66675">
                <a:moveTo>
                  <a:pt x="65595" y="66281"/>
                </a:moveTo>
                <a:lnTo>
                  <a:pt x="0" y="66281"/>
                </a:lnTo>
                <a:lnTo>
                  <a:pt x="0" y="0"/>
                </a:lnTo>
                <a:lnTo>
                  <a:pt x="65595" y="0"/>
                </a:lnTo>
                <a:lnTo>
                  <a:pt x="65595" y="66281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object 94">
            <a:extLst>
              <a:ext uri="{FF2B5EF4-FFF2-40B4-BE49-F238E27FC236}">
                <a16:creationId xmlns:a16="http://schemas.microsoft.com/office/drawing/2014/main" id="{77EE8680-DEDE-42FA-9E6B-BD80D93B0A6E}"/>
              </a:ext>
            </a:extLst>
          </p:cNvPr>
          <p:cNvSpPr/>
          <p:nvPr/>
        </p:nvSpPr>
        <p:spPr>
          <a:xfrm>
            <a:off x="2280318" y="4892423"/>
            <a:ext cx="24811" cy="25288"/>
          </a:xfrm>
          <a:custGeom>
            <a:avLst/>
            <a:gdLst/>
            <a:ahLst/>
            <a:cxnLst/>
            <a:rect l="l" t="t" r="r" b="b"/>
            <a:pathLst>
              <a:path w="33019" h="33654">
                <a:moveTo>
                  <a:pt x="0" y="16573"/>
                </a:moveTo>
                <a:lnTo>
                  <a:pt x="32791" y="16573"/>
                </a:lnTo>
              </a:path>
            </a:pathLst>
          </a:custGeom>
          <a:ln w="34416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object 95">
            <a:extLst>
              <a:ext uri="{FF2B5EF4-FFF2-40B4-BE49-F238E27FC236}">
                <a16:creationId xmlns:a16="http://schemas.microsoft.com/office/drawing/2014/main" id="{0B84F271-2E15-4264-852F-99EB26CC2C53}"/>
              </a:ext>
            </a:extLst>
          </p:cNvPr>
          <p:cNvSpPr txBox="1"/>
          <p:nvPr/>
        </p:nvSpPr>
        <p:spPr>
          <a:xfrm>
            <a:off x="1262147" y="1052859"/>
            <a:ext cx="2994013" cy="7071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474753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3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Ю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ЧА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РО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СИ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ЮР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526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Ц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ПР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Р</a:t>
            </a:r>
            <a:r>
              <a:rPr kumimoji="0" sz="526" b="0" i="0" u="none" strike="noStrike" kern="0" cap="none" spc="23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3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ЛИ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Ц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 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ВЕ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ЦИО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НО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26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-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.</a:t>
            </a:r>
            <a:endParaRPr kumimoji="0" sz="52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250975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34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ю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рое</a:t>
            </a:r>
            <a:r>
              <a:rPr kumimoji="0" sz="526" b="0" i="0" u="none" strike="noStrike" kern="0" cap="none" spc="3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то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с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фе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ах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: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орны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526" b="0" i="0" u="none" strike="noStrike" kern="0" cap="none" spc="23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та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ка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ол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 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ж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то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ли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ва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д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об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г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за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товой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/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526" b="0" i="0" u="none" strike="noStrike" kern="0" cap="none" spc="4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чно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тор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д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ь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23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финан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ов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х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ор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ан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аци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23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тр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ь</a:t>
            </a:r>
            <a:r>
              <a:rPr kumimoji="0" sz="526" b="0" i="0" u="none" strike="noStrike" kern="0" cap="none" spc="23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34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526" b="0" i="0" u="none" strike="noStrike" kern="0" cap="none" spc="3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Ц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тор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ов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х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ц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ентр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ов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526" b="0" i="0" u="none" strike="noStrike" kern="0" cap="none" spc="19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ж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526" b="0" i="0" u="none" strike="noStrike" kern="0" cap="none" spc="15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х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д</a:t>
            </a:r>
            <a:r>
              <a:rPr kumimoji="0" sz="526" b="0" i="0" u="none" strike="noStrike" kern="0" cap="none" spc="11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омо</a:t>
            </a:r>
            <a:r>
              <a:rPr kumimoji="0" sz="526" b="0" i="0" u="none" strike="noStrike" kern="0" cap="none" spc="8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526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.</a:t>
            </a:r>
            <a:endParaRPr kumimoji="0" sz="52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3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3530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3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ИНВЕ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ОВ,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Ю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ВШ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Х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ЗП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ТВ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150" name="object 96">
            <a:extLst>
              <a:ext uri="{FF2B5EF4-FFF2-40B4-BE49-F238E27FC236}">
                <a16:creationId xmlns:a16="http://schemas.microsoft.com/office/drawing/2014/main" id="{D4A4ED07-B980-48F4-8A4D-8DB167E2241B}"/>
              </a:ext>
            </a:extLst>
          </p:cNvPr>
          <p:cNvSpPr txBox="1"/>
          <p:nvPr/>
        </p:nvSpPr>
        <p:spPr>
          <a:xfrm>
            <a:off x="1271676" y="1742168"/>
            <a:ext cx="1918077" cy="127279"/>
          </a:xfrm>
          <a:prstGeom prst="rect">
            <a:avLst/>
          </a:prstGeom>
          <a:solidFill>
            <a:srgbClr val="1F378C"/>
          </a:solidFill>
        </p:spPr>
        <p:txBody>
          <a:bodyPr vert="horz" wrap="square" lIns="0" tIns="0" rIns="0" bIns="0" rtlCol="0">
            <a:spAutoFit/>
          </a:bodyPr>
          <a:lstStyle/>
          <a:p>
            <a:pPr marL="257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ИЗ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Ц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ИОН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ОГО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ОР</a:t>
            </a:r>
            <a:r>
              <a:rPr kumimoji="0" sz="827" b="1" i="0" u="none" strike="noStrike" kern="0" cap="none" spc="4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: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151" name="object 97">
            <a:extLst>
              <a:ext uri="{FF2B5EF4-FFF2-40B4-BE49-F238E27FC236}">
                <a16:creationId xmlns:a16="http://schemas.microsoft.com/office/drawing/2014/main" id="{CD16D18E-199C-463E-AA08-5A9C9961DFB6}"/>
              </a:ext>
            </a:extLst>
          </p:cNvPr>
          <p:cNvSpPr/>
          <p:nvPr/>
        </p:nvSpPr>
        <p:spPr>
          <a:xfrm>
            <a:off x="4907037" y="2582016"/>
            <a:ext cx="2985425" cy="0"/>
          </a:xfrm>
          <a:custGeom>
            <a:avLst/>
            <a:gdLst/>
            <a:ahLst/>
            <a:cxnLst/>
            <a:rect l="l" t="t" r="r" b="b"/>
            <a:pathLst>
              <a:path w="3973195">
                <a:moveTo>
                  <a:pt x="0" y="0"/>
                </a:moveTo>
                <a:lnTo>
                  <a:pt x="3972712" y="0"/>
                </a:lnTo>
              </a:path>
            </a:pathLst>
          </a:custGeom>
          <a:ln w="12700">
            <a:solidFill>
              <a:srgbClr val="ED17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object 98">
            <a:extLst>
              <a:ext uri="{FF2B5EF4-FFF2-40B4-BE49-F238E27FC236}">
                <a16:creationId xmlns:a16="http://schemas.microsoft.com/office/drawing/2014/main" id="{86D5233A-C989-4410-A80C-3609C740D5C8}"/>
              </a:ext>
            </a:extLst>
          </p:cNvPr>
          <p:cNvSpPr/>
          <p:nvPr/>
        </p:nvSpPr>
        <p:spPr>
          <a:xfrm>
            <a:off x="4907037" y="3550402"/>
            <a:ext cx="2985425" cy="0"/>
          </a:xfrm>
          <a:custGeom>
            <a:avLst/>
            <a:gdLst/>
            <a:ahLst/>
            <a:cxnLst/>
            <a:rect l="l" t="t" r="r" b="b"/>
            <a:pathLst>
              <a:path w="3973195">
                <a:moveTo>
                  <a:pt x="0" y="0"/>
                </a:moveTo>
                <a:lnTo>
                  <a:pt x="3972712" y="0"/>
                </a:lnTo>
              </a:path>
            </a:pathLst>
          </a:custGeom>
          <a:ln w="12700">
            <a:solidFill>
              <a:srgbClr val="ED17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object 99">
            <a:extLst>
              <a:ext uri="{FF2B5EF4-FFF2-40B4-BE49-F238E27FC236}">
                <a16:creationId xmlns:a16="http://schemas.microsoft.com/office/drawing/2014/main" id="{B16E2FA9-B276-47D5-A434-3DEBB75583F3}"/>
              </a:ext>
            </a:extLst>
          </p:cNvPr>
          <p:cNvSpPr/>
          <p:nvPr/>
        </p:nvSpPr>
        <p:spPr>
          <a:xfrm>
            <a:off x="4981144" y="3907484"/>
            <a:ext cx="91610" cy="79204"/>
          </a:xfrm>
          <a:custGeom>
            <a:avLst/>
            <a:gdLst/>
            <a:ahLst/>
            <a:cxnLst/>
            <a:rect l="l" t="t" r="r" b="b"/>
            <a:pathLst>
              <a:path w="121920" h="105410">
                <a:moveTo>
                  <a:pt x="9423" y="49352"/>
                </a:moveTo>
                <a:lnTo>
                  <a:pt x="165" y="58127"/>
                </a:lnTo>
                <a:lnTo>
                  <a:pt x="0" y="65443"/>
                </a:lnTo>
                <a:lnTo>
                  <a:pt x="36525" y="103784"/>
                </a:lnTo>
                <a:lnTo>
                  <a:pt x="39535" y="105067"/>
                </a:lnTo>
                <a:lnTo>
                  <a:pt x="42976" y="105067"/>
                </a:lnTo>
                <a:lnTo>
                  <a:pt x="46431" y="104927"/>
                </a:lnTo>
                <a:lnTo>
                  <a:pt x="49517" y="103403"/>
                </a:lnTo>
                <a:lnTo>
                  <a:pt x="71904" y="76111"/>
                </a:lnTo>
                <a:lnTo>
                  <a:pt x="42062" y="76111"/>
                </a:lnTo>
                <a:lnTo>
                  <a:pt x="16700" y="49479"/>
                </a:lnTo>
                <a:lnTo>
                  <a:pt x="9423" y="49352"/>
                </a:lnTo>
                <a:close/>
              </a:path>
              <a:path w="121920" h="105410">
                <a:moveTo>
                  <a:pt x="111163" y="0"/>
                </a:moveTo>
                <a:lnTo>
                  <a:pt x="103873" y="736"/>
                </a:lnTo>
                <a:lnTo>
                  <a:pt x="42062" y="76111"/>
                </a:lnTo>
                <a:lnTo>
                  <a:pt x="71904" y="76111"/>
                </a:lnTo>
                <a:lnTo>
                  <a:pt x="121742" y="15354"/>
                </a:lnTo>
                <a:lnTo>
                  <a:pt x="121031" y="8077"/>
                </a:lnTo>
                <a:lnTo>
                  <a:pt x="111163" y="0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object 100">
            <a:extLst>
              <a:ext uri="{FF2B5EF4-FFF2-40B4-BE49-F238E27FC236}">
                <a16:creationId xmlns:a16="http://schemas.microsoft.com/office/drawing/2014/main" id="{D555285C-0F39-4FFE-9BF0-6F408580CB79}"/>
              </a:ext>
            </a:extLst>
          </p:cNvPr>
          <p:cNvSpPr/>
          <p:nvPr/>
        </p:nvSpPr>
        <p:spPr>
          <a:xfrm>
            <a:off x="4923437" y="3848416"/>
            <a:ext cx="207076" cy="207076"/>
          </a:xfrm>
          <a:custGeom>
            <a:avLst/>
            <a:gdLst/>
            <a:ahLst/>
            <a:cxnLst/>
            <a:rect l="l" t="t" r="r" b="b"/>
            <a:pathLst>
              <a:path w="275589" h="275589">
                <a:moveTo>
                  <a:pt x="269963" y="0"/>
                </a:moveTo>
                <a:lnTo>
                  <a:pt x="5168" y="0"/>
                </a:lnTo>
                <a:lnTo>
                  <a:pt x="0" y="5156"/>
                </a:lnTo>
                <a:lnTo>
                  <a:pt x="0" y="269951"/>
                </a:lnTo>
                <a:lnTo>
                  <a:pt x="5168" y="275107"/>
                </a:lnTo>
                <a:lnTo>
                  <a:pt x="269963" y="275107"/>
                </a:lnTo>
                <a:lnTo>
                  <a:pt x="275120" y="269951"/>
                </a:lnTo>
                <a:lnTo>
                  <a:pt x="275120" y="252031"/>
                </a:lnTo>
                <a:lnTo>
                  <a:pt x="23088" y="252031"/>
                </a:lnTo>
                <a:lnTo>
                  <a:pt x="23088" y="23088"/>
                </a:lnTo>
                <a:lnTo>
                  <a:pt x="275120" y="23088"/>
                </a:lnTo>
                <a:lnTo>
                  <a:pt x="275120" y="5156"/>
                </a:lnTo>
                <a:lnTo>
                  <a:pt x="269963" y="0"/>
                </a:lnTo>
                <a:close/>
              </a:path>
              <a:path w="275589" h="275589">
                <a:moveTo>
                  <a:pt x="275120" y="23088"/>
                </a:moveTo>
                <a:lnTo>
                  <a:pt x="252018" y="23088"/>
                </a:lnTo>
                <a:lnTo>
                  <a:pt x="252018" y="252031"/>
                </a:lnTo>
                <a:lnTo>
                  <a:pt x="275120" y="252031"/>
                </a:lnTo>
                <a:lnTo>
                  <a:pt x="275120" y="23088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object 101">
            <a:extLst>
              <a:ext uri="{FF2B5EF4-FFF2-40B4-BE49-F238E27FC236}">
                <a16:creationId xmlns:a16="http://schemas.microsoft.com/office/drawing/2014/main" id="{48D73DCB-A822-462D-B16B-9A25A2CFF69D}"/>
              </a:ext>
            </a:extLst>
          </p:cNvPr>
          <p:cNvSpPr/>
          <p:nvPr/>
        </p:nvSpPr>
        <p:spPr>
          <a:xfrm>
            <a:off x="4981144" y="4211814"/>
            <a:ext cx="91610" cy="79204"/>
          </a:xfrm>
          <a:custGeom>
            <a:avLst/>
            <a:gdLst/>
            <a:ahLst/>
            <a:cxnLst/>
            <a:rect l="l" t="t" r="r" b="b"/>
            <a:pathLst>
              <a:path w="121920" h="105410">
                <a:moveTo>
                  <a:pt x="9423" y="49352"/>
                </a:moveTo>
                <a:lnTo>
                  <a:pt x="165" y="58127"/>
                </a:lnTo>
                <a:lnTo>
                  <a:pt x="0" y="65443"/>
                </a:lnTo>
                <a:lnTo>
                  <a:pt x="36525" y="103784"/>
                </a:lnTo>
                <a:lnTo>
                  <a:pt x="39535" y="105067"/>
                </a:lnTo>
                <a:lnTo>
                  <a:pt x="42976" y="105067"/>
                </a:lnTo>
                <a:lnTo>
                  <a:pt x="46431" y="104927"/>
                </a:lnTo>
                <a:lnTo>
                  <a:pt x="49517" y="103403"/>
                </a:lnTo>
                <a:lnTo>
                  <a:pt x="71904" y="76111"/>
                </a:lnTo>
                <a:lnTo>
                  <a:pt x="42062" y="76111"/>
                </a:lnTo>
                <a:lnTo>
                  <a:pt x="16700" y="49491"/>
                </a:lnTo>
                <a:lnTo>
                  <a:pt x="9423" y="49352"/>
                </a:lnTo>
                <a:close/>
              </a:path>
              <a:path w="121920" h="105410">
                <a:moveTo>
                  <a:pt x="111163" y="0"/>
                </a:moveTo>
                <a:lnTo>
                  <a:pt x="103873" y="736"/>
                </a:lnTo>
                <a:lnTo>
                  <a:pt x="42062" y="76111"/>
                </a:lnTo>
                <a:lnTo>
                  <a:pt x="71904" y="76111"/>
                </a:lnTo>
                <a:lnTo>
                  <a:pt x="121742" y="15354"/>
                </a:lnTo>
                <a:lnTo>
                  <a:pt x="121031" y="8077"/>
                </a:lnTo>
                <a:lnTo>
                  <a:pt x="111163" y="0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object 102">
            <a:extLst>
              <a:ext uri="{FF2B5EF4-FFF2-40B4-BE49-F238E27FC236}">
                <a16:creationId xmlns:a16="http://schemas.microsoft.com/office/drawing/2014/main" id="{7BB97D6C-651A-4339-9A59-8E269E87DA29}"/>
              </a:ext>
            </a:extLst>
          </p:cNvPr>
          <p:cNvSpPr/>
          <p:nvPr/>
        </p:nvSpPr>
        <p:spPr>
          <a:xfrm>
            <a:off x="4923437" y="4152751"/>
            <a:ext cx="207076" cy="207076"/>
          </a:xfrm>
          <a:custGeom>
            <a:avLst/>
            <a:gdLst/>
            <a:ahLst/>
            <a:cxnLst/>
            <a:rect l="l" t="t" r="r" b="b"/>
            <a:pathLst>
              <a:path w="275589" h="275589">
                <a:moveTo>
                  <a:pt x="269963" y="0"/>
                </a:moveTo>
                <a:lnTo>
                  <a:pt x="5168" y="0"/>
                </a:lnTo>
                <a:lnTo>
                  <a:pt x="0" y="5156"/>
                </a:lnTo>
                <a:lnTo>
                  <a:pt x="0" y="269938"/>
                </a:lnTo>
                <a:lnTo>
                  <a:pt x="5168" y="275107"/>
                </a:lnTo>
                <a:lnTo>
                  <a:pt x="269963" y="275107"/>
                </a:lnTo>
                <a:lnTo>
                  <a:pt x="275120" y="269938"/>
                </a:lnTo>
                <a:lnTo>
                  <a:pt x="275120" y="252018"/>
                </a:lnTo>
                <a:lnTo>
                  <a:pt x="23088" y="252018"/>
                </a:lnTo>
                <a:lnTo>
                  <a:pt x="23088" y="23075"/>
                </a:lnTo>
                <a:lnTo>
                  <a:pt x="275120" y="23075"/>
                </a:lnTo>
                <a:lnTo>
                  <a:pt x="275120" y="5156"/>
                </a:lnTo>
                <a:lnTo>
                  <a:pt x="269963" y="0"/>
                </a:lnTo>
                <a:close/>
              </a:path>
              <a:path w="275589" h="275589">
                <a:moveTo>
                  <a:pt x="275120" y="23075"/>
                </a:moveTo>
                <a:lnTo>
                  <a:pt x="252018" y="23075"/>
                </a:lnTo>
                <a:lnTo>
                  <a:pt x="252018" y="252018"/>
                </a:lnTo>
                <a:lnTo>
                  <a:pt x="275120" y="252018"/>
                </a:lnTo>
                <a:lnTo>
                  <a:pt x="275120" y="23075"/>
                </a:lnTo>
                <a:close/>
              </a:path>
            </a:pathLst>
          </a:custGeom>
          <a:solidFill>
            <a:srgbClr val="ED17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object 103">
            <a:extLst>
              <a:ext uri="{FF2B5EF4-FFF2-40B4-BE49-F238E27FC236}">
                <a16:creationId xmlns:a16="http://schemas.microsoft.com/office/drawing/2014/main" id="{4ECF3E23-4D7E-4416-B5F3-9C4D8CCB73E9}"/>
              </a:ext>
            </a:extLst>
          </p:cNvPr>
          <p:cNvSpPr/>
          <p:nvPr/>
        </p:nvSpPr>
        <p:spPr>
          <a:xfrm>
            <a:off x="4897367" y="737925"/>
            <a:ext cx="2848965" cy="119761"/>
          </a:xfrm>
          <a:custGeom>
            <a:avLst/>
            <a:gdLst/>
            <a:ahLst/>
            <a:cxnLst/>
            <a:rect l="l" t="t" r="r" b="b"/>
            <a:pathLst>
              <a:path w="3791584" h="159384">
                <a:moveTo>
                  <a:pt x="3791280" y="158826"/>
                </a:moveTo>
                <a:lnTo>
                  <a:pt x="0" y="158826"/>
                </a:lnTo>
                <a:lnTo>
                  <a:pt x="0" y="0"/>
                </a:lnTo>
                <a:lnTo>
                  <a:pt x="3791280" y="0"/>
                </a:lnTo>
                <a:lnTo>
                  <a:pt x="3791280" y="158826"/>
                </a:lnTo>
                <a:close/>
              </a:path>
            </a:pathLst>
          </a:custGeom>
          <a:solidFill>
            <a:srgbClr val="1F378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object 104">
            <a:extLst>
              <a:ext uri="{FF2B5EF4-FFF2-40B4-BE49-F238E27FC236}">
                <a16:creationId xmlns:a16="http://schemas.microsoft.com/office/drawing/2014/main" id="{5AF7C2A4-1145-49F2-93B2-75F4909301B8}"/>
              </a:ext>
            </a:extLst>
          </p:cNvPr>
          <p:cNvSpPr/>
          <p:nvPr/>
        </p:nvSpPr>
        <p:spPr>
          <a:xfrm>
            <a:off x="4897357" y="2164784"/>
            <a:ext cx="2898109" cy="119761"/>
          </a:xfrm>
          <a:custGeom>
            <a:avLst/>
            <a:gdLst/>
            <a:ahLst/>
            <a:cxnLst/>
            <a:rect l="l" t="t" r="r" b="b"/>
            <a:pathLst>
              <a:path w="3856990" h="159385">
                <a:moveTo>
                  <a:pt x="3856748" y="158813"/>
                </a:moveTo>
                <a:lnTo>
                  <a:pt x="0" y="158813"/>
                </a:lnTo>
                <a:lnTo>
                  <a:pt x="0" y="0"/>
                </a:lnTo>
                <a:lnTo>
                  <a:pt x="3856748" y="0"/>
                </a:lnTo>
                <a:lnTo>
                  <a:pt x="3856748" y="158813"/>
                </a:lnTo>
                <a:close/>
              </a:path>
            </a:pathLst>
          </a:custGeom>
          <a:solidFill>
            <a:srgbClr val="1F378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object 105">
            <a:extLst>
              <a:ext uri="{FF2B5EF4-FFF2-40B4-BE49-F238E27FC236}">
                <a16:creationId xmlns:a16="http://schemas.microsoft.com/office/drawing/2014/main" id="{E22FF1D8-579E-4BEA-88BF-DB5097C1A0E6}"/>
              </a:ext>
            </a:extLst>
          </p:cNvPr>
          <p:cNvSpPr txBox="1"/>
          <p:nvPr/>
        </p:nvSpPr>
        <p:spPr>
          <a:xfrm>
            <a:off x="4913902" y="873687"/>
            <a:ext cx="2860416" cy="194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291" marR="0" lvl="0" indent="0" algn="l" defTabSz="914400" rtl="0" eaLnBrk="1" fontAlgn="auto" latinLnBrk="0" hangingPunct="1">
              <a:lnSpc>
                <a:spcPts val="962"/>
              </a:lnSpc>
              <a:spcBef>
                <a:spcPts val="4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НЕ</a:t>
            </a:r>
            <a:r>
              <a:rPr kumimoji="0" lang="ru-RU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lang="ru-RU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МЕ</a:t>
            </a:r>
            <a:r>
              <a:rPr kumimoji="0" lang="ru-RU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lang="ru-RU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lang="ru-RU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lang="ru-RU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lang="ru-RU" sz="827" b="1" i="0" u="none" strike="noStrike" kern="0" cap="none" spc="-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lang="ru-RU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,</a:t>
            </a:r>
            <a:r>
              <a:rPr kumimoji="0" lang="ru-RU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5</a:t>
            </a:r>
            <a:r>
              <a:rPr kumimoji="0" lang="ru-RU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lang="ru-RU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lang="ru-RU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lang="ru-RU" sz="827" b="1" i="0" u="none" strike="noStrike" kern="0" cap="none" spc="-4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lang="ru-RU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lang="ru-RU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lang="ru-RU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lang="ru-RU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lang="ru-RU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Б.</a:t>
            </a:r>
            <a:endParaRPr kumimoji="0" lang="ru-RU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8291" marR="0" lvl="0" indent="0" algn="l" defTabSz="914400" rtl="0" eaLnBrk="1" fontAlgn="auto" latinLnBrk="0" hangingPunct="1">
              <a:lnSpc>
                <a:spcPts val="7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9" b="0" i="0" u="none" strike="noStrike" kern="0" cap="none" spc="19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639" b="0" i="0" u="none" strike="noStrike" kern="0" cap="none" spc="0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639" b="0" i="0" u="none" strike="noStrike" kern="0" cap="none" spc="-4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рабат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ывающ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зво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639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тв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endParaRPr kumimoji="0" sz="63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9543" marR="3817" lvl="0" indent="0" algn="l" defTabSz="914400" rtl="0" eaLnBrk="1" fontAlgn="auto" latinLnBrk="0" hangingPunct="1">
              <a:lnSpc>
                <a:spcPts val="9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ЛЬ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Ъ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ИНВЕ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ИЦИ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ПР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ЗП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827" b="1" i="0" u="none" strike="noStrike" kern="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РО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-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-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ЦИ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: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9543" marR="0" lvl="0" indent="119762" algn="l" defTabSz="914400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ОТ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</a:t>
            </a:r>
            <a:r>
              <a:rPr kumimoji="0" sz="827" b="1" i="0" u="none" strike="noStrike" kern="0" cap="none" spc="3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0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Б.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-4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ED174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Б.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ЗП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Ю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ЧА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160" name="object 106">
            <a:extLst>
              <a:ext uri="{FF2B5EF4-FFF2-40B4-BE49-F238E27FC236}">
                <a16:creationId xmlns:a16="http://schemas.microsoft.com/office/drawing/2014/main" id="{7ABFA9DE-423A-4C99-B14F-D4166AA16B18}"/>
              </a:ext>
            </a:extLst>
          </p:cNvPr>
          <p:cNvSpPr txBox="1"/>
          <p:nvPr/>
        </p:nvSpPr>
        <p:spPr>
          <a:xfrm>
            <a:off x="4913903" y="3660637"/>
            <a:ext cx="2842285" cy="933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2983" marR="449465" lvl="0" indent="-293918" algn="l" defTabSz="914400" rtl="0" eaLnBrk="1" fontAlgn="auto" latinLnBrk="0" hangingPunct="1">
              <a:lnSpc>
                <a:spcPts val="18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ЗП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Ю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ЧА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-4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-4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ЬТАТ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: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827" b="1" i="0" u="none" strike="noStrike" kern="0" cap="none" spc="-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ТНОЙ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ОЕ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ТНОЙ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-4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ВЫ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325886" marR="0" lvl="0" indent="0" algn="l" defTabSz="914400" rtl="0" eaLnBrk="1" fontAlgn="auto" latinLnBrk="0" hangingPunct="1">
              <a:lnSpc>
                <a:spcPts val="6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9" b="0" i="0" u="none" strike="noStrike" kern="0" cap="none" spc="-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(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иници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ат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то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0" i="0" u="none" strike="noStrike" kern="0" cap="none" spc="-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)</a:t>
            </a:r>
            <a:endParaRPr kumimoji="0" sz="63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Arial"/>
            </a:endParaRPr>
          </a:p>
          <a:p>
            <a:pPr marL="30298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-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НОЙ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ОЕ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ТНОЙ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-4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ВЫ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  <a:p>
            <a:pPr marL="302983" marR="3817" lvl="0" indent="22426" algn="l" defTabSz="914400" rtl="0" eaLnBrk="1" fontAlgn="auto" latinLnBrk="0" hangingPunct="1">
              <a:lnSpc>
                <a:spcPts val="684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9" b="0" i="0" u="none" strike="noStrike" kern="0" cap="none" spc="-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(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иници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ат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ссийс</a:t>
            </a:r>
            <a:r>
              <a:rPr kumimoji="0" sz="639" b="0" i="0" u="none" strike="noStrike" kern="0" cap="none" spc="-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Фе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ерац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19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639" b="0" i="0" u="none" strike="noStrike" kern="0" cap="none" spc="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ъ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639" b="0" i="0" u="none" strike="noStrike" kern="0" cap="none" spc="23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639" b="0" i="0" u="none" strike="noStrike" kern="0" cap="none" spc="11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639" b="0" i="0" u="none" strike="noStrike" kern="0" cap="none" spc="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ссийс</a:t>
            </a:r>
            <a:r>
              <a:rPr kumimoji="0" sz="639" b="0" i="0" u="none" strike="noStrike" kern="0" cap="none" spc="-8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639" b="0" i="0" u="none" strike="noStrike" kern="0" cap="none" spc="-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 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Фе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639" b="0" i="0" u="none" strike="noStrike" kern="0" cap="none" spc="4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ерац</a:t>
            </a:r>
            <a:r>
              <a:rPr kumimoji="0" sz="639" b="0" i="0" u="none" strike="noStrike" kern="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639" b="0" i="0" u="none" strike="noStrike" kern="0" cap="none" spc="-15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и)</a:t>
            </a:r>
            <a:endParaRPr kumimoji="0" sz="63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161" name="object 107">
            <a:extLst>
              <a:ext uri="{FF2B5EF4-FFF2-40B4-BE49-F238E27FC236}">
                <a16:creationId xmlns:a16="http://schemas.microsoft.com/office/drawing/2014/main" id="{274A2CFB-996A-4739-B1A6-7562BC336797}"/>
              </a:ext>
            </a:extLst>
          </p:cNvPr>
          <p:cNvSpPr txBox="1"/>
          <p:nvPr/>
        </p:nvSpPr>
        <p:spPr>
          <a:xfrm>
            <a:off x="4913903" y="617586"/>
            <a:ext cx="2748289" cy="127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ЛЬ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-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Ъ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ИНВЕ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ИЦИ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В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3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endParaRPr kumimoji="0" sz="82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162" name="object 108">
            <a:extLst>
              <a:ext uri="{FF2B5EF4-FFF2-40B4-BE49-F238E27FC236}">
                <a16:creationId xmlns:a16="http://schemas.microsoft.com/office/drawing/2014/main" id="{AD91C96A-60A6-4E0B-B773-62C439C7C20A}"/>
              </a:ext>
            </a:extLst>
          </p:cNvPr>
          <p:cNvSpPr txBox="1"/>
          <p:nvPr/>
        </p:nvSpPr>
        <p:spPr>
          <a:xfrm>
            <a:off x="4913902" y="738713"/>
            <a:ext cx="2831311" cy="127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ПР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ЗП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827" b="1" i="0" u="none" strike="noStrike" kern="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РО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-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-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ЦИ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: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163" name="object 109">
            <a:extLst>
              <a:ext uri="{FF2B5EF4-FFF2-40B4-BE49-F238E27FC236}">
                <a16:creationId xmlns:a16="http://schemas.microsoft.com/office/drawing/2014/main" id="{7EFC5A73-0116-46D8-B29E-54E7F5BD7F43}"/>
              </a:ext>
            </a:extLst>
          </p:cNvPr>
          <p:cNvSpPr txBox="1"/>
          <p:nvPr/>
        </p:nvSpPr>
        <p:spPr>
          <a:xfrm>
            <a:off x="4897367" y="2824727"/>
            <a:ext cx="1920463" cy="127279"/>
          </a:xfrm>
          <a:prstGeom prst="rect">
            <a:avLst/>
          </a:prstGeom>
          <a:solidFill>
            <a:srgbClr val="ED174F"/>
          </a:solidFill>
        </p:spPr>
        <p:txBody>
          <a:bodyPr vert="horz" wrap="square" lIns="0" tIns="0" rIns="0" bIns="0" rtlCol="0">
            <a:spAutoFit/>
          </a:bodyPr>
          <a:lstStyle/>
          <a:p>
            <a:pPr marL="257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ПО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ЯНВ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АР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2030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ГО</a:t>
            </a:r>
            <a:r>
              <a:rPr kumimoji="0" sz="827" b="1" i="0" u="none" strike="noStrike" kern="0" cap="none" spc="3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164" name="object 110">
            <a:extLst>
              <a:ext uri="{FF2B5EF4-FFF2-40B4-BE49-F238E27FC236}">
                <a16:creationId xmlns:a16="http://schemas.microsoft.com/office/drawing/2014/main" id="{6CC67E79-C806-4B97-9B5B-DD0CC15B16B4}"/>
              </a:ext>
            </a:extLst>
          </p:cNvPr>
          <p:cNvSpPr txBox="1"/>
          <p:nvPr/>
        </p:nvSpPr>
        <p:spPr>
          <a:xfrm>
            <a:off x="4913903" y="3040561"/>
            <a:ext cx="2566502" cy="2484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43" marR="3817" lvl="0" indent="0" algn="l" defTabSz="914400" rtl="0" eaLnBrk="1" fontAlgn="auto" latinLnBrk="0" hangingPunct="1">
              <a:lnSpc>
                <a:spcPts val="9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ЗП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У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827" b="1" i="0" u="none" strike="noStrike" kern="0" cap="none" spc="-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РО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С</a:t>
            </a:r>
            <a:r>
              <a:rPr kumimoji="0" sz="82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Й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Ф</a:t>
            </a:r>
            <a:r>
              <a:rPr kumimoji="0" sz="827" b="1" i="0" u="none" strike="noStrike" kern="0" cap="none" spc="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-26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ЦИ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И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М</a:t>
            </a:r>
            <a:r>
              <a:rPr kumimoji="0" sz="827" b="1" i="0" u="none" strike="noStrike" kern="0" cap="none" spc="-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r>
              <a:rPr kumimoji="0" sz="827" b="1" i="0" u="none" strike="noStrike" kern="0" cap="none" spc="1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ЖЕ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Т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0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Б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ЫТЬ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З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49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К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Ю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Ч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1F378C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О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sp>
        <p:nvSpPr>
          <p:cNvPr id="165" name="object 111">
            <a:extLst>
              <a:ext uri="{FF2B5EF4-FFF2-40B4-BE49-F238E27FC236}">
                <a16:creationId xmlns:a16="http://schemas.microsoft.com/office/drawing/2014/main" id="{57C8DF5B-9887-4318-A8A2-3950858F5DDF}"/>
              </a:ext>
            </a:extLst>
          </p:cNvPr>
          <p:cNvSpPr txBox="1"/>
          <p:nvPr/>
        </p:nvSpPr>
        <p:spPr>
          <a:xfrm>
            <a:off x="4897357" y="3282193"/>
            <a:ext cx="1641340" cy="127279"/>
          </a:xfrm>
          <a:prstGeom prst="rect">
            <a:avLst/>
          </a:prstGeom>
          <a:solidFill>
            <a:srgbClr val="ED174F"/>
          </a:solidFill>
        </p:spPr>
        <p:txBody>
          <a:bodyPr vert="horz" wrap="square" lIns="0" tIns="0" rIns="0" bIns="0" rtlCol="0">
            <a:spAutoFit/>
          </a:bodyPr>
          <a:lstStyle/>
          <a:p>
            <a:pPr marL="2576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-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Р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Н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ПР</a:t>
            </a:r>
            <a:r>
              <a:rPr kumimoji="0" sz="827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Е</a:t>
            </a:r>
            <a:r>
              <a:rPr kumimoji="0" sz="827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Л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Я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20</a:t>
            </a:r>
            <a:r>
              <a:rPr kumimoji="0" sz="827" b="1" i="0" u="none" strike="noStrike" kern="0" cap="none" spc="-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2</a:t>
            </a:r>
            <a:r>
              <a:rPr kumimoji="0" sz="827" b="1" i="0" u="none" strike="noStrike" kern="0" cap="none" spc="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1</a:t>
            </a:r>
            <a:r>
              <a:rPr kumimoji="0" sz="827" b="1" i="0" u="none" strike="noStrike" kern="0" cap="none" spc="2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 </a:t>
            </a:r>
            <a:r>
              <a:rPr kumimoji="0" sz="827" b="1" i="0" u="none" strike="noStrike" kern="0" cap="none" spc="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ГО</a:t>
            </a:r>
            <a:r>
              <a:rPr kumimoji="0" sz="827" b="1" i="0" u="none" strike="noStrike" kern="0" cap="none" spc="3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Д</a:t>
            </a:r>
            <a:r>
              <a:rPr kumimoji="0" sz="827" b="1" i="0" u="none" strike="noStrike" kern="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  <a:sym typeface="Arial"/>
              </a:rPr>
              <a:t>А</a:t>
            </a:r>
            <a:endParaRPr kumimoji="0" sz="8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789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746" name="TextBox 24"/>
          <p:cNvSpPr txBox="1"/>
          <p:nvPr/>
        </p:nvSpPr>
        <p:spPr>
          <a:xfrm>
            <a:off x="755576" y="756467"/>
            <a:ext cx="6880499" cy="246209"/>
          </a:xfrm>
          <a:prstGeom prst="rect">
            <a:avLst/>
          </a:prstGeom>
          <a:ln w="12700">
            <a:miter lim="400000"/>
          </a:ln>
        </p:spPr>
        <p:txBody>
          <a:bodyPr wrap="square" lIns="45714" tIns="45714" rIns="45714" bIns="45714">
            <a:spAutoFit/>
          </a:bodyPr>
          <a:lstStyle>
            <a:lvl1pPr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Только новое строительство – прямого действия (без соглашения)</a:t>
            </a:r>
          </a:p>
        </p:txBody>
      </p:sp>
      <p:sp>
        <p:nvSpPr>
          <p:cNvPr id="15" name="TextBox 58"/>
          <p:cNvSpPr txBox="1"/>
          <p:nvPr/>
        </p:nvSpPr>
        <p:spPr>
          <a:xfrm>
            <a:off x="685513" y="22465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СТАТЬЯ 26.27</a:t>
            </a:r>
            <a:b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ЛЬГОТЫ ДЛЯ ПЕРВЫХ ПРИОБРЕТАТЕЛЕЙ АДЦ И ПОМЕЩЕНИЙ В НИХ</a:t>
            </a:r>
          </a:p>
        </p:txBody>
      </p:sp>
      <p:sp>
        <p:nvSpPr>
          <p:cNvPr id="16" name="TextBox 24"/>
          <p:cNvSpPr txBox="1"/>
          <p:nvPr/>
        </p:nvSpPr>
        <p:spPr>
          <a:xfrm>
            <a:off x="251520" y="1131590"/>
            <a:ext cx="8806159" cy="58476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14" tIns="45714" rIns="45714" bIns="45714">
            <a:spAutoFit/>
          </a:bodyPr>
          <a:lstStyle>
            <a:lvl1pPr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Льгота предоставляется автоматически после инвестирования в объекты нового строительства стоимостью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&gt;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Arial"/>
              </a:rPr>
              <a:t> 50 млн рублей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43717" y="2127239"/>
            <a:ext cx="8640959" cy="658785"/>
            <a:chOff x="503041" y="2022429"/>
            <a:chExt cx="8640959" cy="658785"/>
          </a:xfrm>
        </p:grpSpPr>
        <p:sp>
          <p:nvSpPr>
            <p:cNvPr id="17" name="TextBox 24"/>
            <p:cNvSpPr txBox="1"/>
            <p:nvPr/>
          </p:nvSpPr>
          <p:spPr>
            <a:xfrm>
              <a:off x="503041" y="2022429"/>
              <a:ext cx="8640959" cy="64631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4" tIns="45714" rIns="45714" bIns="45714">
              <a:spAutoFit/>
            </a:bodyPr>
            <a:lstStyle>
              <a:lvl1pPr>
                <a:defRPr sz="16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j-ea"/>
                  <a:cs typeface="+mj-cs"/>
                  <a:sym typeface="Arial"/>
                </a:rPr>
                <a:t>15,5 %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j-ea"/>
                  <a:cs typeface="+mj-cs"/>
                  <a:sym typeface="Arial"/>
                </a:rPr>
                <a:t> налог на прибыль + Освобождение от налога на имущество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j-ea"/>
                  <a:cs typeface="+mj-cs"/>
                  <a:sym typeface="Arial"/>
                </a:rPr>
                <a:t> </a:t>
              </a:r>
            </a:p>
          </p:txBody>
        </p:sp>
        <p:sp>
          <p:nvSpPr>
            <p:cNvPr id="18" name="TextBox 24"/>
            <p:cNvSpPr txBox="1"/>
            <p:nvPr/>
          </p:nvSpPr>
          <p:spPr>
            <a:xfrm>
              <a:off x="2035301" y="2387487"/>
              <a:ext cx="1384571" cy="27698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4" tIns="45714" rIns="45714" bIns="45714">
              <a:spAutoFit/>
            </a:bodyPr>
            <a:lstStyle>
              <a:lvl1pPr>
                <a:defRPr sz="16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j-ea"/>
                  <a:cs typeface="+mj-cs"/>
                  <a:sym typeface="Arial"/>
                </a:rPr>
                <a:t>на срок 4 года</a:t>
              </a:r>
            </a:p>
          </p:txBody>
        </p:sp>
        <p:sp>
          <p:nvSpPr>
            <p:cNvPr id="20" name="TextBox 24"/>
            <p:cNvSpPr txBox="1"/>
            <p:nvPr/>
          </p:nvSpPr>
          <p:spPr>
            <a:xfrm>
              <a:off x="7075861" y="2404227"/>
              <a:ext cx="1384571" cy="27698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4" tIns="45714" rIns="45714" bIns="45714">
              <a:spAutoFit/>
            </a:bodyPr>
            <a:lstStyle>
              <a:lvl1pPr>
                <a:defRPr sz="16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j-ea"/>
                  <a:cs typeface="+mj-cs"/>
                  <a:sym typeface="Arial"/>
                </a:rPr>
                <a:t>на срок 4 года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1520" y="3363838"/>
            <a:ext cx="8806159" cy="1169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4652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Под АДЦ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4652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понимается нежилое здание (строение, сооружение), вновь построенное и впервые введенное в эксплуатацию с 1 января 2018 по 31 декабря 2025 года, которое соответствует пунктам 3 статьи 378.2 налогового кодекса РФ, право собственности на которое зарегистрировано Организацией в течение одного года после ввода его в эксплуатацию, стоимость приобретения которого на момент принятия на бухгалтерский учет Организации составляет не менее 50 млн</a:t>
            </a:r>
          </a:p>
        </p:txBody>
      </p:sp>
      <p:sp>
        <p:nvSpPr>
          <p:cNvPr id="12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0774C-FF15-4DCE-930A-C70442C44444}"/>
              </a:ext>
            </a:extLst>
          </p:cNvPr>
          <p:cNvSpPr txBox="1"/>
          <p:nvPr/>
        </p:nvSpPr>
        <p:spPr>
          <a:xfrm>
            <a:off x="302679" y="4795735"/>
            <a:ext cx="86816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Arial"/>
                <a:sym typeface="Arial"/>
              </a:rPr>
              <a:t>*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Arial"/>
                <a:sym typeface="Arial"/>
              </a:rPr>
              <a:t>В соответствии с Федеральным законом от 03.08.2018 № 302-ФЗ действие льгот по налогу на прибыль заканчивается 01.01.2023</a:t>
            </a:r>
          </a:p>
        </p:txBody>
      </p:sp>
    </p:spTree>
    <p:extLst>
      <p:ext uri="{BB962C8B-B14F-4D97-AF65-F5344CB8AC3E}">
        <p14:creationId xmlns:p14="http://schemas.microsoft.com/office/powerpoint/2010/main" val="1917581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TextBox 58"/>
          <p:cNvSpPr txBox="1"/>
          <p:nvPr/>
        </p:nvSpPr>
        <p:spPr>
          <a:xfrm>
            <a:off x="611560" y="175741"/>
            <a:ext cx="7344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ПРЕДОСТАВЛЕНИЕ УЧАСТКА НА БЕСКОНКУРСНОЙ ОСНОВЕ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ЗАКОН МОСКОВСКОЙ ОБЛАСТИ № 27/2015-ОЗ от 18.03.2015</a:t>
            </a:r>
            <a:b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Постановление Правительства МО от 22.04.2015 № 272/13</a:t>
            </a:r>
          </a:p>
        </p:txBody>
      </p:sp>
      <p:pic>
        <p:nvPicPr>
          <p:cNvPr id="209719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pic>
        <p:nvPicPr>
          <p:cNvPr id="209719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392926"/>
            <a:ext cx="1908720" cy="1145233"/>
          </a:xfrm>
          <a:prstGeom prst="rect">
            <a:avLst/>
          </a:prstGeom>
          <a:noFill/>
        </p:spPr>
      </p:pic>
      <p:pic>
        <p:nvPicPr>
          <p:cNvPr id="209719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159224" y="1392925"/>
            <a:ext cx="1908720" cy="1145233"/>
          </a:xfrm>
          <a:prstGeom prst="rect">
            <a:avLst/>
          </a:prstGeom>
          <a:noFill/>
        </p:spPr>
      </p:pic>
      <p:sp>
        <p:nvSpPr>
          <p:cNvPr id="1048751" name="TextBox 45"/>
          <p:cNvSpPr txBox="1"/>
          <p:nvPr/>
        </p:nvSpPr>
        <p:spPr bwMode="auto">
          <a:xfrm>
            <a:off x="525331" y="2443991"/>
            <a:ext cx="419068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Регистрация в МО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Соответствие приоритетам и целям стратегии социально-экономического развития МО, государственных программ МО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Увеличение количества рабочих мест и ежегодных налоговых поступлений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1048752" name="TextBox 46"/>
          <p:cNvSpPr txBox="1"/>
          <p:nvPr/>
        </p:nvSpPr>
        <p:spPr>
          <a:xfrm>
            <a:off x="2017857" y="1796265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УСЛОВИЯ</a:t>
            </a:r>
          </a:p>
        </p:txBody>
      </p:sp>
      <p:sp>
        <p:nvSpPr>
          <p:cNvPr id="1048753" name="TextBox 47"/>
          <p:cNvSpPr txBox="1"/>
          <p:nvPr/>
        </p:nvSpPr>
        <p:spPr>
          <a:xfrm>
            <a:off x="5868144" y="181218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ДОКУМЕНТЫ </a:t>
            </a:r>
          </a:p>
        </p:txBody>
      </p:sp>
      <p:pic>
        <p:nvPicPr>
          <p:cNvPr id="2097198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064" y="1724294"/>
            <a:ext cx="482495" cy="482495"/>
          </a:xfrm>
          <a:prstGeom prst="rect">
            <a:avLst/>
          </a:prstGeom>
          <a:noFill/>
        </p:spPr>
      </p:pic>
      <p:pic>
        <p:nvPicPr>
          <p:cNvPr id="2097199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799441"/>
            <a:ext cx="365214" cy="365214"/>
          </a:xfrm>
          <a:prstGeom prst="rect">
            <a:avLst/>
          </a:prstGeom>
          <a:noFill/>
        </p:spPr>
      </p:pic>
      <p:sp>
        <p:nvSpPr>
          <p:cNvPr id="1048754" name="TextBox 50"/>
          <p:cNvSpPr txBox="1"/>
          <p:nvPr/>
        </p:nvSpPr>
        <p:spPr bwMode="auto">
          <a:xfrm>
            <a:off x="4967536" y="2485802"/>
            <a:ext cx="39249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Инвестиционная декларация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Концепция проекта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Учредительные документы инициатора проекта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Бухгалтерская отчетность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Документы, подтверждающие возможность финансирования проекта</a:t>
            </a:r>
          </a:p>
        </p:txBody>
      </p:sp>
      <p:sp>
        <p:nvSpPr>
          <p:cNvPr id="1048756" name="TextBox 13"/>
          <p:cNvSpPr txBox="1"/>
          <p:nvPr/>
        </p:nvSpPr>
        <p:spPr>
          <a:xfrm>
            <a:off x="135606" y="4526999"/>
            <a:ext cx="8828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Для получения участка необходимо направить ходатайство на имя Губернатора Московской области</a:t>
            </a:r>
          </a:p>
        </p:txBody>
      </p:sp>
      <p:sp>
        <p:nvSpPr>
          <p:cNvPr id="14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1.6</a:t>
            </a:r>
          </a:p>
        </p:txBody>
      </p:sp>
    </p:spTree>
    <p:extLst>
      <p:ext uri="{BB962C8B-B14F-4D97-AF65-F5344CB8AC3E}">
        <p14:creationId xmlns:p14="http://schemas.microsoft.com/office/powerpoint/2010/main" val="32771911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TextBox 58"/>
          <p:cNvSpPr txBox="1"/>
          <p:nvPr/>
        </p:nvSpPr>
        <p:spPr>
          <a:xfrm>
            <a:off x="611560" y="175741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ПРОМЫШЛЕННОЙ ПОЛИТИКИ</a:t>
            </a:r>
          </a:p>
          <a:p>
            <a:pPr lvl="0"/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Начальник Управления – </a:t>
            </a:r>
            <a:r>
              <a:rPr lang="ru-RU" sz="1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Сошин</a:t>
            </a:r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 Андрей Валерьевич,</a:t>
            </a:r>
          </a:p>
          <a:p>
            <a:pPr lvl="0"/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+7(498) 602-06-04, доб. 4-08-25</a:t>
            </a:r>
          </a:p>
          <a:p>
            <a:pPr lvl="0"/>
            <a:r>
              <a:rPr lang="en-US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SoshinAV@mosreg.ru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0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760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13</a:t>
            </a:r>
          </a:p>
        </p:txBody>
      </p:sp>
      <p:sp>
        <p:nvSpPr>
          <p:cNvPr id="1048761" name="TextBox 5"/>
          <p:cNvSpPr txBox="1"/>
          <p:nvPr/>
        </p:nvSpPr>
        <p:spPr>
          <a:xfrm>
            <a:off x="1763688" y="933631"/>
            <a:ext cx="71287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Субсидия на компенсацию затрат на создание инженерной инфраструктуры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Фонд развития промышленности МО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Портал кооперации промышленных предприятий МО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Поддержка участников национального проекта «Производительность труда и поддержка занятости»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Налоговые льготы для промышленных предприятий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Льготы для резидентов особых экономических зон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Предоставление участка на </a:t>
            </a:r>
            <a:r>
              <a:rPr lang="ru-RU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бесконкурсной</a:t>
            </a: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основе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ВОЗМЕЩЕНИЕ ЗАТРАТ НА СОЗДАНИЕ ОБЪЕКТОВ ИНЖЕНЕРНОЙ ИНФРАСТРУКТУРЫ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ПОСТАНОВЛЕНИЕ ПРАВИТЕЛЬСТВА МОСКОВСКОЙ ОБЛАСТИ ОТ 25.10.2016 № 788/39</a:t>
            </a:r>
          </a:p>
        </p:txBody>
      </p:sp>
      <p:pic>
        <p:nvPicPr>
          <p:cNvPr id="209720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765" name="TextBox 71"/>
          <p:cNvSpPr txBox="1"/>
          <p:nvPr/>
        </p:nvSpPr>
        <p:spPr>
          <a:xfrm>
            <a:off x="34217" y="224654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13.1</a:t>
            </a:r>
          </a:p>
        </p:txBody>
      </p:sp>
      <p:sp>
        <p:nvSpPr>
          <p:cNvPr id="1048766" name="TextBox 18"/>
          <p:cNvSpPr txBox="1"/>
          <p:nvPr/>
        </p:nvSpPr>
        <p:spPr>
          <a:xfrm>
            <a:off x="3995570" y="1131590"/>
            <a:ext cx="1872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ОСОБЕННОСТИ:</a:t>
            </a:r>
          </a:p>
        </p:txBody>
      </p:sp>
      <p:sp>
        <p:nvSpPr>
          <p:cNvPr id="1048767" name="TextBox 20"/>
          <p:cNvSpPr txBox="1"/>
          <p:nvPr/>
        </p:nvSpPr>
        <p:spPr>
          <a:xfrm>
            <a:off x="3609408" y="1411489"/>
            <a:ext cx="54262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Субсидия не более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20%</a:t>
            </a: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 от стоимости всего проекта;</a:t>
            </a:r>
          </a:p>
          <a:p>
            <a:pPr marL="171450" indent="-171450">
              <a:buFontTx/>
              <a:buChar char="-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Регистрация предприятия на территории МО;</a:t>
            </a:r>
          </a:p>
          <a:p>
            <a:pPr marL="171450" indent="-171450">
              <a:buFontTx/>
              <a:buChar char="-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Ведение производственной деятельности в соответствии с </a:t>
            </a:r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разделом С </a:t>
            </a: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(ОКВЭД 2);</a:t>
            </a:r>
          </a:p>
          <a:p>
            <a:pPr marL="171450" indent="-171450">
              <a:buFontTx/>
              <a:buChar char="-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Наличие </a:t>
            </a:r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технологического присоединения </a:t>
            </a: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от ресурсоснабжающей организации;</a:t>
            </a:r>
          </a:p>
          <a:p>
            <a:pPr marL="171450" indent="-171450">
              <a:buFontTx/>
              <a:buChar char="-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Наличие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заключения ГАУ МО «</a:t>
            </a:r>
            <a:r>
              <a:rPr lang="ru-RU" sz="11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Мособлгосэкспертиза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о правильности определения сметной стоимости по компенсируемым затратам</a:t>
            </a:r>
          </a:p>
          <a:p>
            <a:pPr marL="171450" indent="-171450">
              <a:buFontTx/>
              <a:buChar char="-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6" name="그룹 44"/>
          <p:cNvGrpSpPr/>
          <p:nvPr/>
        </p:nvGrpSpPr>
        <p:grpSpPr>
          <a:xfrm>
            <a:off x="3491880" y="4518867"/>
            <a:ext cx="1527175" cy="456257"/>
            <a:chOff x="460115" y="3362399"/>
            <a:chExt cx="1527175" cy="456257"/>
          </a:xfrm>
        </p:grpSpPr>
        <p:sp>
          <p:nvSpPr>
            <p:cNvPr id="1048768" name="TextBox 31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769" name="TextBox 32"/>
            <p:cNvSpPr txBox="1">
              <a:spLocks noChangeArrowheads="1"/>
            </p:cNvSpPr>
            <p:nvPr/>
          </p:nvSpPr>
          <p:spPr bwMode="auto">
            <a:xfrm>
              <a:off x="529965" y="3362399"/>
              <a:ext cx="13874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Локальные очистные сооружения</a:t>
              </a:r>
              <a:endParaRPr lang="en-US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2097202" name="Picture 3" descr="C:\Users\DembitskiyMN\Desktop\no-translate-detected_318-44259 коп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300" y="3651870"/>
            <a:ext cx="706067" cy="706067"/>
          </a:xfrm>
          <a:prstGeom prst="rect">
            <a:avLst/>
          </a:prstGeom>
          <a:noFill/>
        </p:spPr>
      </p:pic>
      <p:pic>
        <p:nvPicPr>
          <p:cNvPr id="2097203" name="Picture 4" descr="C:\Users\DembitskiyMN\Desktop\lightbulb-312459_64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39936" y="3651870"/>
            <a:ext cx="457880" cy="676774"/>
          </a:xfrm>
          <a:prstGeom prst="rect">
            <a:avLst/>
          </a:prstGeom>
          <a:noFill/>
        </p:spPr>
      </p:pic>
      <p:pic>
        <p:nvPicPr>
          <p:cNvPr id="2097204" name="Picture 5" descr="C:\Users\DembitskiyMN\Desktop\1bbb91d2e3cf522eb322fc3a583e58bea010356c_origina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752" y="3435846"/>
            <a:ext cx="1269656" cy="1107230"/>
          </a:xfrm>
          <a:prstGeom prst="rect">
            <a:avLst/>
          </a:prstGeom>
          <a:noFill/>
        </p:spPr>
      </p:pic>
      <p:pic>
        <p:nvPicPr>
          <p:cNvPr id="2097205" name="Picture 6" descr="C:\Users\DembitskiyMN\Desktop\peskootelitel_dlya_chemy_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0476" y="3795886"/>
            <a:ext cx="909985" cy="498216"/>
          </a:xfrm>
          <a:prstGeom prst="rect">
            <a:avLst/>
          </a:prstGeom>
          <a:noFill/>
        </p:spPr>
      </p:pic>
      <p:grpSp>
        <p:nvGrpSpPr>
          <p:cNvPr id="127" name="그룹 44"/>
          <p:cNvGrpSpPr/>
          <p:nvPr/>
        </p:nvGrpSpPr>
        <p:grpSpPr>
          <a:xfrm>
            <a:off x="6300192" y="4421126"/>
            <a:ext cx="1527175" cy="646331"/>
            <a:chOff x="460115" y="3362399"/>
            <a:chExt cx="1527175" cy="646331"/>
          </a:xfrm>
        </p:grpSpPr>
        <p:sp>
          <p:nvSpPr>
            <p:cNvPr id="1048770" name="TextBox 41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771" name="TextBox 42"/>
            <p:cNvSpPr txBox="1">
              <a:spLocks noChangeArrowheads="1"/>
            </p:cNvSpPr>
            <p:nvPr/>
          </p:nvSpPr>
          <p:spPr bwMode="auto">
            <a:xfrm>
              <a:off x="529965" y="3362399"/>
              <a:ext cx="13874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Дорожная инфраструктура</a:t>
              </a:r>
            </a:p>
            <a:p>
              <a:pPr algn="ctr"/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(автомобильные дороги)</a:t>
              </a:r>
            </a:p>
          </p:txBody>
        </p:sp>
      </p:grpSp>
      <p:pic>
        <p:nvPicPr>
          <p:cNvPr id="2097206" name="Picture 5" descr="C:\Users\DembitskiyMN\Desktop\4815_trainIcon.png"/>
          <p:cNvPicPr>
            <a:picLocks noChangeAspect="1" noChangeArrowheads="1"/>
          </p:cNvPicPr>
          <p:nvPr/>
        </p:nvPicPr>
        <p:blipFill>
          <a:blip r:embed="rId9">
            <a:biLevel thresh="50000"/>
          </a:blip>
          <a:srcRect/>
          <a:stretch>
            <a:fillRect/>
          </a:stretch>
        </p:blipFill>
        <p:spPr bwMode="auto">
          <a:xfrm>
            <a:off x="5325217" y="3644479"/>
            <a:ext cx="800941" cy="720847"/>
          </a:xfrm>
          <a:prstGeom prst="rect">
            <a:avLst/>
          </a:prstGeom>
          <a:noFill/>
        </p:spPr>
      </p:pic>
      <p:pic>
        <p:nvPicPr>
          <p:cNvPr id="2097207" name="Picture 6" descr="C:\Users\DembitskiyMN\Desktop\images.png"/>
          <p:cNvPicPr>
            <a:picLocks noChangeAspect="1" noChangeArrowheads="1"/>
          </p:cNvPicPr>
          <p:nvPr/>
        </p:nvPicPr>
        <p:blipFill>
          <a:blip r:embed="rId10">
            <a:biLevel thresh="50000"/>
          </a:blip>
          <a:srcRect/>
          <a:stretch>
            <a:fillRect/>
          </a:stretch>
        </p:blipFill>
        <p:spPr bwMode="auto">
          <a:xfrm>
            <a:off x="6726208" y="3708048"/>
            <a:ext cx="673891" cy="673891"/>
          </a:xfrm>
          <a:prstGeom prst="rect">
            <a:avLst/>
          </a:prstGeom>
          <a:noFill/>
        </p:spPr>
      </p:pic>
      <p:sp>
        <p:nvSpPr>
          <p:cNvPr id="1048772" name="Прямоугольник 2"/>
          <p:cNvSpPr/>
          <p:nvPr/>
        </p:nvSpPr>
        <p:spPr>
          <a:xfrm>
            <a:off x="35496" y="4556653"/>
            <a:ext cx="11496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Водоснабжение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48773" name="Прямоугольник 64"/>
          <p:cNvSpPr/>
          <p:nvPr/>
        </p:nvSpPr>
        <p:spPr>
          <a:xfrm>
            <a:off x="1187624" y="4555696"/>
            <a:ext cx="12041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Электрификация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48774" name="Прямоугольник 65"/>
          <p:cNvSpPr/>
          <p:nvPr/>
        </p:nvSpPr>
        <p:spPr>
          <a:xfrm>
            <a:off x="2492717" y="4555696"/>
            <a:ext cx="9637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Газификация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48775" name="Прямоугольник 66"/>
          <p:cNvSpPr/>
          <p:nvPr/>
        </p:nvSpPr>
        <p:spPr>
          <a:xfrm>
            <a:off x="4932040" y="4518867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Железнодорожные пути</a:t>
            </a:r>
          </a:p>
          <a:p>
            <a:pPr algn="ctr"/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необщего пользования</a:t>
            </a:r>
          </a:p>
        </p:txBody>
      </p:sp>
      <p:sp>
        <p:nvSpPr>
          <p:cNvPr id="1048776" name="Прямоугольник 67"/>
          <p:cNvSpPr/>
          <p:nvPr/>
        </p:nvSpPr>
        <p:spPr>
          <a:xfrm>
            <a:off x="251520" y="1131590"/>
            <a:ext cx="381642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до 80 млн руб. если:</a:t>
            </a:r>
          </a:p>
          <a:p>
            <a:pPr lvl="0"/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30</a:t>
            </a:r>
            <a:r>
              <a:rPr lang="ru-RU" sz="1200" b="1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50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lvl="0"/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100 млн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млрд руб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lvl="0"/>
            <a:endParaRPr lang="ru-RU" sz="11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до 100 млн руб. если:</a:t>
            </a:r>
          </a:p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50</a:t>
            </a:r>
            <a:r>
              <a:rPr lang="ru-RU" sz="1100" b="1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50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руб.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lvl="0"/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млрд 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до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5 млрд руб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lvl="0"/>
            <a:endParaRPr lang="ru-RU" sz="11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до 200 млн руб. если:</a:t>
            </a:r>
          </a:p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100</a:t>
            </a:r>
            <a:r>
              <a:rPr lang="ru-RU" sz="1200" b="1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50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руб.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lvl="0"/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 млрд руб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97208" name="Picture 3" descr="C:\Users\VelikanovVV\Desktop\heating-radiator.png"/>
          <p:cNvPicPr>
            <a:picLocks noChangeAspect="1" noChangeArrowheads="1"/>
          </p:cNvPicPr>
          <p:nvPr/>
        </p:nvPicPr>
        <p:blipFill>
          <a:blip r:embed="rId11">
            <a:biLevel thresh="50000"/>
          </a:blip>
          <a:srcRect/>
          <a:stretch>
            <a:fillRect/>
          </a:stretch>
        </p:blipFill>
        <p:spPr bwMode="auto">
          <a:xfrm>
            <a:off x="7960105" y="3700419"/>
            <a:ext cx="802216" cy="647851"/>
          </a:xfrm>
          <a:prstGeom prst="rect">
            <a:avLst/>
          </a:prstGeom>
          <a:noFill/>
        </p:spPr>
      </p:pic>
      <p:grpSp>
        <p:nvGrpSpPr>
          <p:cNvPr id="128" name="그룹 44"/>
          <p:cNvGrpSpPr/>
          <p:nvPr/>
        </p:nvGrpSpPr>
        <p:grpSpPr>
          <a:xfrm>
            <a:off x="7616825" y="4573166"/>
            <a:ext cx="1527175" cy="321892"/>
            <a:chOff x="460115" y="3496764"/>
            <a:chExt cx="1527175" cy="321892"/>
          </a:xfrm>
        </p:grpSpPr>
        <p:sp>
          <p:nvSpPr>
            <p:cNvPr id="1048777" name="TextBox 74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048778" name="TextBox 75"/>
            <p:cNvSpPr txBox="1">
              <a:spLocks noChangeArrowheads="1"/>
            </p:cNvSpPr>
            <p:nvPr/>
          </p:nvSpPr>
          <p:spPr bwMode="auto">
            <a:xfrm>
              <a:off x="529965" y="3496764"/>
              <a:ext cx="138747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Теплоснабжение</a:t>
              </a:r>
            </a:p>
          </p:txBody>
        </p:sp>
      </p:grpSp>
      <p:sp>
        <p:nvSpPr>
          <p:cNvPr id="1048779" name="TextBox 27"/>
          <p:cNvSpPr txBox="1"/>
          <p:nvPr/>
        </p:nvSpPr>
        <p:spPr>
          <a:xfrm>
            <a:off x="307272" y="746238"/>
            <a:ext cx="8661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Субсидия для новых предприятий или предприятий, расширяющих свои производственные мощности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РАЗВИТИЯ ПРОМЫШЛЕННОСТИ МОСКОВСКОЙ ОБЛАСТИ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www.frpmo.ru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0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graphicFrame>
        <p:nvGraphicFramePr>
          <p:cNvPr id="4194311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056735"/>
              </p:ext>
            </p:extLst>
          </p:nvPr>
        </p:nvGraphicFramePr>
        <p:xfrm>
          <a:off x="539552" y="987574"/>
          <a:ext cx="8280920" cy="12496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49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Программа финансирования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Сумма займа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млн</a:t>
                      </a:r>
                      <a:r>
                        <a:rPr lang="ru-RU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руб.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Процентная ставка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Приобретение оборудования,</a:t>
                      </a:r>
                    </a:p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в</a:t>
                      </a:r>
                      <a:r>
                        <a:rPr lang="ru-RU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baseline="0" dirty="0" err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т.ч</a:t>
                      </a:r>
                      <a:r>
                        <a:rPr lang="ru-RU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для пищевой и перерабатывающей промышленности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2%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обеспечении банковской гарантией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других видах обеспечения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1701" y="2365067"/>
            <a:ext cx="34055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Софинансирование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со стороны заявителя, частных инвесторов или банков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81056" y="2364603"/>
            <a:ext cx="26909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В том числе за счет собственных средств/средств акционеров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6559" y="2365067"/>
            <a:ext cx="1398140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≥30% 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бюджета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68344" y="2345366"/>
            <a:ext cx="132600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≥15% </a:t>
            </a:r>
          </a:p>
          <a:p>
            <a:r>
              <a:rPr lang="ru-RU" sz="105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 суммы займа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4507" y="3273102"/>
            <a:ext cx="3653484" cy="5078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Финансово-экономическая эффективность проекта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Финансовая состоятельность Заявителя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Юридическая чистота Заявителя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507" y="3042270"/>
            <a:ext cx="2061270" cy="23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/>
              <a:t>КРИТЕРИИ ОТБОРА ПРОЕКТОВ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99779" y="3345074"/>
            <a:ext cx="3653484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Разработка нового продукта/технологии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Разработка технико-экономического обоснования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Инжиниринговые услуги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Приобретение прав на результаты интеллектуальной деятельности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Приобретение и создание оборудования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9778" y="3114242"/>
            <a:ext cx="2680533" cy="23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/>
              <a:t>ЦЕЛЕВОЕ ИСПОЛЬЗОВАНИЕ ЗАЙМА</a:t>
            </a:r>
          </a:p>
        </p:txBody>
      </p:sp>
      <p:sp>
        <p:nvSpPr>
          <p:cNvPr id="16" name="TextBox 71"/>
          <p:cNvSpPr txBox="1"/>
          <p:nvPr/>
        </p:nvSpPr>
        <p:spPr>
          <a:xfrm>
            <a:off x="48416" y="228100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13.2</a:t>
            </a:r>
          </a:p>
        </p:txBody>
      </p:sp>
    </p:spTree>
    <p:extLst>
      <p:ext uri="{BB962C8B-B14F-4D97-AF65-F5344CB8AC3E}">
        <p14:creationId xmlns:p14="http://schemas.microsoft.com/office/powerpoint/2010/main" val="1286006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РАЗВИТИЯ ПРОМЫШЛЕННОСТИ МОСКОВСКОЙ ОБЛАСТИ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www.frpmo.ru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0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graphicFrame>
        <p:nvGraphicFramePr>
          <p:cNvPr id="4194311" name="Таблица 5"/>
          <p:cNvGraphicFramePr>
            <a:graphicFrameLocks noGrp="1"/>
          </p:cNvGraphicFramePr>
          <p:nvPr/>
        </p:nvGraphicFramePr>
        <p:xfrm>
          <a:off x="539552" y="987574"/>
          <a:ext cx="8280920" cy="115824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49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Программа финансирования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Сумма займа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млн</a:t>
                      </a:r>
                      <a:r>
                        <a:rPr lang="ru-RU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руб.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Процентная ставка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Развитие удаленных территорий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0,5%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обеспечении банковской гарантией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других видах обеспечения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1701" y="2365067"/>
            <a:ext cx="34055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Софинансирование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со стороны заявителя, частных инвесторов или банков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81056" y="2364603"/>
            <a:ext cx="26909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В том числе за счет собственных средств/средств акционеров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6559" y="2365067"/>
            <a:ext cx="1398140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≥30% 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бюджета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68344" y="2345366"/>
            <a:ext cx="132600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≥10% </a:t>
            </a:r>
          </a:p>
          <a:p>
            <a:r>
              <a:rPr lang="ru-RU" sz="105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 суммы займа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99779" y="3345074"/>
            <a:ext cx="365348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Строительство/реконструкция производственного помещения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Разработка нового продукта/технологии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Разработка технико-экономического обоснования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Инжиниринговые услуги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Приобретение прав на результаты интеллектуальной деятельности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Приобретение и создание оборудования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9778" y="3114242"/>
            <a:ext cx="2680533" cy="23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/>
              <a:t>ЦЕЛЕВОЕ ИСПОЛЬЗОВАНИЕ ЗАЙМА</a:t>
            </a:r>
          </a:p>
        </p:txBody>
      </p:sp>
      <p:sp>
        <p:nvSpPr>
          <p:cNvPr id="16" name="TextBox 71"/>
          <p:cNvSpPr txBox="1"/>
          <p:nvPr/>
        </p:nvSpPr>
        <p:spPr>
          <a:xfrm>
            <a:off x="48416" y="228100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13.3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FFC96CE-555B-4D44-BA55-1AA21326DC4F}"/>
              </a:ext>
            </a:extLst>
          </p:cNvPr>
          <p:cNvSpPr/>
          <p:nvPr/>
        </p:nvSpPr>
        <p:spPr>
          <a:xfrm>
            <a:off x="535481" y="3180674"/>
            <a:ext cx="3653484" cy="5078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2"/>
                </a:solidFill>
                <a:latin typeface="Century Gothic" panose="020B0502020202020204" pitchFamily="34" charset="0"/>
              </a:rPr>
              <a:t>Волоколамск, Зарайск, Лотошино, Луховицы, Озеры, Орехово-Зуево, Серебряные Пруды, Шатура, Шаховская, Электрогорск </a:t>
            </a:r>
            <a:endParaRPr lang="ru-RU" sz="900" b="1" dirty="0">
              <a:solidFill>
                <a:schemeClr val="bg2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C36411-527F-46BF-86D0-D2AA49193ECB}"/>
              </a:ext>
            </a:extLst>
          </p:cNvPr>
          <p:cNvSpPr txBox="1"/>
          <p:nvPr/>
        </p:nvSpPr>
        <p:spPr>
          <a:xfrm>
            <a:off x="535480" y="2949842"/>
            <a:ext cx="2884391" cy="23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/>
              <a:t>ЗАЙМЫ ДЛЯ ПРОЕКТОВ НА ТЕРРИТОРИИ Г.О.:</a:t>
            </a:r>
          </a:p>
        </p:txBody>
      </p:sp>
    </p:spTree>
    <p:extLst>
      <p:ext uri="{BB962C8B-B14F-4D97-AF65-F5344CB8AC3E}">
        <p14:creationId xmlns:p14="http://schemas.microsoft.com/office/powerpoint/2010/main" val="10221754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extBox 1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49" name="TextBox 3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2.2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290962" y="753558"/>
            <a:ext cx="1472726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634</a:t>
            </a:r>
          </a:p>
        </p:txBody>
      </p:sp>
      <p:sp>
        <p:nvSpPr>
          <p:cNvPr id="19" name="Прямоугольник 4"/>
          <p:cNvSpPr/>
          <p:nvPr/>
        </p:nvSpPr>
        <p:spPr>
          <a:xfrm>
            <a:off x="1763688" y="648664"/>
            <a:ext cx="72728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25.05.2017 №634 - </a:t>
            </a:r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СУБСИДИИ НА КОМПЕНСАЦИЮ ЧАСТИ ЗАТРАТ</a:t>
            </a:r>
          </a:p>
          <a:p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НА ПРОИЗВОДСТВО И РЕАЛИЗАЦИЮ ПИЛОТНЫХ ПАРТИЙ СРЕДСТВ</a:t>
            </a:r>
          </a:p>
          <a:p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ПРОИЗВОДСТВА ПОТРЕБИТЕЛЯМ</a:t>
            </a:r>
          </a:p>
          <a:p>
            <a:endParaRPr lang="ru-RU" sz="9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Субсидии предоставляются на возмещение части документально подтвержденных затрат на производство и реализацию пилотных партий средств производства потребителям, фактически понесенных организациями в одном из </a:t>
            </a:r>
            <a:r>
              <a:rPr lang="ru-RU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следующих периодов:</a:t>
            </a:r>
          </a:p>
          <a:p>
            <a:pPr marL="171450" indent="-171450">
              <a:buFontTx/>
              <a:buChar char="-"/>
            </a:pPr>
            <a:r>
              <a:rPr lang="ru-RU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 течение 12 месяцев до дня подачи заявления о предоставлении субсидии - для организаций, прошедших отбор, объявленный до 15 мая текущего финансового года;</a:t>
            </a:r>
          </a:p>
          <a:p>
            <a:pPr marL="171450" indent="-171450">
              <a:buFontTx/>
              <a:buChar char="-"/>
            </a:pPr>
            <a:r>
              <a:rPr lang="ru-RU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 течение 12 месяцев до дня заключения договора о предоставлении субсидии - для организаций, прошедших отбор, объявленный после 15 мая текущего финансового года.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2589146"/>
            <a:ext cx="365348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Субсидии предоставляются в размере не более 50 % общего объема следующих фактически понесенных затрат (всех или отдельных видов), входящих в себестоимость пилотной партии.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94383" y="3384107"/>
            <a:ext cx="3456384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Субсидии предоставляются организациям, прошедшим отбор на право получения субсидий, в пределах бюджетных ассигнований, предусмотренных в федеральном бюджете, и лимитов бюджетных обязательств, доведенных в установленном порядке до Минпромторг РФ как получателя средств федерального бюджета на цели субсидии.</a:t>
            </a:r>
          </a:p>
          <a:p>
            <a:pPr marL="171450" indent="-171450" algn="just">
              <a:buFontTx/>
              <a:buChar char="-"/>
            </a:pPr>
            <a:endParaRPr lang="ru-RU" sz="9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marL="171450" indent="-171450" algn="just">
              <a:buFontTx/>
              <a:buChar char="-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Отбор проводится межведомственной комиссией по отбору получателей субсидий, создаваемой Минпромторг РФ.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058" y="2589146"/>
            <a:ext cx="789533" cy="23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/>
              <a:t>УСЛОВИЯ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243" y="3384107"/>
            <a:ext cx="986633" cy="23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/>
              <a:t>МЕХАНИЗМ</a:t>
            </a:r>
          </a:p>
        </p:txBody>
      </p:sp>
    </p:spTree>
    <p:extLst>
      <p:ext uri="{BB962C8B-B14F-4D97-AF65-F5344CB8AC3E}">
        <p14:creationId xmlns:p14="http://schemas.microsoft.com/office/powerpoint/2010/main" val="489263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ПОРТАЛ КООПЕРАЦИИ ПРОМЫШЛЕННЫХ ПРЕДПРИЯТИЙ МОСКОВСКОЙ ОБЛАСТИ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www.prom.mosreg.ru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1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788" name="Прямоугольник 6"/>
          <p:cNvSpPr/>
          <p:nvPr/>
        </p:nvSpPr>
        <p:spPr>
          <a:xfrm>
            <a:off x="4499992" y="574397"/>
            <a:ext cx="44644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производимой</a:t>
            </a:r>
            <a:r>
              <a:rPr lang="en-US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/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закупаемой</a:t>
            </a:r>
          </a:p>
          <a:p>
            <a:pPr lvl="0"/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номенклатуре</a:t>
            </a:r>
          </a:p>
          <a:p>
            <a:pPr lvl="0"/>
            <a:endParaRPr lang="ru-RU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Поиск по заявкам</a:t>
            </a:r>
          </a:p>
          <a:p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промышленных предприятий</a:t>
            </a:r>
          </a:p>
          <a:p>
            <a:endParaRPr lang="en-US" altLang="ko-KR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</a:t>
            </a:r>
            <a:r>
              <a:rPr lang="ru-RU" altLang="ko-KR" sz="1200" b="1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 планам закупок </a:t>
            </a: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госкорпораций</a:t>
            </a:r>
          </a:p>
          <a:p>
            <a:endParaRPr lang="en-US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промышленных предприятий</a:t>
            </a:r>
            <a:endParaRPr lang="ru-RU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 различным критериям</a:t>
            </a:r>
            <a:endParaRPr lang="en-US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endParaRPr lang="ru-RU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объектам бюджетного строительства </a:t>
            </a: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на территории МО</a:t>
            </a:r>
            <a:br>
              <a:rPr lang="en-US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</a:br>
            <a:br>
              <a:rPr lang="en-US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промышленным предприятиям Московской области</a:t>
            </a:r>
          </a:p>
          <a:p>
            <a:pPr lvl="0"/>
            <a:endParaRPr lang="ru-RU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Получение всех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актуальных новостей </a:t>
            </a: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от Министерства инвестиций, промышленности и науки МО</a:t>
            </a:r>
          </a:p>
          <a:p>
            <a:pPr lvl="0"/>
            <a:endParaRPr lang="ru-RU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/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свободным ресурсам предприятий</a:t>
            </a:r>
            <a:endParaRPr lang="en-US" altLang="ko-KR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2097211" name="Picture 2" descr="C:\Users\DembitskiyMN\Desktop\16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504" y="753628"/>
            <a:ext cx="3862736" cy="3862737"/>
          </a:xfrm>
          <a:prstGeom prst="rect">
            <a:avLst/>
          </a:prstGeom>
          <a:noFill/>
        </p:spPr>
      </p:pic>
      <p:sp>
        <p:nvSpPr>
          <p:cNvPr id="1048789" name="Прямоугольник 1"/>
          <p:cNvSpPr/>
          <p:nvPr/>
        </p:nvSpPr>
        <p:spPr>
          <a:xfrm>
            <a:off x="744287" y="1876018"/>
            <a:ext cx="25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www.prom.mosreg.ru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48790" name="TextBox 7"/>
          <p:cNvSpPr txBox="1"/>
          <p:nvPr/>
        </p:nvSpPr>
        <p:spPr>
          <a:xfrm>
            <a:off x="792783" y="2202999"/>
            <a:ext cx="249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Портал полностью бесплатный</a:t>
            </a:r>
          </a:p>
        </p:txBody>
      </p:sp>
      <p:sp>
        <p:nvSpPr>
          <p:cNvPr id="1048791" name="TextBox 8"/>
          <p:cNvSpPr txBox="1"/>
          <p:nvPr/>
        </p:nvSpPr>
        <p:spPr>
          <a:xfrm>
            <a:off x="3970240" y="55552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8792" name="TextBox 15"/>
          <p:cNvSpPr txBox="1"/>
          <p:nvPr/>
        </p:nvSpPr>
        <p:spPr>
          <a:xfrm>
            <a:off x="3970240" y="105784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8793" name="TextBox 16"/>
          <p:cNvSpPr txBox="1"/>
          <p:nvPr/>
        </p:nvSpPr>
        <p:spPr>
          <a:xfrm>
            <a:off x="3970240" y="159006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8794" name="TextBox 17"/>
          <p:cNvSpPr txBox="1"/>
          <p:nvPr/>
        </p:nvSpPr>
        <p:spPr>
          <a:xfrm>
            <a:off x="3970240" y="217483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8795" name="TextBox 18"/>
          <p:cNvSpPr txBox="1"/>
          <p:nvPr/>
        </p:nvSpPr>
        <p:spPr>
          <a:xfrm>
            <a:off x="3970240" y="271402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8796" name="TextBox 19"/>
          <p:cNvSpPr txBox="1"/>
          <p:nvPr/>
        </p:nvSpPr>
        <p:spPr>
          <a:xfrm>
            <a:off x="3970240" y="333271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8797" name="TextBox 20"/>
          <p:cNvSpPr txBox="1"/>
          <p:nvPr/>
        </p:nvSpPr>
        <p:spPr>
          <a:xfrm>
            <a:off x="3970240" y="389416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3995936" y="444569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71"/>
          <p:cNvSpPr txBox="1"/>
          <p:nvPr/>
        </p:nvSpPr>
        <p:spPr>
          <a:xfrm>
            <a:off x="34217" y="224654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13.4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extBox 58"/>
          <p:cNvSpPr txBox="1"/>
          <p:nvPr/>
        </p:nvSpPr>
        <p:spPr>
          <a:xfrm>
            <a:off x="611560" y="175741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Поддержка участников национального проекта «Производительность труда»</a:t>
            </a:r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0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pic>
        <p:nvPicPr>
          <p:cNvPr id="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880" y="573249"/>
            <a:ext cx="1908720" cy="1145233"/>
          </a:xfrm>
          <a:prstGeom prst="rect">
            <a:avLst/>
          </a:prstGeom>
          <a:noFill/>
        </p:spPr>
      </p:pic>
      <p:pic>
        <p:nvPicPr>
          <p:cNvPr id="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20879" y="742526"/>
            <a:ext cx="1908720" cy="1145233"/>
          </a:xfrm>
          <a:prstGeom prst="rect">
            <a:avLst/>
          </a:prstGeom>
          <a:noFill/>
        </p:spPr>
      </p:pic>
      <p:sp>
        <p:nvSpPr>
          <p:cNvPr id="8" name="TextBox 16"/>
          <p:cNvSpPr txBox="1"/>
          <p:nvPr/>
        </p:nvSpPr>
        <p:spPr bwMode="auto">
          <a:xfrm>
            <a:off x="86322" y="1860376"/>
            <a:ext cx="41256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Заключение соглашения</a:t>
            </a:r>
            <a: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Министерством инвестиций и инноваций МО</a:t>
            </a:r>
            <a:endParaRPr lang="en-US" sz="1200" b="1" dirty="0">
              <a:solidFill>
                <a:srgbClr val="757575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rgbClr val="757575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Рост производительности труда на </a:t>
            </a:r>
            <a:r>
              <a:rPr lang="ru-RU" sz="1200" b="1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10%, 15% и 30% </a:t>
            </a:r>
            <a:br>
              <a:rPr lang="ru-RU" sz="1200" b="1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1, 2, 3 год</a:t>
            </a:r>
            <a: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участия в национальном проекте, далее прирост не менее 5% в год</a:t>
            </a:r>
          </a:p>
          <a:p>
            <a:endParaRPr lang="ru-RU" sz="1200" dirty="0">
              <a:solidFill>
                <a:srgbClr val="757575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Соответствие критериям: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принадлежность к отрасли: обрабатывающее производство, с/х, транспорт, строительство, ЖКХ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объем выручки от 400 млн руб. в год</a:t>
            </a:r>
            <a:endParaRPr lang="en-US" sz="1200" dirty="0">
              <a:solidFill>
                <a:srgbClr val="757575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зарегистрировано в форме юр. лица </a:t>
            </a:r>
            <a:b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или обособленного подразделения </a:t>
            </a:r>
            <a:b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sz="1200" dirty="0">
                <a:solidFill>
                  <a:srgbClr val="757575">
                    <a:lumMod val="50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на территории МО.</a:t>
            </a:r>
          </a:p>
        </p:txBody>
      </p:sp>
      <p:sp>
        <p:nvSpPr>
          <p:cNvPr id="9" name="TextBox 17"/>
          <p:cNvSpPr txBox="1"/>
          <p:nvPr/>
        </p:nvSpPr>
        <p:spPr>
          <a:xfrm>
            <a:off x="179512" y="114586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УСЛОВИЯ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6713984" y="992504"/>
            <a:ext cx="22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МЕРЫ ПОДДЕРЖКИ</a:t>
            </a:r>
          </a:p>
        </p:txBody>
      </p:sp>
      <p:pic>
        <p:nvPicPr>
          <p:cNvPr id="11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3688" y="942353"/>
            <a:ext cx="482495" cy="482495"/>
          </a:xfrm>
          <a:prstGeom prst="rect">
            <a:avLst/>
          </a:prstGeom>
          <a:noFill/>
        </p:spPr>
      </p:pic>
      <p:pic>
        <p:nvPicPr>
          <p:cNvPr id="12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1527" y="1149042"/>
            <a:ext cx="365214" cy="365214"/>
          </a:xfrm>
          <a:prstGeom prst="rect">
            <a:avLst/>
          </a:prstGeom>
          <a:noFill/>
        </p:spPr>
      </p:pic>
      <p:sp>
        <p:nvSpPr>
          <p:cNvPr id="13" name="TextBox 21"/>
          <p:cNvSpPr txBox="1"/>
          <p:nvPr/>
        </p:nvSpPr>
        <p:spPr bwMode="auto">
          <a:xfrm>
            <a:off x="4293944" y="1623602"/>
            <a:ext cx="4671347" cy="348557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Услуги по обучению и оптимизации производственных процессов с экспертами ФЦК, РЦК, привлеченных партнеров</a:t>
            </a:r>
          </a:p>
          <a:p>
            <a:endParaRPr lang="ru-RU" sz="105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Получение займов </a:t>
            </a: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ФРП РФ и ФРП МО</a:t>
            </a:r>
          </a:p>
          <a:p>
            <a:endParaRPr lang="ru-RU" sz="105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Субсидирование </a:t>
            </a: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процентной ставки по кредиту для предприятий МСП</a:t>
            </a:r>
          </a:p>
          <a:p>
            <a:endParaRPr lang="ru-RU" sz="105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ПОДДЕРЖКА РФПИ</a:t>
            </a:r>
          </a:p>
          <a:p>
            <a:endParaRPr lang="ru-RU" sz="105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Адресная поддержка</a:t>
            </a: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предприятий консультантами в сфере повышения производительности труда </a:t>
            </a:r>
          </a:p>
          <a:p>
            <a:endParaRPr lang="ru-RU" sz="105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Нефинансовые меры поддержки: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отраслевые выезды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международные стажировки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рейтинги предприятий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программы обучения ( Лидеры производительности, Акселератор экспортного роста)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Century Gothic" panose="020B0502020202020204" pitchFamily="34" charset="0"/>
                <a:cs typeface="Arial" panose="020B0604020202020204" pitchFamily="34" charset="0"/>
              </a:rPr>
              <a:t>фабрика процессов</a:t>
            </a:r>
          </a:p>
          <a:p>
            <a:endParaRPr lang="ru-RU" sz="105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con-library.net/images/status-icon-png/status-icon-png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54" y="1080824"/>
            <a:ext cx="50165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725307"/>
            <a:ext cx="1908720" cy="1145233"/>
          </a:xfrm>
          <a:prstGeom prst="rect">
            <a:avLst/>
          </a:prstGeom>
          <a:noFill/>
        </p:spPr>
      </p:pic>
      <p:sp>
        <p:nvSpPr>
          <p:cNvPr id="15" name="TextBox 17"/>
          <p:cNvSpPr txBox="1"/>
          <p:nvPr/>
        </p:nvSpPr>
        <p:spPr>
          <a:xfrm>
            <a:off x="3283573" y="104508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СТАТУС УЧАСТНИКА НП «ПТ»</a:t>
            </a:r>
          </a:p>
        </p:txBody>
      </p:sp>
      <p:sp>
        <p:nvSpPr>
          <p:cNvPr id="16" name="TextBox 71"/>
          <p:cNvSpPr txBox="1"/>
          <p:nvPr/>
        </p:nvSpPr>
        <p:spPr>
          <a:xfrm>
            <a:off x="34217" y="224654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13.5</a:t>
            </a:r>
          </a:p>
        </p:txBody>
      </p:sp>
    </p:spTree>
    <p:extLst>
      <p:ext uri="{BB962C8B-B14F-4D97-AF65-F5344CB8AC3E}">
        <p14:creationId xmlns:p14="http://schemas.microsoft.com/office/powerpoint/2010/main" val="3477982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extBox 58"/>
          <p:cNvSpPr txBox="1"/>
          <p:nvPr/>
        </p:nvSpPr>
        <p:spPr>
          <a:xfrm>
            <a:off x="755576" y="11064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Налоговые льготы для промышленных предприятий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Закон Московской области от 24.11.2004 №151/2004-ОЗ</a:t>
            </a:r>
          </a:p>
        </p:txBody>
      </p:sp>
      <p:pic>
        <p:nvPicPr>
          <p:cNvPr id="209720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6" name="TextBox 71"/>
          <p:cNvSpPr txBox="1"/>
          <p:nvPr/>
        </p:nvSpPr>
        <p:spPr>
          <a:xfrm>
            <a:off x="34217" y="224654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13.6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E3FFE1-7D67-41AE-A4D3-4F3C9DB34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491630"/>
            <a:ext cx="2469094" cy="2249619"/>
          </a:xfrm>
          <a:prstGeom prst="rect">
            <a:avLst/>
          </a:prstGeom>
        </p:spPr>
      </p:pic>
      <p:sp>
        <p:nvSpPr>
          <p:cNvPr id="28" name="TextBox 25">
            <a:extLst>
              <a:ext uri="{FF2B5EF4-FFF2-40B4-BE49-F238E27FC236}">
                <a16:creationId xmlns:a16="http://schemas.microsoft.com/office/drawing/2014/main" id="{2FAFCA2B-CCE8-4A86-A032-DF0316A48326}"/>
              </a:ext>
            </a:extLst>
          </p:cNvPr>
          <p:cNvSpPr txBox="1"/>
          <p:nvPr/>
        </p:nvSpPr>
        <p:spPr>
          <a:xfrm>
            <a:off x="6362944" y="1540852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26.27</a:t>
            </a:r>
            <a:endParaRPr lang="id-ID" sz="12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E670D523-1D0E-4613-AF4C-89CC1F4F090D}"/>
              </a:ext>
            </a:extLst>
          </p:cNvPr>
          <p:cNvSpPr txBox="1"/>
          <p:nvPr/>
        </p:nvSpPr>
        <p:spPr>
          <a:xfrm>
            <a:off x="6362944" y="2298785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26.10</a:t>
            </a:r>
            <a:endParaRPr lang="id-ID" sz="12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CD59AA-FA67-4E81-8CFA-124A03371E45}"/>
              </a:ext>
            </a:extLst>
          </p:cNvPr>
          <p:cNvSpPr txBox="1"/>
          <p:nvPr/>
        </p:nvSpPr>
        <p:spPr>
          <a:xfrm>
            <a:off x="6362944" y="3124456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26.21</a:t>
            </a:r>
            <a:endParaRPr lang="id-ID" sz="12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3DA7876F-B033-47C7-80B8-80D99F16CCB4}"/>
              </a:ext>
            </a:extLst>
          </p:cNvPr>
          <p:cNvSpPr txBox="1"/>
          <p:nvPr/>
        </p:nvSpPr>
        <p:spPr>
          <a:xfrm>
            <a:off x="6362945" y="1732219"/>
            <a:ext cx="14498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Льготы для первых приобретателей АДЦ или помещений в них</a:t>
            </a:r>
            <a:endParaRPr lang="en-US" sz="9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2" name="TextBox 30">
            <a:extLst>
              <a:ext uri="{FF2B5EF4-FFF2-40B4-BE49-F238E27FC236}">
                <a16:creationId xmlns:a16="http://schemas.microsoft.com/office/drawing/2014/main" id="{0D244B10-8CA6-4960-893F-068A3DF81828}"/>
              </a:ext>
            </a:extLst>
          </p:cNvPr>
          <p:cNvSpPr txBox="1"/>
          <p:nvPr/>
        </p:nvSpPr>
        <p:spPr>
          <a:xfrm>
            <a:off x="6362945" y="3315823"/>
            <a:ext cx="131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Новый проект РИП, без соглашения</a:t>
            </a: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218D4577-F8D5-4FB9-8186-168EB02499A1}"/>
              </a:ext>
            </a:extLst>
          </p:cNvPr>
          <p:cNvSpPr txBox="1"/>
          <p:nvPr/>
        </p:nvSpPr>
        <p:spPr>
          <a:xfrm>
            <a:off x="6362944" y="2490152"/>
            <a:ext cx="16479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Льготы для резидентов ОЭЗ (соглашение о резидентстве)</a:t>
            </a:r>
            <a:endParaRPr lang="en-US" sz="9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EAAC4A1C-9166-470E-8BB8-F0E3ED1680CA}"/>
              </a:ext>
            </a:extLst>
          </p:cNvPr>
          <p:cNvSpPr txBox="1"/>
          <p:nvPr/>
        </p:nvSpPr>
        <p:spPr>
          <a:xfrm>
            <a:off x="1123929" y="1533251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26.15</a:t>
            </a:r>
            <a:endParaRPr lang="id-ID" sz="12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474FF424-DA38-40BA-BF83-721138651F4F}"/>
              </a:ext>
            </a:extLst>
          </p:cNvPr>
          <p:cNvSpPr txBox="1"/>
          <p:nvPr/>
        </p:nvSpPr>
        <p:spPr>
          <a:xfrm>
            <a:off x="1121616" y="1700396"/>
            <a:ext cx="1818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Новый проект или модернизация посредством заключения соглашения</a:t>
            </a:r>
            <a:endParaRPr lang="en-US" sz="9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AA5E4B1F-E109-41FC-AFFA-3A367929E45C}"/>
              </a:ext>
            </a:extLst>
          </p:cNvPr>
          <p:cNvSpPr txBox="1"/>
          <p:nvPr/>
        </p:nvSpPr>
        <p:spPr>
          <a:xfrm>
            <a:off x="1121616" y="2458329"/>
            <a:ext cx="17286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Только новый проект – прямого действия (без соглашения)</a:t>
            </a:r>
            <a:endParaRPr lang="en-US" sz="9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AC085870-2E2F-4AC9-AEBA-58C2AF7049A4}"/>
              </a:ext>
            </a:extLst>
          </p:cNvPr>
          <p:cNvSpPr txBox="1"/>
          <p:nvPr/>
        </p:nvSpPr>
        <p:spPr>
          <a:xfrm>
            <a:off x="1144815" y="229475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26.18</a:t>
            </a:r>
            <a:endParaRPr lang="id-ID" sz="12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27CE6927-383C-4253-A55C-B974A96CC8DD}"/>
              </a:ext>
            </a:extLst>
          </p:cNvPr>
          <p:cNvSpPr txBox="1"/>
          <p:nvPr/>
        </p:nvSpPr>
        <p:spPr>
          <a:xfrm>
            <a:off x="1123929" y="3116855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26.20</a:t>
            </a:r>
            <a:endParaRPr lang="id-ID" sz="12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EB09FA2F-224A-49E0-B7C9-45955A4528A8}"/>
              </a:ext>
            </a:extLst>
          </p:cNvPr>
          <p:cNvSpPr txBox="1"/>
          <p:nvPr/>
        </p:nvSpPr>
        <p:spPr>
          <a:xfrm>
            <a:off x="1123928" y="3308222"/>
            <a:ext cx="152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Новый проект СПИК – федерального уровня</a:t>
            </a:r>
            <a:endParaRPr lang="en-US" sz="9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0" name="Oval 83">
            <a:extLst>
              <a:ext uri="{FF2B5EF4-FFF2-40B4-BE49-F238E27FC236}">
                <a16:creationId xmlns:a16="http://schemas.microsoft.com/office/drawing/2014/main" id="{AB16CBB0-F686-4038-9D17-D0709EB11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716" y="1648179"/>
            <a:ext cx="135000" cy="135000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350"/>
          </a:p>
        </p:txBody>
      </p:sp>
      <p:sp>
        <p:nvSpPr>
          <p:cNvPr id="41" name="Oval 84">
            <a:extLst>
              <a:ext uri="{FF2B5EF4-FFF2-40B4-BE49-F238E27FC236}">
                <a16:creationId xmlns:a16="http://schemas.microsoft.com/office/drawing/2014/main" id="{86A0644B-1DEB-4CEA-81C0-7D5CE2E79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716" y="2382178"/>
            <a:ext cx="135000" cy="135000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350"/>
          </a:p>
        </p:txBody>
      </p:sp>
      <p:sp>
        <p:nvSpPr>
          <p:cNvPr id="42" name="Oval 85">
            <a:extLst>
              <a:ext uri="{FF2B5EF4-FFF2-40B4-BE49-F238E27FC236}">
                <a16:creationId xmlns:a16="http://schemas.microsoft.com/office/drawing/2014/main" id="{A3BADCEE-9BF5-4408-869B-8278318F9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716" y="3207575"/>
            <a:ext cx="135000" cy="135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350"/>
          </a:p>
        </p:txBody>
      </p:sp>
      <p:sp>
        <p:nvSpPr>
          <p:cNvPr id="43" name="Oval 92">
            <a:extLst>
              <a:ext uri="{FF2B5EF4-FFF2-40B4-BE49-F238E27FC236}">
                <a16:creationId xmlns:a16="http://schemas.microsoft.com/office/drawing/2014/main" id="{D9BBDEE8-9A1B-46FD-9A36-8A64BB758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754" y="1648318"/>
            <a:ext cx="135000" cy="1350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350"/>
          </a:p>
        </p:txBody>
      </p:sp>
      <p:sp>
        <p:nvSpPr>
          <p:cNvPr id="44" name="Oval 93">
            <a:extLst>
              <a:ext uri="{FF2B5EF4-FFF2-40B4-BE49-F238E27FC236}">
                <a16:creationId xmlns:a16="http://schemas.microsoft.com/office/drawing/2014/main" id="{0CFCFF5B-E8C9-44E4-A8BC-11875ECE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754" y="2402217"/>
            <a:ext cx="135000" cy="135000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350"/>
          </a:p>
        </p:txBody>
      </p:sp>
      <p:sp>
        <p:nvSpPr>
          <p:cNvPr id="45" name="Oval 94">
            <a:extLst>
              <a:ext uri="{FF2B5EF4-FFF2-40B4-BE49-F238E27FC236}">
                <a16:creationId xmlns:a16="http://schemas.microsoft.com/office/drawing/2014/main" id="{D0F69254-770C-45E0-879B-17149470C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754" y="3216126"/>
            <a:ext cx="135000" cy="135000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350"/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865D1C77-B0C6-401B-A37C-C0CDFC0A8693}"/>
              </a:ext>
            </a:extLst>
          </p:cNvPr>
          <p:cNvSpPr txBox="1"/>
          <p:nvPr/>
        </p:nvSpPr>
        <p:spPr>
          <a:xfrm>
            <a:off x="983336" y="4380677"/>
            <a:ext cx="7414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Инвестиционный налоговый вычет (закон МО №162</a:t>
            </a:r>
            <a:r>
              <a:rPr lang="en-US" b="1" dirty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/</a:t>
            </a:r>
            <a:r>
              <a:rPr lang="ru-RU" b="1" dirty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2019-ОЗ)</a:t>
            </a:r>
          </a:p>
          <a:p>
            <a:r>
              <a:rPr lang="ru-RU" b="1" dirty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 другие налоговые льготы, доступные для предприятий 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92938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extBox 58"/>
          <p:cNvSpPr txBox="1"/>
          <p:nvPr/>
        </p:nvSpPr>
        <p:spPr>
          <a:xfrm>
            <a:off x="755576" y="11064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Льготы для резидентов особых экономических зон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Закон Московской области от 24.11.2004 №151/2004-ОЗ</a:t>
            </a:r>
          </a:p>
        </p:txBody>
      </p:sp>
      <p:pic>
        <p:nvPicPr>
          <p:cNvPr id="209720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6" name="TextBox 71"/>
          <p:cNvSpPr txBox="1"/>
          <p:nvPr/>
        </p:nvSpPr>
        <p:spPr>
          <a:xfrm>
            <a:off x="34217" y="224654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13.7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52E70B56-B06C-4CFF-BE0C-D100AB176F80}"/>
              </a:ext>
            </a:extLst>
          </p:cNvPr>
          <p:cNvSpPr txBox="1"/>
          <p:nvPr/>
        </p:nvSpPr>
        <p:spPr>
          <a:xfrm>
            <a:off x="397609" y="1109687"/>
            <a:ext cx="714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Региональные и федеральные налоговые льготы для предприятий,</a:t>
            </a:r>
          </a:p>
          <a:p>
            <a:r>
              <a:rPr lang="ru-RU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размещающих свои производства на территории подмосковных ОЭЗ</a:t>
            </a:r>
          </a:p>
        </p:txBody>
      </p:sp>
      <p:sp>
        <p:nvSpPr>
          <p:cNvPr id="26" name="Parallelogram 3">
            <a:extLst>
              <a:ext uri="{FF2B5EF4-FFF2-40B4-BE49-F238E27FC236}">
                <a16:creationId xmlns:a16="http://schemas.microsoft.com/office/drawing/2014/main" id="{865F6CB8-D792-42D1-BD11-7F8CF2EBCD09}"/>
              </a:ext>
            </a:extLst>
          </p:cNvPr>
          <p:cNvSpPr/>
          <p:nvPr/>
        </p:nvSpPr>
        <p:spPr>
          <a:xfrm>
            <a:off x="634976" y="1931390"/>
            <a:ext cx="1992628" cy="1061268"/>
          </a:xfrm>
          <a:prstGeom prst="parallelogram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Parallelogram 71">
            <a:extLst>
              <a:ext uri="{FF2B5EF4-FFF2-40B4-BE49-F238E27FC236}">
                <a16:creationId xmlns:a16="http://schemas.microsoft.com/office/drawing/2014/main" id="{F1223F5A-0C0B-4534-9224-0822150EE2A7}"/>
              </a:ext>
            </a:extLst>
          </p:cNvPr>
          <p:cNvSpPr/>
          <p:nvPr/>
        </p:nvSpPr>
        <p:spPr>
          <a:xfrm>
            <a:off x="2504889" y="1928418"/>
            <a:ext cx="1992628" cy="1061268"/>
          </a:xfrm>
          <a:prstGeom prst="parallelogram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508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Parallelogram 72">
            <a:extLst>
              <a:ext uri="{FF2B5EF4-FFF2-40B4-BE49-F238E27FC236}">
                <a16:creationId xmlns:a16="http://schemas.microsoft.com/office/drawing/2014/main" id="{F3602E3B-13A1-427B-B954-0D6007117EDC}"/>
              </a:ext>
            </a:extLst>
          </p:cNvPr>
          <p:cNvSpPr/>
          <p:nvPr/>
        </p:nvSpPr>
        <p:spPr>
          <a:xfrm>
            <a:off x="4522299" y="1927928"/>
            <a:ext cx="1992628" cy="1061268"/>
          </a:xfrm>
          <a:prstGeom prst="parallelogram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508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Parallelogram 73">
            <a:extLst>
              <a:ext uri="{FF2B5EF4-FFF2-40B4-BE49-F238E27FC236}">
                <a16:creationId xmlns:a16="http://schemas.microsoft.com/office/drawing/2014/main" id="{FA4470A5-0E12-4CD0-A17E-D05DF9409B01}"/>
              </a:ext>
            </a:extLst>
          </p:cNvPr>
          <p:cNvSpPr/>
          <p:nvPr/>
        </p:nvSpPr>
        <p:spPr>
          <a:xfrm>
            <a:off x="6466443" y="1923303"/>
            <a:ext cx="1992628" cy="1061268"/>
          </a:xfrm>
          <a:prstGeom prst="parallelogram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508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687042AE-20C1-48EF-AB34-9AA912D6968B}"/>
              </a:ext>
            </a:extLst>
          </p:cNvPr>
          <p:cNvSpPr>
            <a:spLocks/>
          </p:cNvSpPr>
          <p:nvPr/>
        </p:nvSpPr>
        <p:spPr bwMode="auto">
          <a:xfrm>
            <a:off x="611559" y="3579862"/>
            <a:ext cx="3653945" cy="1163088"/>
          </a:xfrm>
          <a:custGeom>
            <a:avLst/>
            <a:gdLst>
              <a:gd name="T0" fmla="*/ 953 w 953"/>
              <a:gd name="T1" fmla="*/ 544 h 574"/>
              <a:gd name="T2" fmla="*/ 924 w 953"/>
              <a:gd name="T3" fmla="*/ 574 h 574"/>
              <a:gd name="T4" fmla="*/ 29 w 953"/>
              <a:gd name="T5" fmla="*/ 574 h 574"/>
              <a:gd name="T6" fmla="*/ 0 w 953"/>
              <a:gd name="T7" fmla="*/ 544 h 574"/>
              <a:gd name="T8" fmla="*/ 0 w 953"/>
              <a:gd name="T9" fmla="*/ 30 h 574"/>
              <a:gd name="T10" fmla="*/ 29 w 953"/>
              <a:gd name="T11" fmla="*/ 0 h 574"/>
              <a:gd name="T12" fmla="*/ 924 w 953"/>
              <a:gd name="T13" fmla="*/ 0 h 574"/>
              <a:gd name="T14" fmla="*/ 953 w 953"/>
              <a:gd name="T15" fmla="*/ 30 h 574"/>
              <a:gd name="T16" fmla="*/ 953 w 953"/>
              <a:gd name="T17" fmla="*/ 54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3" h="574">
                <a:moveTo>
                  <a:pt x="953" y="544"/>
                </a:moveTo>
                <a:cubicBezTo>
                  <a:pt x="953" y="561"/>
                  <a:pt x="940" y="574"/>
                  <a:pt x="924" y="574"/>
                </a:cubicBezTo>
                <a:cubicBezTo>
                  <a:pt x="29" y="574"/>
                  <a:pt x="29" y="574"/>
                  <a:pt x="29" y="574"/>
                </a:cubicBezTo>
                <a:cubicBezTo>
                  <a:pt x="13" y="574"/>
                  <a:pt x="0" y="561"/>
                  <a:pt x="0" y="544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3"/>
                  <a:pt x="13" y="0"/>
                  <a:pt x="29" y="0"/>
                </a:cubicBezTo>
                <a:cubicBezTo>
                  <a:pt x="924" y="0"/>
                  <a:pt x="924" y="0"/>
                  <a:pt x="924" y="0"/>
                </a:cubicBezTo>
                <a:cubicBezTo>
                  <a:pt x="940" y="0"/>
                  <a:pt x="953" y="13"/>
                  <a:pt x="953" y="30"/>
                </a:cubicBezTo>
                <a:lnTo>
                  <a:pt x="953" y="5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0" name="Прямоугольник 26">
            <a:extLst>
              <a:ext uri="{FF2B5EF4-FFF2-40B4-BE49-F238E27FC236}">
                <a16:creationId xmlns:a16="http://schemas.microsoft.com/office/drawing/2014/main" id="{93377F90-716F-4B5C-B03C-0E615E52933B}"/>
              </a:ext>
            </a:extLst>
          </p:cNvPr>
          <p:cNvSpPr/>
          <p:nvPr/>
        </p:nvSpPr>
        <p:spPr>
          <a:xfrm>
            <a:off x="901665" y="3723878"/>
            <a:ext cx="345431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Региональные налоговые льготы: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6F1FC0-3DA6-4B06-B1B1-5E3833A43B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74" y="3970099"/>
            <a:ext cx="1499746" cy="6645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2C75AB-689A-4717-B4CB-99C510AD6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7604" y="3970099"/>
            <a:ext cx="1493649" cy="390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9AFA3F-915C-4F96-8767-A18C0A17EC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7604" y="4302360"/>
            <a:ext cx="1048603" cy="3901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66E076D-7FF9-4B56-A9DE-5A7FE4CC8E2E}"/>
              </a:ext>
            </a:extLst>
          </p:cNvPr>
          <p:cNvSpPr txBox="1"/>
          <p:nvPr/>
        </p:nvSpPr>
        <p:spPr>
          <a:xfrm>
            <a:off x="971600" y="3168000"/>
            <a:ext cx="1047082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ОЭЗ «ДУБНА»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AAE35D-DBF8-474E-B49A-E704977B679E}"/>
              </a:ext>
            </a:extLst>
          </p:cNvPr>
          <p:cNvSpPr txBox="1"/>
          <p:nvPr/>
        </p:nvSpPr>
        <p:spPr>
          <a:xfrm>
            <a:off x="2497775" y="3168000"/>
            <a:ext cx="1858201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ОЭЗ «СТУПИНО КВАДРАТ»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ABE0230-426E-4A48-9052-DEA0831F1A7D}"/>
              </a:ext>
            </a:extLst>
          </p:cNvPr>
          <p:cNvSpPr txBox="1"/>
          <p:nvPr/>
        </p:nvSpPr>
        <p:spPr>
          <a:xfrm>
            <a:off x="4846583" y="3168000"/>
            <a:ext cx="1048685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ОЭЗ «ИСТОК»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B3DD39-351A-4C83-8479-9D0864F4CAAE}"/>
              </a:ext>
            </a:extLst>
          </p:cNvPr>
          <p:cNvSpPr txBox="1"/>
          <p:nvPr/>
        </p:nvSpPr>
        <p:spPr>
          <a:xfrm>
            <a:off x="6739376" y="3168000"/>
            <a:ext cx="116570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ОЭЗ «КАШИРА»</a:t>
            </a:r>
          </a:p>
        </p:txBody>
      </p:sp>
      <p:grpSp>
        <p:nvGrpSpPr>
          <p:cNvPr id="57" name="Group 114">
            <a:extLst>
              <a:ext uri="{FF2B5EF4-FFF2-40B4-BE49-F238E27FC236}">
                <a16:creationId xmlns:a16="http://schemas.microsoft.com/office/drawing/2014/main" id="{FD30F539-0044-4520-B027-93FDEFD55E5A}"/>
              </a:ext>
            </a:extLst>
          </p:cNvPr>
          <p:cNvGrpSpPr/>
          <p:nvPr/>
        </p:nvGrpSpPr>
        <p:grpSpPr>
          <a:xfrm>
            <a:off x="4860032" y="3579862"/>
            <a:ext cx="3653945" cy="1194526"/>
            <a:chOff x="2613025" y="1730669"/>
            <a:chExt cx="3432175" cy="2126055"/>
          </a:xfrm>
          <a:solidFill>
            <a:schemeClr val="tx1"/>
          </a:solidFill>
        </p:grpSpPr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FE969B5E-72C3-4A7E-BFDF-26EEBFBFD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1786624"/>
              <a:ext cx="3432175" cy="2070100"/>
            </a:xfrm>
            <a:custGeom>
              <a:avLst/>
              <a:gdLst>
                <a:gd name="T0" fmla="*/ 953 w 953"/>
                <a:gd name="T1" fmla="*/ 544 h 574"/>
                <a:gd name="T2" fmla="*/ 924 w 953"/>
                <a:gd name="T3" fmla="*/ 574 h 574"/>
                <a:gd name="T4" fmla="*/ 29 w 953"/>
                <a:gd name="T5" fmla="*/ 574 h 574"/>
                <a:gd name="T6" fmla="*/ 0 w 953"/>
                <a:gd name="T7" fmla="*/ 544 h 574"/>
                <a:gd name="T8" fmla="*/ 0 w 953"/>
                <a:gd name="T9" fmla="*/ 30 h 574"/>
                <a:gd name="T10" fmla="*/ 29 w 953"/>
                <a:gd name="T11" fmla="*/ 0 h 574"/>
                <a:gd name="T12" fmla="*/ 924 w 953"/>
                <a:gd name="T13" fmla="*/ 0 h 574"/>
                <a:gd name="T14" fmla="*/ 953 w 953"/>
                <a:gd name="T15" fmla="*/ 30 h 574"/>
                <a:gd name="T16" fmla="*/ 953 w 953"/>
                <a:gd name="T17" fmla="*/ 54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3" h="574">
                  <a:moveTo>
                    <a:pt x="953" y="544"/>
                  </a:moveTo>
                  <a:cubicBezTo>
                    <a:pt x="953" y="561"/>
                    <a:pt x="940" y="574"/>
                    <a:pt x="924" y="574"/>
                  </a:cubicBezTo>
                  <a:cubicBezTo>
                    <a:pt x="29" y="574"/>
                    <a:pt x="29" y="574"/>
                    <a:pt x="29" y="574"/>
                  </a:cubicBezTo>
                  <a:cubicBezTo>
                    <a:pt x="13" y="574"/>
                    <a:pt x="0" y="561"/>
                    <a:pt x="0" y="5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924" y="0"/>
                    <a:pt x="924" y="0"/>
                    <a:pt x="924" y="0"/>
                  </a:cubicBezTo>
                  <a:cubicBezTo>
                    <a:pt x="940" y="0"/>
                    <a:pt x="953" y="13"/>
                    <a:pt x="953" y="30"/>
                  </a:cubicBezTo>
                  <a:lnTo>
                    <a:pt x="953" y="5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7F85E59D-12CC-401D-AF78-D80AB6259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1730669"/>
              <a:ext cx="3432175" cy="2070100"/>
            </a:xfrm>
            <a:custGeom>
              <a:avLst/>
              <a:gdLst>
                <a:gd name="T0" fmla="*/ 953 w 953"/>
                <a:gd name="T1" fmla="*/ 544 h 574"/>
                <a:gd name="T2" fmla="*/ 924 w 953"/>
                <a:gd name="T3" fmla="*/ 574 h 574"/>
                <a:gd name="T4" fmla="*/ 29 w 953"/>
                <a:gd name="T5" fmla="*/ 574 h 574"/>
                <a:gd name="T6" fmla="*/ 0 w 953"/>
                <a:gd name="T7" fmla="*/ 544 h 574"/>
                <a:gd name="T8" fmla="*/ 0 w 953"/>
                <a:gd name="T9" fmla="*/ 30 h 574"/>
                <a:gd name="T10" fmla="*/ 29 w 953"/>
                <a:gd name="T11" fmla="*/ 0 h 574"/>
                <a:gd name="T12" fmla="*/ 924 w 953"/>
                <a:gd name="T13" fmla="*/ 0 h 574"/>
                <a:gd name="T14" fmla="*/ 953 w 953"/>
                <a:gd name="T15" fmla="*/ 30 h 574"/>
                <a:gd name="T16" fmla="*/ 953 w 953"/>
                <a:gd name="T17" fmla="*/ 54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3" h="574">
                  <a:moveTo>
                    <a:pt x="953" y="544"/>
                  </a:moveTo>
                  <a:cubicBezTo>
                    <a:pt x="953" y="561"/>
                    <a:pt x="940" y="574"/>
                    <a:pt x="924" y="574"/>
                  </a:cubicBezTo>
                  <a:cubicBezTo>
                    <a:pt x="29" y="574"/>
                    <a:pt x="29" y="574"/>
                    <a:pt x="29" y="574"/>
                  </a:cubicBezTo>
                  <a:cubicBezTo>
                    <a:pt x="13" y="574"/>
                    <a:pt x="0" y="561"/>
                    <a:pt x="0" y="5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924" y="0"/>
                    <a:pt x="924" y="0"/>
                    <a:pt x="924" y="0"/>
                  </a:cubicBezTo>
                  <a:cubicBezTo>
                    <a:pt x="940" y="0"/>
                    <a:pt x="953" y="13"/>
                    <a:pt x="953" y="30"/>
                  </a:cubicBezTo>
                  <a:lnTo>
                    <a:pt x="953" y="5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0" name="Прямоугольник 27">
            <a:extLst>
              <a:ext uri="{FF2B5EF4-FFF2-40B4-BE49-F238E27FC236}">
                <a16:creationId xmlns:a16="http://schemas.microsoft.com/office/drawing/2014/main" id="{7BD9E8FF-1CAD-464A-A038-FC46D53E5E42}"/>
              </a:ext>
            </a:extLst>
          </p:cNvPr>
          <p:cNvSpPr/>
          <p:nvPr/>
        </p:nvSpPr>
        <p:spPr>
          <a:xfrm>
            <a:off x="5179796" y="3724241"/>
            <a:ext cx="335264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Федеральные налоговые льготы:</a:t>
            </a:r>
            <a:endParaRPr lang="ru-RU" sz="1000" dirty="0">
              <a:solidFill>
                <a:schemeClr val="bg1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2F5A32-A264-449D-A129-AFE86F53D6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9288" y="3990600"/>
            <a:ext cx="1896020" cy="39017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BA87527-C7A8-4E05-B877-388D84C8045F}"/>
              </a:ext>
            </a:extLst>
          </p:cNvPr>
          <p:cNvSpPr txBox="1"/>
          <p:nvPr/>
        </p:nvSpPr>
        <p:spPr>
          <a:xfrm>
            <a:off x="5174054" y="4322162"/>
            <a:ext cx="3148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Отсутствие таможенных пошлин</a:t>
            </a:r>
          </a:p>
        </p:txBody>
      </p:sp>
    </p:spTree>
    <p:extLst>
      <p:ext uri="{BB962C8B-B14F-4D97-AF65-F5344CB8AC3E}">
        <p14:creationId xmlns:p14="http://schemas.microsoft.com/office/powerpoint/2010/main" val="281982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extBox 58"/>
          <p:cNvSpPr txBox="1"/>
          <p:nvPr/>
        </p:nvSpPr>
        <p:spPr>
          <a:xfrm>
            <a:off x="755576" y="11064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Предоставление участка на </a:t>
            </a:r>
            <a:r>
              <a:rPr lang="ru-RU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бесконкурсной</a:t>
            </a:r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 основе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Закон Московской области от 18.03.2015 №27/2015-ОЗ</a:t>
            </a:r>
          </a:p>
        </p:txBody>
      </p:sp>
      <p:pic>
        <p:nvPicPr>
          <p:cNvPr id="209720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6" name="TextBox 71"/>
          <p:cNvSpPr txBox="1"/>
          <p:nvPr/>
        </p:nvSpPr>
        <p:spPr>
          <a:xfrm>
            <a:off x="34217" y="224654"/>
            <a:ext cx="59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13.8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60E95C-06DB-4F33-8DFE-664AE9DB706F}"/>
              </a:ext>
            </a:extLst>
          </p:cNvPr>
          <p:cNvSpPr txBox="1"/>
          <p:nvPr/>
        </p:nvSpPr>
        <p:spPr>
          <a:xfrm>
            <a:off x="392648" y="1092460"/>
            <a:ext cx="714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Земельный участок на территории Московской области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можно получить на льготных условиях</a:t>
            </a:r>
          </a:p>
        </p:txBody>
      </p:sp>
      <p:sp>
        <p:nvSpPr>
          <p:cNvPr id="29" name="Прямоугольник 46">
            <a:extLst>
              <a:ext uri="{FF2B5EF4-FFF2-40B4-BE49-F238E27FC236}">
                <a16:creationId xmlns:a16="http://schemas.microsoft.com/office/drawing/2014/main" id="{89F698AC-9A8F-4447-88FC-542B01B71D55}"/>
              </a:ext>
            </a:extLst>
          </p:cNvPr>
          <p:cNvSpPr/>
          <p:nvPr/>
        </p:nvSpPr>
        <p:spPr>
          <a:xfrm>
            <a:off x="392648" y="1779662"/>
            <a:ext cx="6440100" cy="96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Регистрация или постановка на учет в налоговых органах на территории Московской области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Увеличение количества рабочих мест и ежегодных налоговых поступлений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Соответствие приоритетам и целям стратегии социально-экономического развития Московской области и региональных государственных программ</a:t>
            </a:r>
          </a:p>
        </p:txBody>
      </p:sp>
      <p:sp>
        <p:nvSpPr>
          <p:cNvPr id="30" name="Прямоугольник 46">
            <a:extLst>
              <a:ext uri="{FF2B5EF4-FFF2-40B4-BE49-F238E27FC236}">
                <a16:creationId xmlns:a16="http://schemas.microsoft.com/office/drawing/2014/main" id="{7F124687-3188-44C5-A163-A18960613C21}"/>
              </a:ext>
            </a:extLst>
          </p:cNvPr>
          <p:cNvSpPr/>
          <p:nvPr/>
        </p:nvSpPr>
        <p:spPr>
          <a:xfrm>
            <a:off x="392648" y="2883407"/>
            <a:ext cx="64401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Необходимые документы:</a:t>
            </a:r>
            <a:endParaRPr lang="ru-RU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grpSp>
        <p:nvGrpSpPr>
          <p:cNvPr id="31" name="Group 1">
            <a:extLst>
              <a:ext uri="{FF2B5EF4-FFF2-40B4-BE49-F238E27FC236}">
                <a16:creationId xmlns:a16="http://schemas.microsoft.com/office/drawing/2014/main" id="{6C4407D3-5F48-458C-B8D0-158E90401ED2}"/>
              </a:ext>
            </a:extLst>
          </p:cNvPr>
          <p:cNvGrpSpPr/>
          <p:nvPr/>
        </p:nvGrpSpPr>
        <p:grpSpPr>
          <a:xfrm>
            <a:off x="370746" y="3472660"/>
            <a:ext cx="8169818" cy="1508040"/>
            <a:chOff x="876847" y="1772873"/>
            <a:chExt cx="10437335" cy="192659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4B740A8-B0EA-4134-873F-B0BBB5CF3D5B}"/>
                </a:ext>
              </a:extLst>
            </p:cNvPr>
            <p:cNvSpPr txBox="1"/>
            <p:nvPr/>
          </p:nvSpPr>
          <p:spPr>
            <a:xfrm>
              <a:off x="876847" y="2932729"/>
              <a:ext cx="1811920" cy="55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50000"/>
                    </a:schemeClr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Инвестиционная декларация</a:t>
              </a:r>
              <a:endParaRPr lang="en-US" sz="11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73B076-F76C-4392-BEE6-ABD9700C24D6}"/>
                </a:ext>
              </a:extLst>
            </p:cNvPr>
            <p:cNvSpPr txBox="1"/>
            <p:nvPr/>
          </p:nvSpPr>
          <p:spPr>
            <a:xfrm>
              <a:off x="3107045" y="2932727"/>
              <a:ext cx="1811920" cy="55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Концепция проекта</a:t>
              </a:r>
              <a:endParaRPr lang="en-US" sz="11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8DF3A2-908D-4E9C-8E3F-5289B3D10219}"/>
                </a:ext>
              </a:extLst>
            </p:cNvPr>
            <p:cNvSpPr txBox="1"/>
            <p:nvPr/>
          </p:nvSpPr>
          <p:spPr>
            <a:xfrm>
              <a:off x="5186568" y="2932727"/>
              <a:ext cx="1811920" cy="55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Учредительные документы</a:t>
              </a:r>
              <a:endParaRPr lang="en-US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619016-7B33-4008-9910-A416E889A8C6}"/>
                </a:ext>
              </a:extLst>
            </p:cNvPr>
            <p:cNvSpPr txBox="1"/>
            <p:nvPr/>
          </p:nvSpPr>
          <p:spPr>
            <a:xfrm>
              <a:off x="7412787" y="2932727"/>
              <a:ext cx="1811920" cy="55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Бухгалтерская отчетность</a:t>
              </a:r>
              <a:endParaRPr lang="en-US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114D88-2B89-43B2-AF38-BDA147779D9E}"/>
                </a:ext>
              </a:extLst>
            </p:cNvPr>
            <p:cNvSpPr txBox="1"/>
            <p:nvPr/>
          </p:nvSpPr>
          <p:spPr>
            <a:xfrm>
              <a:off x="9502262" y="2932727"/>
              <a:ext cx="1811920" cy="766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Подтверждение возможности финансирования</a:t>
              </a:r>
              <a:endParaRPr lang="en-US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cxnSp>
          <p:nvCxnSpPr>
            <p:cNvPr id="37" name="Straight Connector 59">
              <a:extLst>
                <a:ext uri="{FF2B5EF4-FFF2-40B4-BE49-F238E27FC236}">
                  <a16:creationId xmlns:a16="http://schemas.microsoft.com/office/drawing/2014/main" id="{9B24CC79-5D01-416C-BA03-30C7EDECB68E}"/>
                </a:ext>
              </a:extLst>
            </p:cNvPr>
            <p:cNvCxnSpPr/>
            <p:nvPr/>
          </p:nvCxnSpPr>
          <p:spPr>
            <a:xfrm>
              <a:off x="2122942" y="2352561"/>
              <a:ext cx="1545504" cy="0"/>
            </a:xfrm>
            <a:prstGeom prst="line">
              <a:avLst/>
            </a:prstGeom>
            <a:ln>
              <a:solidFill>
                <a:srgbClr val="01457D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60">
              <a:extLst>
                <a:ext uri="{FF2B5EF4-FFF2-40B4-BE49-F238E27FC236}">
                  <a16:creationId xmlns:a16="http://schemas.microsoft.com/office/drawing/2014/main" id="{E372E0AF-36CD-470F-9860-E1790BCF76CB}"/>
                </a:ext>
              </a:extLst>
            </p:cNvPr>
            <p:cNvCxnSpPr/>
            <p:nvPr/>
          </p:nvCxnSpPr>
          <p:spPr>
            <a:xfrm>
              <a:off x="4353138" y="2352561"/>
              <a:ext cx="1394831" cy="0"/>
            </a:xfrm>
            <a:prstGeom prst="line">
              <a:avLst/>
            </a:prstGeom>
            <a:ln>
              <a:solidFill>
                <a:srgbClr val="01457D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61">
              <a:extLst>
                <a:ext uri="{FF2B5EF4-FFF2-40B4-BE49-F238E27FC236}">
                  <a16:creationId xmlns:a16="http://schemas.microsoft.com/office/drawing/2014/main" id="{F3EFD937-7CB0-4D3D-8F2C-DCD3E8C7BAB7}"/>
                </a:ext>
              </a:extLst>
            </p:cNvPr>
            <p:cNvCxnSpPr/>
            <p:nvPr/>
          </p:nvCxnSpPr>
          <p:spPr>
            <a:xfrm>
              <a:off x="6432663" y="2352561"/>
              <a:ext cx="1541524" cy="0"/>
            </a:xfrm>
            <a:prstGeom prst="line">
              <a:avLst/>
            </a:prstGeom>
            <a:ln>
              <a:solidFill>
                <a:srgbClr val="01457D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62">
              <a:extLst>
                <a:ext uri="{FF2B5EF4-FFF2-40B4-BE49-F238E27FC236}">
                  <a16:creationId xmlns:a16="http://schemas.microsoft.com/office/drawing/2014/main" id="{E8B71DDE-2266-4D27-8F7C-C9687A2DD682}"/>
                </a:ext>
              </a:extLst>
            </p:cNvPr>
            <p:cNvCxnSpPr/>
            <p:nvPr/>
          </p:nvCxnSpPr>
          <p:spPr>
            <a:xfrm>
              <a:off x="8658881" y="2352561"/>
              <a:ext cx="1404783" cy="0"/>
            </a:xfrm>
            <a:prstGeom prst="line">
              <a:avLst/>
            </a:prstGeom>
            <a:ln>
              <a:solidFill>
                <a:srgbClr val="01457D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65">
              <a:extLst>
                <a:ext uri="{FF2B5EF4-FFF2-40B4-BE49-F238E27FC236}">
                  <a16:creationId xmlns:a16="http://schemas.microsoft.com/office/drawing/2014/main" id="{73FEAC35-2699-4444-9028-6EE4288B4253}"/>
                </a:ext>
              </a:extLst>
            </p:cNvPr>
            <p:cNvSpPr/>
            <p:nvPr/>
          </p:nvSpPr>
          <p:spPr>
            <a:xfrm>
              <a:off x="1249864" y="1772873"/>
              <a:ext cx="1059276" cy="1059277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aleway" panose="020B0503030101060003" pitchFamily="34" charset="0"/>
              </a:endParaRPr>
            </a:p>
          </p:txBody>
        </p:sp>
        <p:sp>
          <p:nvSpPr>
            <p:cNvPr id="42" name="Rectangle 73">
              <a:extLst>
                <a:ext uri="{FF2B5EF4-FFF2-40B4-BE49-F238E27FC236}">
                  <a16:creationId xmlns:a16="http://schemas.microsoft.com/office/drawing/2014/main" id="{4022AC08-0858-4C37-94F4-35137049E105}"/>
                </a:ext>
              </a:extLst>
            </p:cNvPr>
            <p:cNvSpPr/>
            <p:nvPr/>
          </p:nvSpPr>
          <p:spPr>
            <a:xfrm>
              <a:off x="3477850" y="1772874"/>
              <a:ext cx="1059276" cy="105927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aleway" panose="020B0503030101060003" pitchFamily="34" charset="0"/>
              </a:endParaRPr>
            </a:p>
          </p:txBody>
        </p:sp>
        <p:sp>
          <p:nvSpPr>
            <p:cNvPr id="43" name="Rectangle 76">
              <a:extLst>
                <a:ext uri="{FF2B5EF4-FFF2-40B4-BE49-F238E27FC236}">
                  <a16:creationId xmlns:a16="http://schemas.microsoft.com/office/drawing/2014/main" id="{142FEA82-40C4-48EE-9529-F8733F681607}"/>
                </a:ext>
              </a:extLst>
            </p:cNvPr>
            <p:cNvSpPr/>
            <p:nvPr/>
          </p:nvSpPr>
          <p:spPr>
            <a:xfrm>
              <a:off x="5557375" y="1772874"/>
              <a:ext cx="1059276" cy="10592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aleway" panose="020B0503030101060003" pitchFamily="34" charset="0"/>
              </a:endParaRPr>
            </a:p>
          </p:txBody>
        </p:sp>
        <p:sp>
          <p:nvSpPr>
            <p:cNvPr id="44" name="Rectangle 79">
              <a:extLst>
                <a:ext uri="{FF2B5EF4-FFF2-40B4-BE49-F238E27FC236}">
                  <a16:creationId xmlns:a16="http://schemas.microsoft.com/office/drawing/2014/main" id="{85E8109F-03C5-4240-9345-74A44E111C6B}"/>
                </a:ext>
              </a:extLst>
            </p:cNvPr>
            <p:cNvSpPr/>
            <p:nvPr/>
          </p:nvSpPr>
          <p:spPr>
            <a:xfrm>
              <a:off x="7783594" y="1772874"/>
              <a:ext cx="1059276" cy="1059277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aleway" panose="020B0503030101060003" pitchFamily="34" charset="0"/>
              </a:endParaRPr>
            </a:p>
          </p:txBody>
        </p:sp>
        <p:sp>
          <p:nvSpPr>
            <p:cNvPr id="45" name="Rectangle 82">
              <a:extLst>
                <a:ext uri="{FF2B5EF4-FFF2-40B4-BE49-F238E27FC236}">
                  <a16:creationId xmlns:a16="http://schemas.microsoft.com/office/drawing/2014/main" id="{00A4FBC2-37EE-4D3B-834C-B72B88321D88}"/>
                </a:ext>
              </a:extLst>
            </p:cNvPr>
            <p:cNvSpPr/>
            <p:nvPr/>
          </p:nvSpPr>
          <p:spPr>
            <a:xfrm>
              <a:off x="9873072" y="1772874"/>
              <a:ext cx="1059276" cy="1059277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aleway" panose="020B0503030101060003" pitchFamily="34" charset="0"/>
              </a:endParaRPr>
            </a:p>
          </p:txBody>
        </p:sp>
      </p:grpSp>
      <p:sp>
        <p:nvSpPr>
          <p:cNvPr id="46" name="Freeform 16">
            <a:extLst>
              <a:ext uri="{FF2B5EF4-FFF2-40B4-BE49-F238E27FC236}">
                <a16:creationId xmlns:a16="http://schemas.microsoft.com/office/drawing/2014/main" id="{C461AD2C-5FEA-496F-934A-8C522E249A84}"/>
              </a:ext>
            </a:extLst>
          </p:cNvPr>
          <p:cNvSpPr>
            <a:spLocks noEditPoints="1"/>
          </p:cNvSpPr>
          <p:nvPr/>
        </p:nvSpPr>
        <p:spPr bwMode="auto">
          <a:xfrm>
            <a:off x="926502" y="3690209"/>
            <a:ext cx="360934" cy="441870"/>
          </a:xfrm>
          <a:custGeom>
            <a:avLst/>
            <a:gdLst>
              <a:gd name="T0" fmla="*/ 72 w 144"/>
              <a:gd name="T1" fmla="*/ 72 h 176"/>
              <a:gd name="T2" fmla="*/ 72 w 144"/>
              <a:gd name="T3" fmla="*/ 64 h 176"/>
              <a:gd name="T4" fmla="*/ 20 w 144"/>
              <a:gd name="T5" fmla="*/ 68 h 176"/>
              <a:gd name="T6" fmla="*/ 136 w 144"/>
              <a:gd name="T7" fmla="*/ 16 h 176"/>
              <a:gd name="T8" fmla="*/ 116 w 144"/>
              <a:gd name="T9" fmla="*/ 4 h 176"/>
              <a:gd name="T10" fmla="*/ 108 w 144"/>
              <a:gd name="T11" fmla="*/ 4 h 176"/>
              <a:gd name="T12" fmla="*/ 100 w 144"/>
              <a:gd name="T13" fmla="*/ 16 h 176"/>
              <a:gd name="T14" fmla="*/ 96 w 144"/>
              <a:gd name="T15" fmla="*/ 0 h 176"/>
              <a:gd name="T16" fmla="*/ 92 w 144"/>
              <a:gd name="T17" fmla="*/ 16 h 176"/>
              <a:gd name="T18" fmla="*/ 84 w 144"/>
              <a:gd name="T19" fmla="*/ 4 h 176"/>
              <a:gd name="T20" fmla="*/ 76 w 144"/>
              <a:gd name="T21" fmla="*/ 4 h 176"/>
              <a:gd name="T22" fmla="*/ 68 w 144"/>
              <a:gd name="T23" fmla="*/ 16 h 176"/>
              <a:gd name="T24" fmla="*/ 64 w 144"/>
              <a:gd name="T25" fmla="*/ 0 h 176"/>
              <a:gd name="T26" fmla="*/ 60 w 144"/>
              <a:gd name="T27" fmla="*/ 16 h 176"/>
              <a:gd name="T28" fmla="*/ 52 w 144"/>
              <a:gd name="T29" fmla="*/ 4 h 176"/>
              <a:gd name="T30" fmla="*/ 44 w 144"/>
              <a:gd name="T31" fmla="*/ 4 h 176"/>
              <a:gd name="T32" fmla="*/ 36 w 144"/>
              <a:gd name="T33" fmla="*/ 16 h 176"/>
              <a:gd name="T34" fmla="*/ 32 w 144"/>
              <a:gd name="T35" fmla="*/ 0 h 176"/>
              <a:gd name="T36" fmla="*/ 28 w 144"/>
              <a:gd name="T37" fmla="*/ 16 h 176"/>
              <a:gd name="T38" fmla="*/ 0 w 144"/>
              <a:gd name="T39" fmla="*/ 24 h 176"/>
              <a:gd name="T40" fmla="*/ 8 w 144"/>
              <a:gd name="T41" fmla="*/ 176 h 176"/>
              <a:gd name="T42" fmla="*/ 144 w 144"/>
              <a:gd name="T43" fmla="*/ 168 h 176"/>
              <a:gd name="T44" fmla="*/ 136 w 144"/>
              <a:gd name="T45" fmla="*/ 16 h 176"/>
              <a:gd name="T46" fmla="*/ 8 w 144"/>
              <a:gd name="T47" fmla="*/ 144 h 176"/>
              <a:gd name="T48" fmla="*/ 8 w 144"/>
              <a:gd name="T49" fmla="*/ 168 h 176"/>
              <a:gd name="T50" fmla="*/ 44 w 144"/>
              <a:gd name="T51" fmla="*/ 168 h 176"/>
              <a:gd name="T52" fmla="*/ 8 w 144"/>
              <a:gd name="T53" fmla="*/ 24 h 176"/>
              <a:gd name="T54" fmla="*/ 28 w 144"/>
              <a:gd name="T55" fmla="*/ 36 h 176"/>
              <a:gd name="T56" fmla="*/ 36 w 144"/>
              <a:gd name="T57" fmla="*/ 36 h 176"/>
              <a:gd name="T58" fmla="*/ 44 w 144"/>
              <a:gd name="T59" fmla="*/ 24 h 176"/>
              <a:gd name="T60" fmla="*/ 48 w 144"/>
              <a:gd name="T61" fmla="*/ 40 h 176"/>
              <a:gd name="T62" fmla="*/ 52 w 144"/>
              <a:gd name="T63" fmla="*/ 24 h 176"/>
              <a:gd name="T64" fmla="*/ 60 w 144"/>
              <a:gd name="T65" fmla="*/ 36 h 176"/>
              <a:gd name="T66" fmla="*/ 68 w 144"/>
              <a:gd name="T67" fmla="*/ 36 h 176"/>
              <a:gd name="T68" fmla="*/ 76 w 144"/>
              <a:gd name="T69" fmla="*/ 24 h 176"/>
              <a:gd name="T70" fmla="*/ 80 w 144"/>
              <a:gd name="T71" fmla="*/ 40 h 176"/>
              <a:gd name="T72" fmla="*/ 84 w 144"/>
              <a:gd name="T73" fmla="*/ 24 h 176"/>
              <a:gd name="T74" fmla="*/ 92 w 144"/>
              <a:gd name="T75" fmla="*/ 36 h 176"/>
              <a:gd name="T76" fmla="*/ 100 w 144"/>
              <a:gd name="T77" fmla="*/ 36 h 176"/>
              <a:gd name="T78" fmla="*/ 108 w 144"/>
              <a:gd name="T79" fmla="*/ 24 h 176"/>
              <a:gd name="T80" fmla="*/ 112 w 144"/>
              <a:gd name="T81" fmla="*/ 40 h 176"/>
              <a:gd name="T82" fmla="*/ 116 w 144"/>
              <a:gd name="T83" fmla="*/ 24 h 176"/>
              <a:gd name="T84" fmla="*/ 136 w 144"/>
              <a:gd name="T85" fmla="*/ 168 h 176"/>
              <a:gd name="T86" fmla="*/ 24 w 144"/>
              <a:gd name="T87" fmla="*/ 96 h 176"/>
              <a:gd name="T88" fmla="*/ 124 w 144"/>
              <a:gd name="T89" fmla="*/ 92 h 176"/>
              <a:gd name="T90" fmla="*/ 24 w 144"/>
              <a:gd name="T91" fmla="*/ 88 h 176"/>
              <a:gd name="T92" fmla="*/ 96 w 144"/>
              <a:gd name="T93" fmla="*/ 112 h 176"/>
              <a:gd name="T94" fmla="*/ 20 w 144"/>
              <a:gd name="T95" fmla="*/ 116 h 176"/>
              <a:gd name="T96" fmla="*/ 96 w 144"/>
              <a:gd name="T97" fmla="*/ 120 h 176"/>
              <a:gd name="T98" fmla="*/ 96 w 144"/>
              <a:gd name="T99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4" h="176">
                <a:moveTo>
                  <a:pt x="24" y="72"/>
                </a:moveTo>
                <a:cubicBezTo>
                  <a:pt x="72" y="72"/>
                  <a:pt x="72" y="72"/>
                  <a:pt x="72" y="72"/>
                </a:cubicBezTo>
                <a:cubicBezTo>
                  <a:pt x="74" y="72"/>
                  <a:pt x="76" y="70"/>
                  <a:pt x="76" y="68"/>
                </a:cubicBezTo>
                <a:cubicBezTo>
                  <a:pt x="76" y="66"/>
                  <a:pt x="74" y="64"/>
                  <a:pt x="72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22" y="64"/>
                  <a:pt x="20" y="66"/>
                  <a:pt x="20" y="68"/>
                </a:cubicBezTo>
                <a:cubicBezTo>
                  <a:pt x="20" y="70"/>
                  <a:pt x="22" y="72"/>
                  <a:pt x="24" y="72"/>
                </a:cubicBezTo>
                <a:moveTo>
                  <a:pt x="136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6" y="4"/>
                  <a:pt x="116" y="4"/>
                  <a:pt x="116" y="4"/>
                </a:cubicBezTo>
                <a:cubicBezTo>
                  <a:pt x="116" y="2"/>
                  <a:pt x="114" y="0"/>
                  <a:pt x="112" y="0"/>
                </a:cubicBezTo>
                <a:cubicBezTo>
                  <a:pt x="110" y="0"/>
                  <a:pt x="108" y="2"/>
                  <a:pt x="108" y="4"/>
                </a:cubicBezTo>
                <a:cubicBezTo>
                  <a:pt x="108" y="16"/>
                  <a:pt x="108" y="16"/>
                  <a:pt x="108" y="16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0" y="4"/>
                  <a:pt x="100" y="4"/>
                  <a:pt x="100" y="4"/>
                </a:cubicBezTo>
                <a:cubicBezTo>
                  <a:pt x="100" y="2"/>
                  <a:pt x="98" y="0"/>
                  <a:pt x="96" y="0"/>
                </a:cubicBezTo>
                <a:cubicBezTo>
                  <a:pt x="94" y="0"/>
                  <a:pt x="92" y="2"/>
                  <a:pt x="92" y="4"/>
                </a:cubicBezTo>
                <a:cubicBezTo>
                  <a:pt x="92" y="16"/>
                  <a:pt x="92" y="16"/>
                  <a:pt x="92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78" y="0"/>
                  <a:pt x="76" y="2"/>
                  <a:pt x="76" y="4"/>
                </a:cubicBezTo>
                <a:cubicBezTo>
                  <a:pt x="76" y="16"/>
                  <a:pt x="76" y="16"/>
                  <a:pt x="76" y="16"/>
                </a:cubicBezTo>
                <a:cubicBezTo>
                  <a:pt x="68" y="16"/>
                  <a:pt x="68" y="16"/>
                  <a:pt x="68" y="16"/>
                </a:cubicBezTo>
                <a:cubicBezTo>
                  <a:pt x="68" y="4"/>
                  <a:pt x="68" y="4"/>
                  <a:pt x="68" y="4"/>
                </a:cubicBezTo>
                <a:cubicBezTo>
                  <a:pt x="68" y="2"/>
                  <a:pt x="66" y="0"/>
                  <a:pt x="64" y="0"/>
                </a:cubicBezTo>
                <a:cubicBezTo>
                  <a:pt x="62" y="0"/>
                  <a:pt x="60" y="2"/>
                  <a:pt x="60" y="4"/>
                </a:cubicBezTo>
                <a:cubicBezTo>
                  <a:pt x="60" y="16"/>
                  <a:pt x="60" y="16"/>
                  <a:pt x="60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4"/>
                  <a:pt x="52" y="4"/>
                  <a:pt x="52" y="4"/>
                </a:cubicBezTo>
                <a:cubicBezTo>
                  <a:pt x="52" y="2"/>
                  <a:pt x="50" y="0"/>
                  <a:pt x="48" y="0"/>
                </a:cubicBezTo>
                <a:cubicBezTo>
                  <a:pt x="46" y="0"/>
                  <a:pt x="44" y="2"/>
                  <a:pt x="44" y="4"/>
                </a:cubicBezTo>
                <a:cubicBezTo>
                  <a:pt x="44" y="16"/>
                  <a:pt x="44" y="16"/>
                  <a:pt x="44" y="16"/>
                </a:cubicBezTo>
                <a:cubicBezTo>
                  <a:pt x="36" y="16"/>
                  <a:pt x="36" y="16"/>
                  <a:pt x="36" y="16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2"/>
                  <a:pt x="34" y="0"/>
                  <a:pt x="32" y="0"/>
                </a:cubicBezTo>
                <a:cubicBezTo>
                  <a:pt x="30" y="0"/>
                  <a:pt x="28" y="2"/>
                  <a:pt x="28" y="4"/>
                </a:cubicBezTo>
                <a:cubicBezTo>
                  <a:pt x="28" y="16"/>
                  <a:pt x="28" y="16"/>
                  <a:pt x="2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2"/>
                  <a:pt x="4" y="176"/>
                  <a:pt x="8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40" y="176"/>
                  <a:pt x="144" y="172"/>
                  <a:pt x="144" y="168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4" y="20"/>
                  <a:pt x="140" y="16"/>
                  <a:pt x="136" y="16"/>
                </a:cubicBezTo>
                <a:moveTo>
                  <a:pt x="8" y="168"/>
                </a:moveTo>
                <a:cubicBezTo>
                  <a:pt x="8" y="144"/>
                  <a:pt x="8" y="144"/>
                  <a:pt x="8" y="144"/>
                </a:cubicBezTo>
                <a:cubicBezTo>
                  <a:pt x="32" y="168"/>
                  <a:pt x="32" y="168"/>
                  <a:pt x="32" y="168"/>
                </a:cubicBezTo>
                <a:lnTo>
                  <a:pt x="8" y="168"/>
                </a:lnTo>
                <a:close/>
                <a:moveTo>
                  <a:pt x="136" y="168"/>
                </a:moveTo>
                <a:cubicBezTo>
                  <a:pt x="44" y="168"/>
                  <a:pt x="44" y="168"/>
                  <a:pt x="44" y="168"/>
                </a:cubicBezTo>
                <a:cubicBezTo>
                  <a:pt x="8" y="132"/>
                  <a:pt x="8" y="132"/>
                  <a:pt x="8" y="132"/>
                </a:cubicBezTo>
                <a:cubicBezTo>
                  <a:pt x="8" y="24"/>
                  <a:pt x="8" y="24"/>
                  <a:pt x="8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8"/>
                  <a:pt x="30" y="40"/>
                  <a:pt x="32" y="40"/>
                </a:cubicBezTo>
                <a:cubicBezTo>
                  <a:pt x="34" y="40"/>
                  <a:pt x="36" y="38"/>
                  <a:pt x="36" y="36"/>
                </a:cubicBezTo>
                <a:cubicBezTo>
                  <a:pt x="36" y="24"/>
                  <a:pt x="36" y="24"/>
                  <a:pt x="36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8"/>
                  <a:pt x="46" y="40"/>
                  <a:pt x="48" y="40"/>
                </a:cubicBezTo>
                <a:cubicBezTo>
                  <a:pt x="50" y="40"/>
                  <a:pt x="52" y="38"/>
                  <a:pt x="52" y="36"/>
                </a:cubicBezTo>
                <a:cubicBezTo>
                  <a:pt x="52" y="24"/>
                  <a:pt x="52" y="24"/>
                  <a:pt x="52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8"/>
                  <a:pt x="62" y="40"/>
                  <a:pt x="64" y="40"/>
                </a:cubicBezTo>
                <a:cubicBezTo>
                  <a:pt x="66" y="40"/>
                  <a:pt x="68" y="38"/>
                  <a:pt x="68" y="36"/>
                </a:cubicBezTo>
                <a:cubicBezTo>
                  <a:pt x="68" y="24"/>
                  <a:pt x="68" y="24"/>
                  <a:pt x="68" y="24"/>
                </a:cubicBezTo>
                <a:cubicBezTo>
                  <a:pt x="76" y="24"/>
                  <a:pt x="76" y="24"/>
                  <a:pt x="76" y="24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38"/>
                  <a:pt x="78" y="40"/>
                  <a:pt x="80" y="40"/>
                </a:cubicBezTo>
                <a:cubicBezTo>
                  <a:pt x="82" y="40"/>
                  <a:pt x="84" y="38"/>
                  <a:pt x="84" y="36"/>
                </a:cubicBezTo>
                <a:cubicBezTo>
                  <a:pt x="84" y="24"/>
                  <a:pt x="84" y="24"/>
                  <a:pt x="84" y="24"/>
                </a:cubicBezTo>
                <a:cubicBezTo>
                  <a:pt x="92" y="24"/>
                  <a:pt x="92" y="24"/>
                  <a:pt x="92" y="24"/>
                </a:cubicBezTo>
                <a:cubicBezTo>
                  <a:pt x="92" y="36"/>
                  <a:pt x="92" y="36"/>
                  <a:pt x="92" y="36"/>
                </a:cubicBezTo>
                <a:cubicBezTo>
                  <a:pt x="92" y="38"/>
                  <a:pt x="94" y="40"/>
                  <a:pt x="96" y="40"/>
                </a:cubicBezTo>
                <a:cubicBezTo>
                  <a:pt x="98" y="40"/>
                  <a:pt x="100" y="38"/>
                  <a:pt x="100" y="36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8" y="36"/>
                  <a:pt x="108" y="36"/>
                  <a:pt x="108" y="36"/>
                </a:cubicBezTo>
                <a:cubicBezTo>
                  <a:pt x="108" y="38"/>
                  <a:pt x="110" y="40"/>
                  <a:pt x="112" y="40"/>
                </a:cubicBezTo>
                <a:cubicBezTo>
                  <a:pt x="114" y="40"/>
                  <a:pt x="116" y="38"/>
                  <a:pt x="116" y="36"/>
                </a:cubicBezTo>
                <a:cubicBezTo>
                  <a:pt x="116" y="24"/>
                  <a:pt x="116" y="24"/>
                  <a:pt x="116" y="24"/>
                </a:cubicBezTo>
                <a:cubicBezTo>
                  <a:pt x="136" y="24"/>
                  <a:pt x="136" y="24"/>
                  <a:pt x="136" y="24"/>
                </a:cubicBezTo>
                <a:lnTo>
                  <a:pt x="136" y="168"/>
                </a:lnTo>
                <a:close/>
                <a:moveTo>
                  <a:pt x="20" y="92"/>
                </a:moveTo>
                <a:cubicBezTo>
                  <a:pt x="20" y="94"/>
                  <a:pt x="22" y="96"/>
                  <a:pt x="24" y="96"/>
                </a:cubicBezTo>
                <a:cubicBezTo>
                  <a:pt x="120" y="96"/>
                  <a:pt x="120" y="96"/>
                  <a:pt x="120" y="96"/>
                </a:cubicBezTo>
                <a:cubicBezTo>
                  <a:pt x="122" y="96"/>
                  <a:pt x="124" y="94"/>
                  <a:pt x="124" y="92"/>
                </a:cubicBezTo>
                <a:cubicBezTo>
                  <a:pt x="124" y="90"/>
                  <a:pt x="122" y="88"/>
                  <a:pt x="120" y="88"/>
                </a:cubicBezTo>
                <a:cubicBezTo>
                  <a:pt x="24" y="88"/>
                  <a:pt x="24" y="88"/>
                  <a:pt x="24" y="88"/>
                </a:cubicBezTo>
                <a:cubicBezTo>
                  <a:pt x="22" y="88"/>
                  <a:pt x="20" y="90"/>
                  <a:pt x="20" y="92"/>
                </a:cubicBezTo>
                <a:moveTo>
                  <a:pt x="96" y="112"/>
                </a:moveTo>
                <a:cubicBezTo>
                  <a:pt x="24" y="112"/>
                  <a:pt x="24" y="112"/>
                  <a:pt x="24" y="112"/>
                </a:cubicBezTo>
                <a:cubicBezTo>
                  <a:pt x="22" y="112"/>
                  <a:pt x="20" y="114"/>
                  <a:pt x="20" y="116"/>
                </a:cubicBezTo>
                <a:cubicBezTo>
                  <a:pt x="20" y="118"/>
                  <a:pt x="22" y="120"/>
                  <a:pt x="24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8" y="120"/>
                  <a:pt x="100" y="118"/>
                  <a:pt x="100" y="116"/>
                </a:cubicBezTo>
                <a:cubicBezTo>
                  <a:pt x="100" y="114"/>
                  <a:pt x="98" y="112"/>
                  <a:pt x="96" y="11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75" name="Group 102">
            <a:extLst>
              <a:ext uri="{FF2B5EF4-FFF2-40B4-BE49-F238E27FC236}">
                <a16:creationId xmlns:a16="http://schemas.microsoft.com/office/drawing/2014/main" id="{3F54AB95-B2DB-4FE1-93C9-22EB12D5E7B2}"/>
              </a:ext>
            </a:extLst>
          </p:cNvPr>
          <p:cNvGrpSpPr/>
          <p:nvPr/>
        </p:nvGrpSpPr>
        <p:grpSpPr>
          <a:xfrm>
            <a:off x="2656128" y="3691902"/>
            <a:ext cx="378204" cy="441507"/>
            <a:chOff x="3497263" y="4408488"/>
            <a:chExt cx="369888" cy="431800"/>
          </a:xfrm>
          <a:solidFill>
            <a:schemeClr val="bg1"/>
          </a:solidFill>
        </p:grpSpPr>
        <p:sp>
          <p:nvSpPr>
            <p:cNvPr id="76" name="Freeform 57">
              <a:extLst>
                <a:ext uri="{FF2B5EF4-FFF2-40B4-BE49-F238E27FC236}">
                  <a16:creationId xmlns:a16="http://schemas.microsoft.com/office/drawing/2014/main" id="{D9E259F5-E74D-48CC-8DA4-353BE2D80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413" y="4616450"/>
              <a:ext cx="74613" cy="182563"/>
            </a:xfrm>
            <a:custGeom>
              <a:avLst/>
              <a:gdLst>
                <a:gd name="T0" fmla="*/ 35 w 35"/>
                <a:gd name="T1" fmla="*/ 80 h 86"/>
                <a:gd name="T2" fmla="*/ 29 w 35"/>
                <a:gd name="T3" fmla="*/ 86 h 86"/>
                <a:gd name="T4" fmla="*/ 5 w 35"/>
                <a:gd name="T5" fmla="*/ 86 h 86"/>
                <a:gd name="T6" fmla="*/ 0 w 35"/>
                <a:gd name="T7" fmla="*/ 80 h 86"/>
                <a:gd name="T8" fmla="*/ 0 w 35"/>
                <a:gd name="T9" fmla="*/ 6 h 86"/>
                <a:gd name="T10" fmla="*/ 5 w 35"/>
                <a:gd name="T11" fmla="*/ 0 h 86"/>
                <a:gd name="T12" fmla="*/ 29 w 35"/>
                <a:gd name="T13" fmla="*/ 0 h 86"/>
                <a:gd name="T14" fmla="*/ 35 w 35"/>
                <a:gd name="T15" fmla="*/ 6 h 86"/>
                <a:gd name="T16" fmla="*/ 35 w 35"/>
                <a:gd name="T17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6">
                  <a:moveTo>
                    <a:pt x="35" y="80"/>
                  </a:moveTo>
                  <a:cubicBezTo>
                    <a:pt x="35" y="83"/>
                    <a:pt x="32" y="86"/>
                    <a:pt x="29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0" y="83"/>
                    <a:pt x="0" y="8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lnTo>
                    <a:pt x="35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77" name="Freeform 58">
              <a:extLst>
                <a:ext uri="{FF2B5EF4-FFF2-40B4-BE49-F238E27FC236}">
                  <a16:creationId xmlns:a16="http://schemas.microsoft.com/office/drawing/2014/main" id="{9F95A1F8-BFCC-4813-9838-599068B17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976" y="4651375"/>
              <a:ext cx="74613" cy="147638"/>
            </a:xfrm>
            <a:custGeom>
              <a:avLst/>
              <a:gdLst>
                <a:gd name="T0" fmla="*/ 35 w 35"/>
                <a:gd name="T1" fmla="*/ 63 h 69"/>
                <a:gd name="T2" fmla="*/ 29 w 35"/>
                <a:gd name="T3" fmla="*/ 69 h 69"/>
                <a:gd name="T4" fmla="*/ 5 w 35"/>
                <a:gd name="T5" fmla="*/ 69 h 69"/>
                <a:gd name="T6" fmla="*/ 0 w 35"/>
                <a:gd name="T7" fmla="*/ 63 h 69"/>
                <a:gd name="T8" fmla="*/ 0 w 35"/>
                <a:gd name="T9" fmla="*/ 6 h 69"/>
                <a:gd name="T10" fmla="*/ 5 w 35"/>
                <a:gd name="T11" fmla="*/ 0 h 69"/>
                <a:gd name="T12" fmla="*/ 29 w 35"/>
                <a:gd name="T13" fmla="*/ 0 h 69"/>
                <a:gd name="T14" fmla="*/ 35 w 35"/>
                <a:gd name="T15" fmla="*/ 6 h 69"/>
                <a:gd name="T16" fmla="*/ 35 w 35"/>
                <a:gd name="T17" fmla="*/ 6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69">
                  <a:moveTo>
                    <a:pt x="35" y="63"/>
                  </a:moveTo>
                  <a:cubicBezTo>
                    <a:pt x="35" y="66"/>
                    <a:pt x="32" y="69"/>
                    <a:pt x="29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2" y="69"/>
                    <a:pt x="0" y="66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lnTo>
                    <a:pt x="35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latin typeface="+mn-lt"/>
              </a:endParaRPr>
            </a:p>
          </p:txBody>
        </p:sp>
        <p:sp>
          <p:nvSpPr>
            <p:cNvPr id="78" name="Freeform 59">
              <a:extLst>
                <a:ext uri="{FF2B5EF4-FFF2-40B4-BE49-F238E27FC236}">
                  <a16:creationId xmlns:a16="http://schemas.microsoft.com/office/drawing/2014/main" id="{0FE87454-AE46-4A30-A614-3B06FCCDD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488" y="4567238"/>
              <a:ext cx="73025" cy="231775"/>
            </a:xfrm>
            <a:custGeom>
              <a:avLst/>
              <a:gdLst>
                <a:gd name="T0" fmla="*/ 35 w 35"/>
                <a:gd name="T1" fmla="*/ 103 h 109"/>
                <a:gd name="T2" fmla="*/ 29 w 35"/>
                <a:gd name="T3" fmla="*/ 109 h 109"/>
                <a:gd name="T4" fmla="*/ 5 w 35"/>
                <a:gd name="T5" fmla="*/ 109 h 109"/>
                <a:gd name="T6" fmla="*/ 0 w 35"/>
                <a:gd name="T7" fmla="*/ 103 h 109"/>
                <a:gd name="T8" fmla="*/ 0 w 35"/>
                <a:gd name="T9" fmla="*/ 6 h 109"/>
                <a:gd name="T10" fmla="*/ 5 w 35"/>
                <a:gd name="T11" fmla="*/ 0 h 109"/>
                <a:gd name="T12" fmla="*/ 29 w 35"/>
                <a:gd name="T13" fmla="*/ 0 h 109"/>
                <a:gd name="T14" fmla="*/ 35 w 35"/>
                <a:gd name="T15" fmla="*/ 6 h 109"/>
                <a:gd name="T16" fmla="*/ 35 w 35"/>
                <a:gd name="T17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09">
                  <a:moveTo>
                    <a:pt x="35" y="103"/>
                  </a:moveTo>
                  <a:cubicBezTo>
                    <a:pt x="35" y="106"/>
                    <a:pt x="32" y="109"/>
                    <a:pt x="29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09"/>
                    <a:pt x="0" y="106"/>
                    <a:pt x="0" y="10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lnTo>
                    <a:pt x="35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latin typeface="+mn-lt"/>
              </a:endParaRPr>
            </a:p>
          </p:txBody>
        </p:sp>
        <p:sp>
          <p:nvSpPr>
            <p:cNvPr id="79" name="Freeform 60">
              <a:extLst>
                <a:ext uri="{FF2B5EF4-FFF2-40B4-BE49-F238E27FC236}">
                  <a16:creationId xmlns:a16="http://schemas.microsoft.com/office/drawing/2014/main" id="{85CBDB98-66A4-4B7B-A812-8E896EEB52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4408488"/>
              <a:ext cx="369888" cy="431800"/>
            </a:xfrm>
            <a:custGeom>
              <a:avLst/>
              <a:gdLst>
                <a:gd name="T0" fmla="*/ 166 w 174"/>
                <a:gd name="T1" fmla="*/ 50 h 204"/>
                <a:gd name="T2" fmla="*/ 113 w 174"/>
                <a:gd name="T3" fmla="*/ 6 h 204"/>
                <a:gd name="T4" fmla="*/ 96 w 174"/>
                <a:gd name="T5" fmla="*/ 0 h 204"/>
                <a:gd name="T6" fmla="*/ 13 w 174"/>
                <a:gd name="T7" fmla="*/ 0 h 204"/>
                <a:gd name="T8" fmla="*/ 0 w 174"/>
                <a:gd name="T9" fmla="*/ 13 h 204"/>
                <a:gd name="T10" fmla="*/ 0 w 174"/>
                <a:gd name="T11" fmla="*/ 191 h 204"/>
                <a:gd name="T12" fmla="*/ 13 w 174"/>
                <a:gd name="T13" fmla="*/ 204 h 204"/>
                <a:gd name="T14" fmla="*/ 161 w 174"/>
                <a:gd name="T15" fmla="*/ 204 h 204"/>
                <a:gd name="T16" fmla="*/ 174 w 174"/>
                <a:gd name="T17" fmla="*/ 191 h 204"/>
                <a:gd name="T18" fmla="*/ 174 w 174"/>
                <a:gd name="T19" fmla="*/ 67 h 204"/>
                <a:gd name="T20" fmla="*/ 166 w 174"/>
                <a:gd name="T21" fmla="*/ 50 h 204"/>
                <a:gd name="T22" fmla="*/ 110 w 174"/>
                <a:gd name="T23" fmla="*/ 20 h 204"/>
                <a:gd name="T24" fmla="*/ 112 w 174"/>
                <a:gd name="T25" fmla="*/ 19 h 204"/>
                <a:gd name="T26" fmla="*/ 154 w 174"/>
                <a:gd name="T27" fmla="*/ 54 h 204"/>
                <a:gd name="T28" fmla="*/ 152 w 174"/>
                <a:gd name="T29" fmla="*/ 57 h 204"/>
                <a:gd name="T30" fmla="*/ 113 w 174"/>
                <a:gd name="T31" fmla="*/ 57 h 204"/>
                <a:gd name="T32" fmla="*/ 110 w 174"/>
                <a:gd name="T33" fmla="*/ 54 h 204"/>
                <a:gd name="T34" fmla="*/ 110 w 174"/>
                <a:gd name="T35" fmla="*/ 20 h 204"/>
                <a:gd name="T36" fmla="*/ 161 w 174"/>
                <a:gd name="T37" fmla="*/ 195 h 204"/>
                <a:gd name="T38" fmla="*/ 12 w 174"/>
                <a:gd name="T39" fmla="*/ 195 h 204"/>
                <a:gd name="T40" fmla="*/ 10 w 174"/>
                <a:gd name="T41" fmla="*/ 192 h 204"/>
                <a:gd name="T42" fmla="*/ 10 w 174"/>
                <a:gd name="T43" fmla="*/ 13 h 204"/>
                <a:gd name="T44" fmla="*/ 13 w 174"/>
                <a:gd name="T45" fmla="*/ 10 h 204"/>
                <a:gd name="T46" fmla="*/ 96 w 174"/>
                <a:gd name="T47" fmla="*/ 10 h 204"/>
                <a:gd name="T48" fmla="*/ 100 w 174"/>
                <a:gd name="T49" fmla="*/ 14 h 204"/>
                <a:gd name="T50" fmla="*/ 100 w 174"/>
                <a:gd name="T51" fmla="*/ 54 h 204"/>
                <a:gd name="T52" fmla="*/ 113 w 174"/>
                <a:gd name="T53" fmla="*/ 67 h 204"/>
                <a:gd name="T54" fmla="*/ 162 w 174"/>
                <a:gd name="T55" fmla="*/ 67 h 204"/>
                <a:gd name="T56" fmla="*/ 164 w 174"/>
                <a:gd name="T57" fmla="*/ 69 h 204"/>
                <a:gd name="T58" fmla="*/ 164 w 174"/>
                <a:gd name="T59" fmla="*/ 191 h 204"/>
                <a:gd name="T60" fmla="*/ 161 w 174"/>
                <a:gd name="T61" fmla="*/ 19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204">
                  <a:moveTo>
                    <a:pt x="166" y="50"/>
                  </a:moveTo>
                  <a:cubicBezTo>
                    <a:pt x="113" y="6"/>
                    <a:pt x="113" y="6"/>
                    <a:pt x="113" y="6"/>
                  </a:cubicBezTo>
                  <a:cubicBezTo>
                    <a:pt x="109" y="3"/>
                    <a:pt x="102" y="0"/>
                    <a:pt x="9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53"/>
                    <a:pt x="0" y="191"/>
                  </a:cubicBezTo>
                  <a:cubicBezTo>
                    <a:pt x="0" y="204"/>
                    <a:pt x="13" y="204"/>
                    <a:pt x="13" y="204"/>
                  </a:cubicBezTo>
                  <a:cubicBezTo>
                    <a:pt x="45" y="204"/>
                    <a:pt x="161" y="204"/>
                    <a:pt x="161" y="204"/>
                  </a:cubicBezTo>
                  <a:cubicBezTo>
                    <a:pt x="168" y="204"/>
                    <a:pt x="174" y="198"/>
                    <a:pt x="174" y="191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4" y="61"/>
                    <a:pt x="171" y="53"/>
                    <a:pt x="166" y="50"/>
                  </a:cubicBezTo>
                  <a:close/>
                  <a:moveTo>
                    <a:pt x="110" y="20"/>
                  </a:moveTo>
                  <a:cubicBezTo>
                    <a:pt x="110" y="16"/>
                    <a:pt x="112" y="19"/>
                    <a:pt x="112" y="19"/>
                  </a:cubicBezTo>
                  <a:cubicBezTo>
                    <a:pt x="154" y="54"/>
                    <a:pt x="154" y="54"/>
                    <a:pt x="154" y="54"/>
                  </a:cubicBezTo>
                  <a:cubicBezTo>
                    <a:pt x="154" y="54"/>
                    <a:pt x="157" y="57"/>
                    <a:pt x="152" y="57"/>
                  </a:cubicBezTo>
                  <a:cubicBezTo>
                    <a:pt x="142" y="57"/>
                    <a:pt x="113" y="57"/>
                    <a:pt x="113" y="57"/>
                  </a:cubicBezTo>
                  <a:cubicBezTo>
                    <a:pt x="111" y="57"/>
                    <a:pt x="110" y="56"/>
                    <a:pt x="110" y="54"/>
                  </a:cubicBezTo>
                  <a:cubicBezTo>
                    <a:pt x="110" y="54"/>
                    <a:pt x="110" y="28"/>
                    <a:pt x="110" y="20"/>
                  </a:cubicBezTo>
                  <a:close/>
                  <a:moveTo>
                    <a:pt x="161" y="195"/>
                  </a:moveTo>
                  <a:cubicBezTo>
                    <a:pt x="161" y="195"/>
                    <a:pt x="42" y="195"/>
                    <a:pt x="12" y="195"/>
                  </a:cubicBezTo>
                  <a:cubicBezTo>
                    <a:pt x="12" y="195"/>
                    <a:pt x="10" y="195"/>
                    <a:pt x="10" y="192"/>
                  </a:cubicBezTo>
                  <a:cubicBezTo>
                    <a:pt x="10" y="156"/>
                    <a:pt x="10" y="13"/>
                    <a:pt x="10" y="13"/>
                  </a:cubicBezTo>
                  <a:cubicBezTo>
                    <a:pt x="10" y="11"/>
                    <a:pt x="11" y="10"/>
                    <a:pt x="13" y="10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7" y="10"/>
                    <a:pt x="100" y="10"/>
                    <a:pt x="100" y="1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61"/>
                    <a:pt x="106" y="67"/>
                    <a:pt x="113" y="67"/>
                  </a:cubicBezTo>
                  <a:cubicBezTo>
                    <a:pt x="162" y="67"/>
                    <a:pt x="162" y="67"/>
                    <a:pt x="162" y="67"/>
                  </a:cubicBezTo>
                  <a:cubicBezTo>
                    <a:pt x="163" y="67"/>
                    <a:pt x="164" y="67"/>
                    <a:pt x="164" y="69"/>
                  </a:cubicBezTo>
                  <a:cubicBezTo>
                    <a:pt x="164" y="70"/>
                    <a:pt x="164" y="191"/>
                    <a:pt x="164" y="191"/>
                  </a:cubicBezTo>
                  <a:cubicBezTo>
                    <a:pt x="164" y="193"/>
                    <a:pt x="163" y="195"/>
                    <a:pt x="161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80" name="Group 84">
            <a:extLst>
              <a:ext uri="{FF2B5EF4-FFF2-40B4-BE49-F238E27FC236}">
                <a16:creationId xmlns:a16="http://schemas.microsoft.com/office/drawing/2014/main" id="{5D76643D-5387-4DC1-8056-37659A685D19}"/>
              </a:ext>
            </a:extLst>
          </p:cNvPr>
          <p:cNvGrpSpPr/>
          <p:nvPr/>
        </p:nvGrpSpPr>
        <p:grpSpPr>
          <a:xfrm>
            <a:off x="7640103" y="3693556"/>
            <a:ext cx="446087" cy="414338"/>
            <a:chOff x="3767138" y="6329363"/>
            <a:chExt cx="446087" cy="414338"/>
          </a:xfrm>
          <a:solidFill>
            <a:schemeClr val="bg1"/>
          </a:solidFill>
        </p:grpSpPr>
        <p:sp>
          <p:nvSpPr>
            <p:cNvPr id="81" name="Freeform 229">
              <a:extLst>
                <a:ext uri="{FF2B5EF4-FFF2-40B4-BE49-F238E27FC236}">
                  <a16:creationId xmlns:a16="http://schemas.microsoft.com/office/drawing/2014/main" id="{804FCA99-2A85-404F-A5D9-BCBE70873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6329363"/>
              <a:ext cx="382588" cy="414338"/>
            </a:xfrm>
            <a:custGeom>
              <a:avLst/>
              <a:gdLst>
                <a:gd name="T0" fmla="*/ 476 w 497"/>
                <a:gd name="T1" fmla="*/ 422 h 538"/>
                <a:gd name="T2" fmla="*/ 497 w 497"/>
                <a:gd name="T3" fmla="*/ 440 h 538"/>
                <a:gd name="T4" fmla="*/ 497 w 497"/>
                <a:gd name="T5" fmla="*/ 470 h 538"/>
                <a:gd name="T6" fmla="*/ 430 w 497"/>
                <a:gd name="T7" fmla="*/ 538 h 538"/>
                <a:gd name="T8" fmla="*/ 67 w 497"/>
                <a:gd name="T9" fmla="*/ 538 h 538"/>
                <a:gd name="T10" fmla="*/ 0 w 497"/>
                <a:gd name="T11" fmla="*/ 470 h 538"/>
                <a:gd name="T12" fmla="*/ 0 w 497"/>
                <a:gd name="T13" fmla="*/ 125 h 538"/>
                <a:gd name="T14" fmla="*/ 0 w 497"/>
                <a:gd name="T15" fmla="*/ 125 h 538"/>
                <a:gd name="T16" fmla="*/ 5 w 497"/>
                <a:gd name="T17" fmla="*/ 113 h 538"/>
                <a:gd name="T18" fmla="*/ 107 w 497"/>
                <a:gd name="T19" fmla="*/ 6 h 538"/>
                <a:gd name="T20" fmla="*/ 120 w 497"/>
                <a:gd name="T21" fmla="*/ 0 h 538"/>
                <a:gd name="T22" fmla="*/ 120 w 497"/>
                <a:gd name="T23" fmla="*/ 0 h 538"/>
                <a:gd name="T24" fmla="*/ 430 w 497"/>
                <a:gd name="T25" fmla="*/ 0 h 538"/>
                <a:gd name="T26" fmla="*/ 497 w 497"/>
                <a:gd name="T27" fmla="*/ 68 h 538"/>
                <a:gd name="T28" fmla="*/ 497 w 497"/>
                <a:gd name="T29" fmla="*/ 137 h 538"/>
                <a:gd name="T30" fmla="*/ 475 w 497"/>
                <a:gd name="T31" fmla="*/ 134 h 538"/>
                <a:gd name="T32" fmla="*/ 462 w 497"/>
                <a:gd name="T33" fmla="*/ 135 h 538"/>
                <a:gd name="T34" fmla="*/ 462 w 497"/>
                <a:gd name="T35" fmla="*/ 68 h 538"/>
                <a:gd name="T36" fmla="*/ 430 w 497"/>
                <a:gd name="T37" fmla="*/ 35 h 538"/>
                <a:gd name="T38" fmla="*/ 137 w 497"/>
                <a:gd name="T39" fmla="*/ 35 h 538"/>
                <a:gd name="T40" fmla="*/ 137 w 497"/>
                <a:gd name="T41" fmla="*/ 75 h 538"/>
                <a:gd name="T42" fmla="*/ 70 w 497"/>
                <a:gd name="T43" fmla="*/ 143 h 538"/>
                <a:gd name="T44" fmla="*/ 35 w 497"/>
                <a:gd name="T45" fmla="*/ 143 h 538"/>
                <a:gd name="T46" fmla="*/ 35 w 497"/>
                <a:gd name="T47" fmla="*/ 470 h 538"/>
                <a:gd name="T48" fmla="*/ 67 w 497"/>
                <a:gd name="T49" fmla="*/ 503 h 538"/>
                <a:gd name="T50" fmla="*/ 430 w 497"/>
                <a:gd name="T51" fmla="*/ 503 h 538"/>
                <a:gd name="T52" fmla="*/ 462 w 497"/>
                <a:gd name="T53" fmla="*/ 470 h 538"/>
                <a:gd name="T54" fmla="*/ 462 w 497"/>
                <a:gd name="T55" fmla="*/ 433 h 538"/>
                <a:gd name="T56" fmla="*/ 476 w 497"/>
                <a:gd name="T57" fmla="*/ 42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7" h="538">
                  <a:moveTo>
                    <a:pt x="476" y="422"/>
                  </a:moveTo>
                  <a:cubicBezTo>
                    <a:pt x="497" y="440"/>
                    <a:pt x="497" y="440"/>
                    <a:pt x="497" y="440"/>
                  </a:cubicBezTo>
                  <a:cubicBezTo>
                    <a:pt x="497" y="470"/>
                    <a:pt x="497" y="470"/>
                    <a:pt x="497" y="470"/>
                  </a:cubicBezTo>
                  <a:cubicBezTo>
                    <a:pt x="497" y="507"/>
                    <a:pt x="467" y="538"/>
                    <a:pt x="430" y="538"/>
                  </a:cubicBezTo>
                  <a:cubicBezTo>
                    <a:pt x="67" y="538"/>
                    <a:pt x="67" y="538"/>
                    <a:pt x="67" y="538"/>
                  </a:cubicBezTo>
                  <a:cubicBezTo>
                    <a:pt x="30" y="538"/>
                    <a:pt x="0" y="507"/>
                    <a:pt x="0" y="47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1"/>
                    <a:pt x="2" y="117"/>
                    <a:pt x="5" y="113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11" y="2"/>
                    <a:pt x="115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430" y="0"/>
                    <a:pt x="430" y="0"/>
                    <a:pt x="430" y="0"/>
                  </a:cubicBezTo>
                  <a:cubicBezTo>
                    <a:pt x="467" y="0"/>
                    <a:pt x="497" y="31"/>
                    <a:pt x="497" y="68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0" y="135"/>
                    <a:pt x="483" y="134"/>
                    <a:pt x="475" y="134"/>
                  </a:cubicBezTo>
                  <a:cubicBezTo>
                    <a:pt x="471" y="134"/>
                    <a:pt x="467" y="135"/>
                    <a:pt x="462" y="135"/>
                  </a:cubicBezTo>
                  <a:cubicBezTo>
                    <a:pt x="462" y="68"/>
                    <a:pt x="462" y="68"/>
                    <a:pt x="462" y="68"/>
                  </a:cubicBezTo>
                  <a:cubicBezTo>
                    <a:pt x="462" y="50"/>
                    <a:pt x="448" y="35"/>
                    <a:pt x="430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7" y="75"/>
                    <a:pt x="137" y="75"/>
                    <a:pt x="137" y="75"/>
                  </a:cubicBezTo>
                  <a:cubicBezTo>
                    <a:pt x="137" y="113"/>
                    <a:pt x="107" y="143"/>
                    <a:pt x="70" y="143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35" y="470"/>
                    <a:pt x="35" y="470"/>
                    <a:pt x="35" y="470"/>
                  </a:cubicBezTo>
                  <a:cubicBezTo>
                    <a:pt x="35" y="488"/>
                    <a:pt x="50" y="503"/>
                    <a:pt x="67" y="503"/>
                  </a:cubicBezTo>
                  <a:cubicBezTo>
                    <a:pt x="430" y="503"/>
                    <a:pt x="430" y="503"/>
                    <a:pt x="430" y="503"/>
                  </a:cubicBezTo>
                  <a:cubicBezTo>
                    <a:pt x="448" y="503"/>
                    <a:pt x="462" y="488"/>
                    <a:pt x="462" y="470"/>
                  </a:cubicBezTo>
                  <a:cubicBezTo>
                    <a:pt x="462" y="433"/>
                    <a:pt x="462" y="433"/>
                    <a:pt x="462" y="433"/>
                  </a:cubicBezTo>
                  <a:lnTo>
                    <a:pt x="476" y="4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2" name="Freeform 230">
              <a:extLst>
                <a:ext uri="{FF2B5EF4-FFF2-40B4-BE49-F238E27FC236}">
                  <a16:creationId xmlns:a16="http://schemas.microsoft.com/office/drawing/2014/main" id="{557DE1F8-6870-42A8-8FDA-8615B910C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446838"/>
              <a:ext cx="187325" cy="22225"/>
            </a:xfrm>
            <a:custGeom>
              <a:avLst/>
              <a:gdLst>
                <a:gd name="T0" fmla="*/ 229 w 243"/>
                <a:gd name="T1" fmla="*/ 0 h 28"/>
                <a:gd name="T2" fmla="*/ 14 w 243"/>
                <a:gd name="T3" fmla="*/ 0 h 28"/>
                <a:gd name="T4" fmla="*/ 0 w 243"/>
                <a:gd name="T5" fmla="*/ 14 h 28"/>
                <a:gd name="T6" fmla="*/ 14 w 243"/>
                <a:gd name="T7" fmla="*/ 28 h 28"/>
                <a:gd name="T8" fmla="*/ 229 w 243"/>
                <a:gd name="T9" fmla="*/ 28 h 28"/>
                <a:gd name="T10" fmla="*/ 243 w 243"/>
                <a:gd name="T11" fmla="*/ 14 h 28"/>
                <a:gd name="T12" fmla="*/ 229 w 24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8">
                  <a:moveTo>
                    <a:pt x="22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29" y="28"/>
                    <a:pt x="229" y="28"/>
                    <a:pt x="229" y="28"/>
                  </a:cubicBezTo>
                  <a:cubicBezTo>
                    <a:pt x="237" y="28"/>
                    <a:pt x="243" y="22"/>
                    <a:pt x="243" y="14"/>
                  </a:cubicBezTo>
                  <a:cubicBezTo>
                    <a:pt x="243" y="6"/>
                    <a:pt x="237" y="0"/>
                    <a:pt x="2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latin typeface="+mn-lt"/>
              </a:endParaRPr>
            </a:p>
          </p:txBody>
        </p:sp>
        <p:sp>
          <p:nvSpPr>
            <p:cNvPr id="83" name="Freeform 231">
              <a:extLst>
                <a:ext uri="{FF2B5EF4-FFF2-40B4-BE49-F238E27FC236}">
                  <a16:creationId xmlns:a16="http://schemas.microsoft.com/office/drawing/2014/main" id="{E766F345-D5F6-4439-BEFD-58CC0477E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497638"/>
              <a:ext cx="187325" cy="22225"/>
            </a:xfrm>
            <a:custGeom>
              <a:avLst/>
              <a:gdLst>
                <a:gd name="T0" fmla="*/ 14 w 243"/>
                <a:gd name="T1" fmla="*/ 29 h 29"/>
                <a:gd name="T2" fmla="*/ 229 w 243"/>
                <a:gd name="T3" fmla="*/ 29 h 29"/>
                <a:gd name="T4" fmla="*/ 243 w 243"/>
                <a:gd name="T5" fmla="*/ 15 h 29"/>
                <a:gd name="T6" fmla="*/ 229 w 243"/>
                <a:gd name="T7" fmla="*/ 0 h 29"/>
                <a:gd name="T8" fmla="*/ 14 w 243"/>
                <a:gd name="T9" fmla="*/ 0 h 29"/>
                <a:gd name="T10" fmla="*/ 0 w 243"/>
                <a:gd name="T11" fmla="*/ 15 h 29"/>
                <a:gd name="T12" fmla="*/ 14 w 243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9">
                  <a:moveTo>
                    <a:pt x="14" y="29"/>
                  </a:moveTo>
                  <a:cubicBezTo>
                    <a:pt x="229" y="29"/>
                    <a:pt x="229" y="29"/>
                    <a:pt x="229" y="29"/>
                  </a:cubicBezTo>
                  <a:cubicBezTo>
                    <a:pt x="237" y="29"/>
                    <a:pt x="243" y="22"/>
                    <a:pt x="243" y="15"/>
                  </a:cubicBezTo>
                  <a:cubicBezTo>
                    <a:pt x="243" y="7"/>
                    <a:pt x="237" y="0"/>
                    <a:pt x="2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6" y="29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4" name="Freeform 232">
              <a:extLst>
                <a:ext uri="{FF2B5EF4-FFF2-40B4-BE49-F238E27FC236}">
                  <a16:creationId xmlns:a16="http://schemas.microsoft.com/office/drawing/2014/main" id="{9250B982-B512-49C1-B673-3669711F0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550025"/>
              <a:ext cx="187325" cy="22225"/>
            </a:xfrm>
            <a:custGeom>
              <a:avLst/>
              <a:gdLst>
                <a:gd name="T0" fmla="*/ 14 w 243"/>
                <a:gd name="T1" fmla="*/ 28 h 28"/>
                <a:gd name="T2" fmla="*/ 229 w 243"/>
                <a:gd name="T3" fmla="*/ 28 h 28"/>
                <a:gd name="T4" fmla="*/ 243 w 243"/>
                <a:gd name="T5" fmla="*/ 14 h 28"/>
                <a:gd name="T6" fmla="*/ 229 w 243"/>
                <a:gd name="T7" fmla="*/ 0 h 28"/>
                <a:gd name="T8" fmla="*/ 14 w 243"/>
                <a:gd name="T9" fmla="*/ 0 h 28"/>
                <a:gd name="T10" fmla="*/ 0 w 243"/>
                <a:gd name="T11" fmla="*/ 14 h 28"/>
                <a:gd name="T12" fmla="*/ 14 w 24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8">
                  <a:moveTo>
                    <a:pt x="14" y="28"/>
                  </a:moveTo>
                  <a:cubicBezTo>
                    <a:pt x="229" y="28"/>
                    <a:pt x="229" y="28"/>
                    <a:pt x="229" y="28"/>
                  </a:cubicBezTo>
                  <a:cubicBezTo>
                    <a:pt x="237" y="28"/>
                    <a:pt x="243" y="22"/>
                    <a:pt x="243" y="14"/>
                  </a:cubicBezTo>
                  <a:cubicBezTo>
                    <a:pt x="243" y="6"/>
                    <a:pt x="237" y="0"/>
                    <a:pt x="2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5" name="Freeform 233">
              <a:extLst>
                <a:ext uri="{FF2B5EF4-FFF2-40B4-BE49-F238E27FC236}">
                  <a16:creationId xmlns:a16="http://schemas.microsoft.com/office/drawing/2014/main" id="{7ABB453A-D22A-4DEE-A68F-CDF56526B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602413"/>
              <a:ext cx="225425" cy="22225"/>
            </a:xfrm>
            <a:custGeom>
              <a:avLst/>
              <a:gdLst>
                <a:gd name="T0" fmla="*/ 279 w 293"/>
                <a:gd name="T1" fmla="*/ 0 h 29"/>
                <a:gd name="T2" fmla="*/ 14 w 293"/>
                <a:gd name="T3" fmla="*/ 0 h 29"/>
                <a:gd name="T4" fmla="*/ 0 w 293"/>
                <a:gd name="T5" fmla="*/ 15 h 29"/>
                <a:gd name="T6" fmla="*/ 14 w 293"/>
                <a:gd name="T7" fmla="*/ 29 h 29"/>
                <a:gd name="T8" fmla="*/ 279 w 293"/>
                <a:gd name="T9" fmla="*/ 29 h 29"/>
                <a:gd name="T10" fmla="*/ 293 w 293"/>
                <a:gd name="T11" fmla="*/ 15 h 29"/>
                <a:gd name="T12" fmla="*/ 279 w 293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">
                  <a:moveTo>
                    <a:pt x="27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6" y="29"/>
                    <a:pt x="14" y="29"/>
                  </a:cubicBezTo>
                  <a:cubicBezTo>
                    <a:pt x="279" y="29"/>
                    <a:pt x="279" y="29"/>
                    <a:pt x="279" y="29"/>
                  </a:cubicBezTo>
                  <a:cubicBezTo>
                    <a:pt x="287" y="29"/>
                    <a:pt x="293" y="22"/>
                    <a:pt x="293" y="15"/>
                  </a:cubicBezTo>
                  <a:cubicBezTo>
                    <a:pt x="293" y="7"/>
                    <a:pt x="287" y="0"/>
                    <a:pt x="2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6" name="Freeform 234">
              <a:extLst>
                <a:ext uri="{FF2B5EF4-FFF2-40B4-BE49-F238E27FC236}">
                  <a16:creationId xmlns:a16="http://schemas.microsoft.com/office/drawing/2014/main" id="{8BEBFBFE-8DCE-49DF-A23D-B9B1CB1A4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654800"/>
              <a:ext cx="225425" cy="20638"/>
            </a:xfrm>
            <a:custGeom>
              <a:avLst/>
              <a:gdLst>
                <a:gd name="T0" fmla="*/ 279 w 293"/>
                <a:gd name="T1" fmla="*/ 0 h 28"/>
                <a:gd name="T2" fmla="*/ 14 w 293"/>
                <a:gd name="T3" fmla="*/ 0 h 28"/>
                <a:gd name="T4" fmla="*/ 0 w 293"/>
                <a:gd name="T5" fmla="*/ 14 h 28"/>
                <a:gd name="T6" fmla="*/ 14 w 293"/>
                <a:gd name="T7" fmla="*/ 28 h 28"/>
                <a:gd name="T8" fmla="*/ 279 w 293"/>
                <a:gd name="T9" fmla="*/ 28 h 28"/>
                <a:gd name="T10" fmla="*/ 293 w 293"/>
                <a:gd name="T11" fmla="*/ 14 h 28"/>
                <a:gd name="T12" fmla="*/ 279 w 29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8">
                  <a:moveTo>
                    <a:pt x="27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79" y="28"/>
                    <a:pt x="279" y="28"/>
                    <a:pt x="279" y="28"/>
                  </a:cubicBezTo>
                  <a:cubicBezTo>
                    <a:pt x="287" y="28"/>
                    <a:pt x="293" y="22"/>
                    <a:pt x="293" y="14"/>
                  </a:cubicBezTo>
                  <a:cubicBezTo>
                    <a:pt x="293" y="6"/>
                    <a:pt x="287" y="0"/>
                    <a:pt x="2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7" name="Freeform 235">
              <a:extLst>
                <a:ext uri="{FF2B5EF4-FFF2-40B4-BE49-F238E27FC236}">
                  <a16:creationId xmlns:a16="http://schemas.microsoft.com/office/drawing/2014/main" id="{4536F9AC-1C04-4C55-8C64-6FE92A5262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300" y="6445250"/>
              <a:ext cx="161925" cy="227013"/>
            </a:xfrm>
            <a:custGeom>
              <a:avLst/>
              <a:gdLst>
                <a:gd name="T0" fmla="*/ 105 w 211"/>
                <a:gd name="T1" fmla="*/ 0 h 296"/>
                <a:gd name="T2" fmla="*/ 0 w 211"/>
                <a:gd name="T3" fmla="*/ 106 h 296"/>
                <a:gd name="T4" fmla="*/ 52 w 211"/>
                <a:gd name="T5" fmla="*/ 197 h 296"/>
                <a:gd name="T6" fmla="*/ 52 w 211"/>
                <a:gd name="T7" fmla="*/ 296 h 296"/>
                <a:gd name="T8" fmla="*/ 106 w 211"/>
                <a:gd name="T9" fmla="*/ 254 h 296"/>
                <a:gd name="T10" fmla="*/ 159 w 211"/>
                <a:gd name="T11" fmla="*/ 296 h 296"/>
                <a:gd name="T12" fmla="*/ 159 w 211"/>
                <a:gd name="T13" fmla="*/ 197 h 296"/>
                <a:gd name="T14" fmla="*/ 211 w 211"/>
                <a:gd name="T15" fmla="*/ 106 h 296"/>
                <a:gd name="T16" fmla="*/ 105 w 211"/>
                <a:gd name="T17" fmla="*/ 0 h 296"/>
                <a:gd name="T18" fmla="*/ 105 w 211"/>
                <a:gd name="T19" fmla="*/ 196 h 296"/>
                <a:gd name="T20" fmla="*/ 15 w 211"/>
                <a:gd name="T21" fmla="*/ 106 h 296"/>
                <a:gd name="T22" fmla="*/ 105 w 211"/>
                <a:gd name="T23" fmla="*/ 16 h 296"/>
                <a:gd name="T24" fmla="*/ 195 w 211"/>
                <a:gd name="T25" fmla="*/ 106 h 296"/>
                <a:gd name="T26" fmla="*/ 105 w 211"/>
                <a:gd name="T27" fmla="*/ 1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1" h="296">
                  <a:moveTo>
                    <a:pt x="105" y="0"/>
                  </a:moveTo>
                  <a:cubicBezTo>
                    <a:pt x="47" y="0"/>
                    <a:pt x="0" y="48"/>
                    <a:pt x="0" y="106"/>
                  </a:cubicBezTo>
                  <a:cubicBezTo>
                    <a:pt x="0" y="145"/>
                    <a:pt x="21" y="179"/>
                    <a:pt x="52" y="197"/>
                  </a:cubicBezTo>
                  <a:cubicBezTo>
                    <a:pt x="52" y="296"/>
                    <a:pt x="52" y="296"/>
                    <a:pt x="52" y="296"/>
                  </a:cubicBezTo>
                  <a:cubicBezTo>
                    <a:pt x="106" y="254"/>
                    <a:pt x="106" y="254"/>
                    <a:pt x="106" y="254"/>
                  </a:cubicBezTo>
                  <a:cubicBezTo>
                    <a:pt x="159" y="296"/>
                    <a:pt x="159" y="296"/>
                    <a:pt x="159" y="296"/>
                  </a:cubicBezTo>
                  <a:cubicBezTo>
                    <a:pt x="159" y="197"/>
                    <a:pt x="159" y="197"/>
                    <a:pt x="159" y="197"/>
                  </a:cubicBezTo>
                  <a:cubicBezTo>
                    <a:pt x="190" y="179"/>
                    <a:pt x="211" y="145"/>
                    <a:pt x="211" y="106"/>
                  </a:cubicBezTo>
                  <a:cubicBezTo>
                    <a:pt x="211" y="48"/>
                    <a:pt x="164" y="0"/>
                    <a:pt x="105" y="0"/>
                  </a:cubicBezTo>
                  <a:close/>
                  <a:moveTo>
                    <a:pt x="105" y="196"/>
                  </a:moveTo>
                  <a:cubicBezTo>
                    <a:pt x="56" y="196"/>
                    <a:pt x="16" y="156"/>
                    <a:pt x="15" y="106"/>
                  </a:cubicBezTo>
                  <a:cubicBezTo>
                    <a:pt x="16" y="56"/>
                    <a:pt x="56" y="16"/>
                    <a:pt x="105" y="16"/>
                  </a:cubicBezTo>
                  <a:cubicBezTo>
                    <a:pt x="155" y="16"/>
                    <a:pt x="195" y="56"/>
                    <a:pt x="195" y="106"/>
                  </a:cubicBezTo>
                  <a:cubicBezTo>
                    <a:pt x="195" y="156"/>
                    <a:pt x="155" y="196"/>
                    <a:pt x="105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88" name="Freeform 60">
            <a:extLst>
              <a:ext uri="{FF2B5EF4-FFF2-40B4-BE49-F238E27FC236}">
                <a16:creationId xmlns:a16="http://schemas.microsoft.com/office/drawing/2014/main" id="{A52DE725-6E51-48D7-AE0F-9C6FFE05050D}"/>
              </a:ext>
            </a:extLst>
          </p:cNvPr>
          <p:cNvSpPr>
            <a:spLocks noEditPoints="1"/>
          </p:cNvSpPr>
          <p:nvPr/>
        </p:nvSpPr>
        <p:spPr bwMode="auto">
          <a:xfrm>
            <a:off x="6039877" y="3689179"/>
            <a:ext cx="345075" cy="423092"/>
          </a:xfrm>
          <a:custGeom>
            <a:avLst/>
            <a:gdLst>
              <a:gd name="T0" fmla="*/ 56 w 144"/>
              <a:gd name="T1" fmla="*/ 88 h 176"/>
              <a:gd name="T2" fmla="*/ 40 w 144"/>
              <a:gd name="T3" fmla="*/ 72 h 176"/>
              <a:gd name="T4" fmla="*/ 40 w 144"/>
              <a:gd name="T5" fmla="*/ 112 h 176"/>
              <a:gd name="T6" fmla="*/ 56 w 144"/>
              <a:gd name="T7" fmla="*/ 96 h 176"/>
              <a:gd name="T8" fmla="*/ 40 w 144"/>
              <a:gd name="T9" fmla="*/ 112 h 176"/>
              <a:gd name="T10" fmla="*/ 56 w 144"/>
              <a:gd name="T11" fmla="*/ 136 h 176"/>
              <a:gd name="T12" fmla="*/ 40 w 144"/>
              <a:gd name="T13" fmla="*/ 120 h 176"/>
              <a:gd name="T14" fmla="*/ 64 w 144"/>
              <a:gd name="T15" fmla="*/ 160 h 176"/>
              <a:gd name="T16" fmla="*/ 80 w 144"/>
              <a:gd name="T17" fmla="*/ 144 h 176"/>
              <a:gd name="T18" fmla="*/ 64 w 144"/>
              <a:gd name="T19" fmla="*/ 160 h 176"/>
              <a:gd name="T20" fmla="*/ 56 w 144"/>
              <a:gd name="T21" fmla="*/ 160 h 176"/>
              <a:gd name="T22" fmla="*/ 40 w 144"/>
              <a:gd name="T23" fmla="*/ 144 h 176"/>
              <a:gd name="T24" fmla="*/ 64 w 144"/>
              <a:gd name="T25" fmla="*/ 136 h 176"/>
              <a:gd name="T26" fmla="*/ 80 w 144"/>
              <a:gd name="T27" fmla="*/ 120 h 176"/>
              <a:gd name="T28" fmla="*/ 64 w 144"/>
              <a:gd name="T29" fmla="*/ 136 h 176"/>
              <a:gd name="T30" fmla="*/ 32 w 144"/>
              <a:gd name="T31" fmla="*/ 112 h 176"/>
              <a:gd name="T32" fmla="*/ 16 w 144"/>
              <a:gd name="T33" fmla="*/ 96 h 176"/>
              <a:gd name="T34" fmla="*/ 16 w 144"/>
              <a:gd name="T35" fmla="*/ 160 h 176"/>
              <a:gd name="T36" fmla="*/ 32 w 144"/>
              <a:gd name="T37" fmla="*/ 144 h 176"/>
              <a:gd name="T38" fmla="*/ 16 w 144"/>
              <a:gd name="T39" fmla="*/ 160 h 176"/>
              <a:gd name="T40" fmla="*/ 32 w 144"/>
              <a:gd name="T41" fmla="*/ 88 h 176"/>
              <a:gd name="T42" fmla="*/ 16 w 144"/>
              <a:gd name="T43" fmla="*/ 72 h 176"/>
              <a:gd name="T44" fmla="*/ 16 w 144"/>
              <a:gd name="T45" fmla="*/ 136 h 176"/>
              <a:gd name="T46" fmla="*/ 32 w 144"/>
              <a:gd name="T47" fmla="*/ 120 h 176"/>
              <a:gd name="T48" fmla="*/ 16 w 144"/>
              <a:gd name="T49" fmla="*/ 136 h 176"/>
              <a:gd name="T50" fmla="*/ 128 w 144"/>
              <a:gd name="T51" fmla="*/ 160 h 176"/>
              <a:gd name="T52" fmla="*/ 112 w 144"/>
              <a:gd name="T53" fmla="*/ 96 h 176"/>
              <a:gd name="T54" fmla="*/ 64 w 144"/>
              <a:gd name="T55" fmla="*/ 112 h 176"/>
              <a:gd name="T56" fmla="*/ 80 w 144"/>
              <a:gd name="T57" fmla="*/ 96 h 176"/>
              <a:gd name="T58" fmla="*/ 64 w 144"/>
              <a:gd name="T59" fmla="*/ 112 h 176"/>
              <a:gd name="T60" fmla="*/ 128 w 144"/>
              <a:gd name="T61" fmla="*/ 64 h 176"/>
              <a:gd name="T62" fmla="*/ 16 w 144"/>
              <a:gd name="T63" fmla="*/ 16 h 176"/>
              <a:gd name="T64" fmla="*/ 24 w 144"/>
              <a:gd name="T65" fmla="*/ 24 h 176"/>
              <a:gd name="T66" fmla="*/ 120 w 144"/>
              <a:gd name="T67" fmla="*/ 56 h 176"/>
              <a:gd name="T68" fmla="*/ 24 w 144"/>
              <a:gd name="T69" fmla="*/ 24 h 176"/>
              <a:gd name="T70" fmla="*/ 104 w 144"/>
              <a:gd name="T71" fmla="*/ 88 h 176"/>
              <a:gd name="T72" fmla="*/ 88 w 144"/>
              <a:gd name="T73" fmla="*/ 72 h 176"/>
              <a:gd name="T74" fmla="*/ 128 w 144"/>
              <a:gd name="T75" fmla="*/ 0 h 176"/>
              <a:gd name="T76" fmla="*/ 0 w 144"/>
              <a:gd name="T77" fmla="*/ 16 h 176"/>
              <a:gd name="T78" fmla="*/ 16 w 144"/>
              <a:gd name="T79" fmla="*/ 176 h 176"/>
              <a:gd name="T80" fmla="*/ 144 w 144"/>
              <a:gd name="T81" fmla="*/ 160 h 176"/>
              <a:gd name="T82" fmla="*/ 128 w 144"/>
              <a:gd name="T83" fmla="*/ 0 h 176"/>
              <a:gd name="T84" fmla="*/ 128 w 144"/>
              <a:gd name="T85" fmla="*/ 168 h 176"/>
              <a:gd name="T86" fmla="*/ 8 w 144"/>
              <a:gd name="T87" fmla="*/ 160 h 176"/>
              <a:gd name="T88" fmla="*/ 16 w 144"/>
              <a:gd name="T89" fmla="*/ 8 h 176"/>
              <a:gd name="T90" fmla="*/ 136 w 144"/>
              <a:gd name="T91" fmla="*/ 16 h 176"/>
              <a:gd name="T92" fmla="*/ 112 w 144"/>
              <a:gd name="T93" fmla="*/ 88 h 176"/>
              <a:gd name="T94" fmla="*/ 128 w 144"/>
              <a:gd name="T95" fmla="*/ 72 h 176"/>
              <a:gd name="T96" fmla="*/ 112 w 144"/>
              <a:gd name="T97" fmla="*/ 88 h 176"/>
              <a:gd name="T98" fmla="*/ 104 w 144"/>
              <a:gd name="T99" fmla="*/ 112 h 176"/>
              <a:gd name="T100" fmla="*/ 88 w 144"/>
              <a:gd name="T101" fmla="*/ 96 h 176"/>
              <a:gd name="T102" fmla="*/ 88 w 144"/>
              <a:gd name="T103" fmla="*/ 160 h 176"/>
              <a:gd name="T104" fmla="*/ 104 w 144"/>
              <a:gd name="T105" fmla="*/ 144 h 176"/>
              <a:gd name="T106" fmla="*/ 88 w 144"/>
              <a:gd name="T107" fmla="*/ 160 h 176"/>
              <a:gd name="T108" fmla="*/ 80 w 144"/>
              <a:gd name="T109" fmla="*/ 88 h 176"/>
              <a:gd name="T110" fmla="*/ 64 w 144"/>
              <a:gd name="T111" fmla="*/ 72 h 176"/>
              <a:gd name="T112" fmla="*/ 88 w 144"/>
              <a:gd name="T113" fmla="*/ 136 h 176"/>
              <a:gd name="T114" fmla="*/ 104 w 144"/>
              <a:gd name="T115" fmla="*/ 120 h 176"/>
              <a:gd name="T116" fmla="*/ 88 w 144"/>
              <a:gd name="T117" fmla="*/ 1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4" h="176">
                <a:moveTo>
                  <a:pt x="40" y="88"/>
                </a:moveTo>
                <a:cubicBezTo>
                  <a:pt x="56" y="88"/>
                  <a:pt x="56" y="88"/>
                  <a:pt x="56" y="88"/>
                </a:cubicBezTo>
                <a:cubicBezTo>
                  <a:pt x="56" y="72"/>
                  <a:pt x="56" y="72"/>
                  <a:pt x="56" y="72"/>
                </a:cubicBezTo>
                <a:cubicBezTo>
                  <a:pt x="40" y="72"/>
                  <a:pt x="40" y="72"/>
                  <a:pt x="40" y="72"/>
                </a:cubicBezTo>
                <a:lnTo>
                  <a:pt x="40" y="88"/>
                </a:lnTo>
                <a:close/>
                <a:moveTo>
                  <a:pt x="40" y="112"/>
                </a:moveTo>
                <a:cubicBezTo>
                  <a:pt x="56" y="112"/>
                  <a:pt x="56" y="112"/>
                  <a:pt x="56" y="112"/>
                </a:cubicBezTo>
                <a:cubicBezTo>
                  <a:pt x="56" y="96"/>
                  <a:pt x="56" y="96"/>
                  <a:pt x="56" y="96"/>
                </a:cubicBezTo>
                <a:cubicBezTo>
                  <a:pt x="40" y="96"/>
                  <a:pt x="40" y="96"/>
                  <a:pt x="40" y="96"/>
                </a:cubicBezTo>
                <a:lnTo>
                  <a:pt x="40" y="112"/>
                </a:lnTo>
                <a:close/>
                <a:moveTo>
                  <a:pt x="40" y="136"/>
                </a:moveTo>
                <a:cubicBezTo>
                  <a:pt x="56" y="136"/>
                  <a:pt x="56" y="136"/>
                  <a:pt x="56" y="136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40" y="120"/>
                  <a:pt x="40" y="120"/>
                  <a:pt x="40" y="120"/>
                </a:cubicBezTo>
                <a:lnTo>
                  <a:pt x="40" y="136"/>
                </a:lnTo>
                <a:close/>
                <a:moveTo>
                  <a:pt x="64" y="160"/>
                </a:moveTo>
                <a:cubicBezTo>
                  <a:pt x="80" y="160"/>
                  <a:pt x="80" y="160"/>
                  <a:pt x="80" y="160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64" y="144"/>
                  <a:pt x="64" y="144"/>
                  <a:pt x="64" y="144"/>
                </a:cubicBezTo>
                <a:lnTo>
                  <a:pt x="64" y="160"/>
                </a:lnTo>
                <a:close/>
                <a:moveTo>
                  <a:pt x="40" y="160"/>
                </a:moveTo>
                <a:cubicBezTo>
                  <a:pt x="56" y="160"/>
                  <a:pt x="56" y="160"/>
                  <a:pt x="56" y="160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40" y="144"/>
                  <a:pt x="40" y="144"/>
                  <a:pt x="40" y="144"/>
                </a:cubicBezTo>
                <a:lnTo>
                  <a:pt x="40" y="160"/>
                </a:lnTo>
                <a:close/>
                <a:moveTo>
                  <a:pt x="64" y="136"/>
                </a:moveTo>
                <a:cubicBezTo>
                  <a:pt x="80" y="136"/>
                  <a:pt x="80" y="136"/>
                  <a:pt x="80" y="13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64" y="120"/>
                  <a:pt x="64" y="120"/>
                  <a:pt x="64" y="120"/>
                </a:cubicBezTo>
                <a:lnTo>
                  <a:pt x="64" y="136"/>
                </a:lnTo>
                <a:close/>
                <a:moveTo>
                  <a:pt x="16" y="112"/>
                </a:moveTo>
                <a:cubicBezTo>
                  <a:pt x="32" y="112"/>
                  <a:pt x="32" y="112"/>
                  <a:pt x="32" y="112"/>
                </a:cubicBezTo>
                <a:cubicBezTo>
                  <a:pt x="32" y="96"/>
                  <a:pt x="32" y="96"/>
                  <a:pt x="32" y="96"/>
                </a:cubicBezTo>
                <a:cubicBezTo>
                  <a:pt x="16" y="96"/>
                  <a:pt x="16" y="96"/>
                  <a:pt x="16" y="96"/>
                </a:cubicBezTo>
                <a:lnTo>
                  <a:pt x="16" y="112"/>
                </a:lnTo>
                <a:close/>
                <a:moveTo>
                  <a:pt x="16" y="160"/>
                </a:moveTo>
                <a:cubicBezTo>
                  <a:pt x="32" y="160"/>
                  <a:pt x="32" y="160"/>
                  <a:pt x="32" y="160"/>
                </a:cubicBezTo>
                <a:cubicBezTo>
                  <a:pt x="32" y="144"/>
                  <a:pt x="32" y="144"/>
                  <a:pt x="32" y="144"/>
                </a:cubicBezTo>
                <a:cubicBezTo>
                  <a:pt x="16" y="144"/>
                  <a:pt x="16" y="144"/>
                  <a:pt x="16" y="144"/>
                </a:cubicBezTo>
                <a:lnTo>
                  <a:pt x="16" y="160"/>
                </a:lnTo>
                <a:close/>
                <a:moveTo>
                  <a:pt x="16" y="88"/>
                </a:moveTo>
                <a:cubicBezTo>
                  <a:pt x="32" y="88"/>
                  <a:pt x="32" y="88"/>
                  <a:pt x="32" y="88"/>
                </a:cubicBezTo>
                <a:cubicBezTo>
                  <a:pt x="32" y="72"/>
                  <a:pt x="32" y="72"/>
                  <a:pt x="32" y="72"/>
                </a:cubicBezTo>
                <a:cubicBezTo>
                  <a:pt x="16" y="72"/>
                  <a:pt x="16" y="72"/>
                  <a:pt x="16" y="72"/>
                </a:cubicBezTo>
                <a:lnTo>
                  <a:pt x="16" y="88"/>
                </a:lnTo>
                <a:close/>
                <a:moveTo>
                  <a:pt x="16" y="136"/>
                </a:moveTo>
                <a:cubicBezTo>
                  <a:pt x="32" y="136"/>
                  <a:pt x="32" y="136"/>
                  <a:pt x="32" y="136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16" y="120"/>
                  <a:pt x="16" y="120"/>
                  <a:pt x="16" y="120"/>
                </a:cubicBezTo>
                <a:lnTo>
                  <a:pt x="16" y="136"/>
                </a:lnTo>
                <a:close/>
                <a:moveTo>
                  <a:pt x="112" y="160"/>
                </a:moveTo>
                <a:cubicBezTo>
                  <a:pt x="128" y="160"/>
                  <a:pt x="128" y="160"/>
                  <a:pt x="128" y="160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12" y="96"/>
                  <a:pt x="112" y="96"/>
                  <a:pt x="112" y="96"/>
                </a:cubicBezTo>
                <a:lnTo>
                  <a:pt x="112" y="160"/>
                </a:lnTo>
                <a:close/>
                <a:moveTo>
                  <a:pt x="64" y="112"/>
                </a:moveTo>
                <a:cubicBezTo>
                  <a:pt x="80" y="112"/>
                  <a:pt x="80" y="112"/>
                  <a:pt x="80" y="112"/>
                </a:cubicBezTo>
                <a:cubicBezTo>
                  <a:pt x="80" y="96"/>
                  <a:pt x="80" y="96"/>
                  <a:pt x="80" y="96"/>
                </a:cubicBezTo>
                <a:cubicBezTo>
                  <a:pt x="64" y="96"/>
                  <a:pt x="64" y="96"/>
                  <a:pt x="64" y="96"/>
                </a:cubicBezTo>
                <a:lnTo>
                  <a:pt x="64" y="112"/>
                </a:lnTo>
                <a:close/>
                <a:moveTo>
                  <a:pt x="16" y="64"/>
                </a:moveTo>
                <a:cubicBezTo>
                  <a:pt x="128" y="64"/>
                  <a:pt x="128" y="64"/>
                  <a:pt x="128" y="64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6" y="16"/>
                  <a:pt x="16" y="16"/>
                  <a:pt x="16" y="16"/>
                </a:cubicBezTo>
                <a:lnTo>
                  <a:pt x="16" y="64"/>
                </a:lnTo>
                <a:close/>
                <a:moveTo>
                  <a:pt x="24" y="24"/>
                </a:moveTo>
                <a:cubicBezTo>
                  <a:pt x="120" y="24"/>
                  <a:pt x="120" y="24"/>
                  <a:pt x="120" y="24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24" y="56"/>
                  <a:pt x="24" y="56"/>
                  <a:pt x="24" y="56"/>
                </a:cubicBezTo>
                <a:lnTo>
                  <a:pt x="24" y="24"/>
                </a:lnTo>
                <a:close/>
                <a:moveTo>
                  <a:pt x="88" y="88"/>
                </a:moveTo>
                <a:cubicBezTo>
                  <a:pt x="104" y="88"/>
                  <a:pt x="104" y="88"/>
                  <a:pt x="104" y="8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88" y="72"/>
                  <a:pt x="88" y="72"/>
                  <a:pt x="88" y="72"/>
                </a:cubicBezTo>
                <a:lnTo>
                  <a:pt x="88" y="88"/>
                </a:lnTo>
                <a:close/>
                <a:moveTo>
                  <a:pt x="128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32" y="8"/>
                  <a:pt x="136" y="12"/>
                  <a:pt x="136" y="16"/>
                </a:cubicBezTo>
                <a:lnTo>
                  <a:pt x="136" y="160"/>
                </a:lnTo>
                <a:close/>
                <a:moveTo>
                  <a:pt x="112" y="88"/>
                </a:moveTo>
                <a:cubicBezTo>
                  <a:pt x="128" y="88"/>
                  <a:pt x="128" y="88"/>
                  <a:pt x="128" y="88"/>
                </a:cubicBezTo>
                <a:cubicBezTo>
                  <a:pt x="128" y="72"/>
                  <a:pt x="128" y="72"/>
                  <a:pt x="128" y="72"/>
                </a:cubicBezTo>
                <a:cubicBezTo>
                  <a:pt x="112" y="72"/>
                  <a:pt x="112" y="72"/>
                  <a:pt x="112" y="72"/>
                </a:cubicBezTo>
                <a:lnTo>
                  <a:pt x="112" y="88"/>
                </a:lnTo>
                <a:close/>
                <a:moveTo>
                  <a:pt x="88" y="112"/>
                </a:moveTo>
                <a:cubicBezTo>
                  <a:pt x="104" y="112"/>
                  <a:pt x="104" y="112"/>
                  <a:pt x="104" y="112"/>
                </a:cubicBezTo>
                <a:cubicBezTo>
                  <a:pt x="104" y="96"/>
                  <a:pt x="104" y="96"/>
                  <a:pt x="104" y="96"/>
                </a:cubicBezTo>
                <a:cubicBezTo>
                  <a:pt x="88" y="96"/>
                  <a:pt x="88" y="96"/>
                  <a:pt x="88" y="96"/>
                </a:cubicBezTo>
                <a:lnTo>
                  <a:pt x="88" y="112"/>
                </a:lnTo>
                <a:close/>
                <a:moveTo>
                  <a:pt x="88" y="160"/>
                </a:moveTo>
                <a:cubicBezTo>
                  <a:pt x="104" y="160"/>
                  <a:pt x="104" y="160"/>
                  <a:pt x="104" y="160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88" y="144"/>
                  <a:pt x="88" y="144"/>
                  <a:pt x="88" y="144"/>
                </a:cubicBezTo>
                <a:lnTo>
                  <a:pt x="88" y="160"/>
                </a:lnTo>
                <a:close/>
                <a:moveTo>
                  <a:pt x="64" y="88"/>
                </a:moveTo>
                <a:cubicBezTo>
                  <a:pt x="80" y="88"/>
                  <a:pt x="80" y="88"/>
                  <a:pt x="80" y="88"/>
                </a:cubicBezTo>
                <a:cubicBezTo>
                  <a:pt x="80" y="72"/>
                  <a:pt x="80" y="72"/>
                  <a:pt x="80" y="72"/>
                </a:cubicBezTo>
                <a:cubicBezTo>
                  <a:pt x="64" y="72"/>
                  <a:pt x="64" y="72"/>
                  <a:pt x="64" y="72"/>
                </a:cubicBezTo>
                <a:lnTo>
                  <a:pt x="64" y="88"/>
                </a:lnTo>
                <a:close/>
                <a:moveTo>
                  <a:pt x="88" y="136"/>
                </a:moveTo>
                <a:cubicBezTo>
                  <a:pt x="104" y="136"/>
                  <a:pt x="104" y="136"/>
                  <a:pt x="104" y="136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88" y="120"/>
                  <a:pt x="88" y="120"/>
                  <a:pt x="88" y="120"/>
                </a:cubicBezTo>
                <a:lnTo>
                  <a:pt x="88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9" name="Group 93">
            <a:extLst>
              <a:ext uri="{FF2B5EF4-FFF2-40B4-BE49-F238E27FC236}">
                <a16:creationId xmlns:a16="http://schemas.microsoft.com/office/drawing/2014/main" id="{11794C33-29D4-474C-A4C5-AD2031682D52}"/>
              </a:ext>
            </a:extLst>
          </p:cNvPr>
          <p:cNvGrpSpPr/>
          <p:nvPr/>
        </p:nvGrpSpPr>
        <p:grpSpPr>
          <a:xfrm>
            <a:off x="4253893" y="3632334"/>
            <a:ext cx="395386" cy="499745"/>
            <a:chOff x="1971676" y="3683000"/>
            <a:chExt cx="427038" cy="539751"/>
          </a:xfrm>
          <a:solidFill>
            <a:schemeClr val="bg1"/>
          </a:solidFill>
        </p:grpSpPr>
        <p:sp>
          <p:nvSpPr>
            <p:cNvPr id="90" name="Freeform 29">
              <a:extLst>
                <a:ext uri="{FF2B5EF4-FFF2-40B4-BE49-F238E27FC236}">
                  <a16:creationId xmlns:a16="http://schemas.microsoft.com/office/drawing/2014/main" id="{3CD9E3A7-0265-4285-A3AE-46700F4C5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3751263"/>
              <a:ext cx="427038" cy="471488"/>
            </a:xfrm>
            <a:custGeom>
              <a:avLst/>
              <a:gdLst>
                <a:gd name="T0" fmla="*/ 195 w 202"/>
                <a:gd name="T1" fmla="*/ 0 h 223"/>
                <a:gd name="T2" fmla="*/ 160 w 202"/>
                <a:gd name="T3" fmla="*/ 0 h 223"/>
                <a:gd name="T4" fmla="*/ 158 w 202"/>
                <a:gd name="T5" fmla="*/ 1 h 223"/>
                <a:gd name="T6" fmla="*/ 157 w 202"/>
                <a:gd name="T7" fmla="*/ 13 h 223"/>
                <a:gd name="T8" fmla="*/ 158 w 202"/>
                <a:gd name="T9" fmla="*/ 14 h 223"/>
                <a:gd name="T10" fmla="*/ 181 w 202"/>
                <a:gd name="T11" fmla="*/ 14 h 223"/>
                <a:gd name="T12" fmla="*/ 188 w 202"/>
                <a:gd name="T13" fmla="*/ 21 h 223"/>
                <a:gd name="T14" fmla="*/ 188 w 202"/>
                <a:gd name="T15" fmla="*/ 202 h 223"/>
                <a:gd name="T16" fmla="*/ 181 w 202"/>
                <a:gd name="T17" fmla="*/ 209 h 223"/>
                <a:gd name="T18" fmla="*/ 21 w 202"/>
                <a:gd name="T19" fmla="*/ 209 h 223"/>
                <a:gd name="T20" fmla="*/ 14 w 202"/>
                <a:gd name="T21" fmla="*/ 202 h 223"/>
                <a:gd name="T22" fmla="*/ 14 w 202"/>
                <a:gd name="T23" fmla="*/ 21 h 223"/>
                <a:gd name="T24" fmla="*/ 21 w 202"/>
                <a:gd name="T25" fmla="*/ 14 h 223"/>
                <a:gd name="T26" fmla="*/ 45 w 202"/>
                <a:gd name="T27" fmla="*/ 14 h 223"/>
                <a:gd name="T28" fmla="*/ 46 w 202"/>
                <a:gd name="T29" fmla="*/ 13 h 223"/>
                <a:gd name="T30" fmla="*/ 44 w 202"/>
                <a:gd name="T31" fmla="*/ 1 h 223"/>
                <a:gd name="T32" fmla="*/ 43 w 202"/>
                <a:gd name="T33" fmla="*/ 0 h 223"/>
                <a:gd name="T34" fmla="*/ 7 w 202"/>
                <a:gd name="T35" fmla="*/ 0 h 223"/>
                <a:gd name="T36" fmla="*/ 0 w 202"/>
                <a:gd name="T37" fmla="*/ 7 h 223"/>
                <a:gd name="T38" fmla="*/ 0 w 202"/>
                <a:gd name="T39" fmla="*/ 216 h 223"/>
                <a:gd name="T40" fmla="*/ 7 w 202"/>
                <a:gd name="T41" fmla="*/ 223 h 223"/>
                <a:gd name="T42" fmla="*/ 195 w 202"/>
                <a:gd name="T43" fmla="*/ 223 h 223"/>
                <a:gd name="T44" fmla="*/ 202 w 202"/>
                <a:gd name="T45" fmla="*/ 216 h 223"/>
                <a:gd name="T46" fmla="*/ 202 w 202"/>
                <a:gd name="T47" fmla="*/ 7 h 223"/>
                <a:gd name="T48" fmla="*/ 195 w 202"/>
                <a:gd name="T4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" h="223">
                  <a:moveTo>
                    <a:pt x="195" y="0"/>
                  </a:moveTo>
                  <a:cubicBezTo>
                    <a:pt x="195" y="0"/>
                    <a:pt x="171" y="0"/>
                    <a:pt x="160" y="0"/>
                  </a:cubicBezTo>
                  <a:cubicBezTo>
                    <a:pt x="158" y="0"/>
                    <a:pt x="158" y="1"/>
                    <a:pt x="158" y="1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3"/>
                    <a:pt x="156" y="14"/>
                    <a:pt x="158" y="14"/>
                  </a:cubicBezTo>
                  <a:cubicBezTo>
                    <a:pt x="166" y="14"/>
                    <a:pt x="181" y="14"/>
                    <a:pt x="181" y="14"/>
                  </a:cubicBezTo>
                  <a:cubicBezTo>
                    <a:pt x="185" y="14"/>
                    <a:pt x="188" y="17"/>
                    <a:pt x="188" y="21"/>
                  </a:cubicBezTo>
                  <a:cubicBezTo>
                    <a:pt x="188" y="202"/>
                    <a:pt x="188" y="202"/>
                    <a:pt x="188" y="202"/>
                  </a:cubicBezTo>
                  <a:cubicBezTo>
                    <a:pt x="188" y="206"/>
                    <a:pt x="185" y="209"/>
                    <a:pt x="181" y="209"/>
                  </a:cubicBezTo>
                  <a:cubicBezTo>
                    <a:pt x="21" y="209"/>
                    <a:pt x="21" y="209"/>
                    <a:pt x="21" y="209"/>
                  </a:cubicBezTo>
                  <a:cubicBezTo>
                    <a:pt x="17" y="209"/>
                    <a:pt x="14" y="206"/>
                    <a:pt x="14" y="20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21" y="14"/>
                    <a:pt x="37" y="14"/>
                    <a:pt x="45" y="14"/>
                  </a:cubicBezTo>
                  <a:cubicBezTo>
                    <a:pt x="46" y="14"/>
                    <a:pt x="46" y="13"/>
                    <a:pt x="46" y="13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0"/>
                    <a:pt x="43" y="0"/>
                  </a:cubicBezTo>
                  <a:cubicBezTo>
                    <a:pt x="32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3" y="223"/>
                    <a:pt x="7" y="223"/>
                  </a:cubicBezTo>
                  <a:cubicBezTo>
                    <a:pt x="195" y="223"/>
                    <a:pt x="195" y="223"/>
                    <a:pt x="195" y="223"/>
                  </a:cubicBezTo>
                  <a:cubicBezTo>
                    <a:pt x="199" y="223"/>
                    <a:pt x="202" y="220"/>
                    <a:pt x="202" y="216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2" y="3"/>
                    <a:pt x="199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1" name="Freeform 30">
              <a:extLst>
                <a:ext uri="{FF2B5EF4-FFF2-40B4-BE49-F238E27FC236}">
                  <a16:creationId xmlns:a16="http://schemas.microsoft.com/office/drawing/2014/main" id="{B0AE0B5D-4E69-4E35-8ADB-00B9DC41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3683000"/>
              <a:ext cx="182563" cy="115888"/>
            </a:xfrm>
            <a:custGeom>
              <a:avLst/>
              <a:gdLst>
                <a:gd name="T0" fmla="*/ 82 w 86"/>
                <a:gd name="T1" fmla="*/ 21 h 55"/>
                <a:gd name="T2" fmla="*/ 68 w 86"/>
                <a:gd name="T3" fmla="*/ 21 h 55"/>
                <a:gd name="T4" fmla="*/ 67 w 86"/>
                <a:gd name="T5" fmla="*/ 19 h 55"/>
                <a:gd name="T6" fmla="*/ 43 w 86"/>
                <a:gd name="T7" fmla="*/ 0 h 55"/>
                <a:gd name="T8" fmla="*/ 20 w 86"/>
                <a:gd name="T9" fmla="*/ 18 h 55"/>
                <a:gd name="T10" fmla="*/ 18 w 86"/>
                <a:gd name="T11" fmla="*/ 21 h 55"/>
                <a:gd name="T12" fmla="*/ 4 w 86"/>
                <a:gd name="T13" fmla="*/ 21 h 55"/>
                <a:gd name="T14" fmla="*/ 0 w 86"/>
                <a:gd name="T15" fmla="*/ 25 h 55"/>
                <a:gd name="T16" fmla="*/ 4 w 86"/>
                <a:gd name="T17" fmla="*/ 51 h 55"/>
                <a:gd name="T18" fmla="*/ 9 w 86"/>
                <a:gd name="T19" fmla="*/ 55 h 55"/>
                <a:gd name="T20" fmla="*/ 77 w 86"/>
                <a:gd name="T21" fmla="*/ 55 h 55"/>
                <a:gd name="T22" fmla="*/ 82 w 86"/>
                <a:gd name="T23" fmla="*/ 51 h 55"/>
                <a:gd name="T24" fmla="*/ 86 w 86"/>
                <a:gd name="T25" fmla="*/ 25 h 55"/>
                <a:gd name="T26" fmla="*/ 82 w 86"/>
                <a:gd name="T27" fmla="*/ 21 h 55"/>
                <a:gd name="T28" fmla="*/ 43 w 86"/>
                <a:gd name="T29" fmla="*/ 27 h 55"/>
                <a:gd name="T30" fmla="*/ 36 w 86"/>
                <a:gd name="T31" fmla="*/ 19 h 55"/>
                <a:gd name="T32" fmla="*/ 43 w 86"/>
                <a:gd name="T33" fmla="*/ 12 h 55"/>
                <a:gd name="T34" fmla="*/ 50 w 86"/>
                <a:gd name="T35" fmla="*/ 19 h 55"/>
                <a:gd name="T36" fmla="*/ 43 w 86"/>
                <a:gd name="T3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55">
                  <a:moveTo>
                    <a:pt x="82" y="21"/>
                  </a:moveTo>
                  <a:cubicBezTo>
                    <a:pt x="68" y="21"/>
                    <a:pt x="68" y="21"/>
                    <a:pt x="68" y="21"/>
                  </a:cubicBezTo>
                  <a:cubicBezTo>
                    <a:pt x="67" y="21"/>
                    <a:pt x="67" y="19"/>
                    <a:pt x="67" y="19"/>
                  </a:cubicBezTo>
                  <a:cubicBezTo>
                    <a:pt x="64" y="8"/>
                    <a:pt x="55" y="0"/>
                    <a:pt x="43" y="0"/>
                  </a:cubicBezTo>
                  <a:cubicBezTo>
                    <a:pt x="32" y="0"/>
                    <a:pt x="22" y="8"/>
                    <a:pt x="20" y="18"/>
                  </a:cubicBezTo>
                  <a:cubicBezTo>
                    <a:pt x="19" y="19"/>
                    <a:pt x="20" y="21"/>
                    <a:pt x="1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23"/>
                    <a:pt x="0" y="25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4"/>
                    <a:pt x="6" y="55"/>
                    <a:pt x="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0" y="55"/>
                    <a:pt x="82" y="54"/>
                    <a:pt x="82" y="51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23"/>
                    <a:pt x="85" y="21"/>
                    <a:pt x="82" y="21"/>
                  </a:cubicBezTo>
                  <a:close/>
                  <a:moveTo>
                    <a:pt x="43" y="27"/>
                  </a:moveTo>
                  <a:cubicBezTo>
                    <a:pt x="39" y="27"/>
                    <a:pt x="36" y="23"/>
                    <a:pt x="36" y="19"/>
                  </a:cubicBezTo>
                  <a:cubicBezTo>
                    <a:pt x="36" y="15"/>
                    <a:pt x="39" y="12"/>
                    <a:pt x="43" y="12"/>
                  </a:cubicBezTo>
                  <a:cubicBezTo>
                    <a:pt x="47" y="12"/>
                    <a:pt x="50" y="15"/>
                    <a:pt x="50" y="19"/>
                  </a:cubicBezTo>
                  <a:cubicBezTo>
                    <a:pt x="50" y="23"/>
                    <a:pt x="47" y="27"/>
                    <a:pt x="4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2" name="Freeform 31">
              <a:extLst>
                <a:ext uri="{FF2B5EF4-FFF2-40B4-BE49-F238E27FC236}">
                  <a16:creationId xmlns:a16="http://schemas.microsoft.com/office/drawing/2014/main" id="{18C17EFE-F12A-4F3A-84A8-7835A2B4A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3867150"/>
              <a:ext cx="174625" cy="23813"/>
            </a:xfrm>
            <a:custGeom>
              <a:avLst/>
              <a:gdLst>
                <a:gd name="T0" fmla="*/ 82 w 82"/>
                <a:gd name="T1" fmla="*/ 8 h 11"/>
                <a:gd name="T2" fmla="*/ 79 w 82"/>
                <a:gd name="T3" fmla="*/ 11 h 11"/>
                <a:gd name="T4" fmla="*/ 3 w 82"/>
                <a:gd name="T5" fmla="*/ 11 h 11"/>
                <a:gd name="T6" fmla="*/ 0 w 82"/>
                <a:gd name="T7" fmla="*/ 8 h 11"/>
                <a:gd name="T8" fmla="*/ 0 w 82"/>
                <a:gd name="T9" fmla="*/ 2 h 11"/>
                <a:gd name="T10" fmla="*/ 3 w 82"/>
                <a:gd name="T11" fmla="*/ 0 h 11"/>
                <a:gd name="T12" fmla="*/ 79 w 82"/>
                <a:gd name="T13" fmla="*/ 0 h 11"/>
                <a:gd name="T14" fmla="*/ 82 w 82"/>
                <a:gd name="T15" fmla="*/ 2 h 11"/>
                <a:gd name="T16" fmla="*/ 82 w 82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1">
                  <a:moveTo>
                    <a:pt x="82" y="8"/>
                  </a:moveTo>
                  <a:cubicBezTo>
                    <a:pt x="82" y="10"/>
                    <a:pt x="81" y="11"/>
                    <a:pt x="79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2"/>
                  </a:cubicBezTo>
                  <a:cubicBezTo>
                    <a:pt x="82" y="8"/>
                    <a:pt x="82" y="8"/>
                    <a:pt x="8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3" name="Freeform 32">
              <a:extLst>
                <a:ext uri="{FF2B5EF4-FFF2-40B4-BE49-F238E27FC236}">
                  <a16:creationId xmlns:a16="http://schemas.microsoft.com/office/drawing/2014/main" id="{38877B97-D102-4119-856E-89DCF061A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3849688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10 h 26"/>
                <a:gd name="T8" fmla="*/ 4 w 34"/>
                <a:gd name="T9" fmla="*/ 7 h 26"/>
                <a:gd name="T10" fmla="*/ 8 w 34"/>
                <a:gd name="T11" fmla="*/ 7 h 26"/>
                <a:gd name="T12" fmla="*/ 12 w 34"/>
                <a:gd name="T13" fmla="*/ 11 h 26"/>
                <a:gd name="T14" fmla="*/ 16 w 34"/>
                <a:gd name="T15" fmla="*/ 11 h 26"/>
                <a:gd name="T16" fmla="*/ 26 w 34"/>
                <a:gd name="T17" fmla="*/ 2 h 26"/>
                <a:gd name="T18" fmla="*/ 30 w 34"/>
                <a:gd name="T19" fmla="*/ 2 h 26"/>
                <a:gd name="T20" fmla="*/ 33 w 34"/>
                <a:gd name="T21" fmla="*/ 4 h 26"/>
                <a:gd name="T22" fmla="*/ 33 w 34"/>
                <a:gd name="T23" fmla="*/ 9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2"/>
                    <a:pt x="15" y="12"/>
                    <a:pt x="16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0"/>
                    <a:pt x="29" y="0"/>
                    <a:pt x="30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6"/>
                    <a:pt x="34" y="8"/>
                    <a:pt x="33" y="9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4" name="Freeform 33">
              <a:extLst>
                <a:ext uri="{FF2B5EF4-FFF2-40B4-BE49-F238E27FC236}">
                  <a16:creationId xmlns:a16="http://schemas.microsoft.com/office/drawing/2014/main" id="{259BF318-AF64-43CF-89BD-6B63A063A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3949700"/>
              <a:ext cx="174625" cy="25400"/>
            </a:xfrm>
            <a:custGeom>
              <a:avLst/>
              <a:gdLst>
                <a:gd name="T0" fmla="*/ 82 w 82"/>
                <a:gd name="T1" fmla="*/ 9 h 12"/>
                <a:gd name="T2" fmla="*/ 79 w 82"/>
                <a:gd name="T3" fmla="*/ 12 h 12"/>
                <a:gd name="T4" fmla="*/ 3 w 82"/>
                <a:gd name="T5" fmla="*/ 12 h 12"/>
                <a:gd name="T6" fmla="*/ 0 w 82"/>
                <a:gd name="T7" fmla="*/ 9 h 12"/>
                <a:gd name="T8" fmla="*/ 0 w 82"/>
                <a:gd name="T9" fmla="*/ 3 h 12"/>
                <a:gd name="T10" fmla="*/ 3 w 82"/>
                <a:gd name="T11" fmla="*/ 0 h 12"/>
                <a:gd name="T12" fmla="*/ 79 w 82"/>
                <a:gd name="T13" fmla="*/ 0 h 12"/>
                <a:gd name="T14" fmla="*/ 82 w 82"/>
                <a:gd name="T15" fmla="*/ 3 h 12"/>
                <a:gd name="T16" fmla="*/ 82 w 82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">
                  <a:moveTo>
                    <a:pt x="82" y="9"/>
                  </a:moveTo>
                  <a:cubicBezTo>
                    <a:pt x="82" y="10"/>
                    <a:pt x="81" y="12"/>
                    <a:pt x="79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0"/>
                    <a:pt x="0" y="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3"/>
                  </a:cubicBezTo>
                  <a:cubicBezTo>
                    <a:pt x="82" y="9"/>
                    <a:pt x="82" y="9"/>
                    <a:pt x="8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86A1F226-8DA0-4671-9F02-CE1138542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3935413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9 h 26"/>
                <a:gd name="T8" fmla="*/ 4 w 34"/>
                <a:gd name="T9" fmla="*/ 6 h 26"/>
                <a:gd name="T10" fmla="*/ 8 w 34"/>
                <a:gd name="T11" fmla="*/ 6 h 26"/>
                <a:gd name="T12" fmla="*/ 12 w 34"/>
                <a:gd name="T13" fmla="*/ 10 h 26"/>
                <a:gd name="T14" fmla="*/ 16 w 34"/>
                <a:gd name="T15" fmla="*/ 10 h 26"/>
                <a:gd name="T16" fmla="*/ 26 w 34"/>
                <a:gd name="T17" fmla="*/ 1 h 26"/>
                <a:gd name="T18" fmla="*/ 30 w 34"/>
                <a:gd name="T19" fmla="*/ 1 h 26"/>
                <a:gd name="T20" fmla="*/ 33 w 34"/>
                <a:gd name="T21" fmla="*/ 4 h 26"/>
                <a:gd name="T22" fmla="*/ 33 w 34"/>
                <a:gd name="T23" fmla="*/ 8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0" y="11"/>
                    <a:pt x="1" y="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7" y="5"/>
                    <a:pt x="8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2"/>
                    <a:pt x="15" y="12"/>
                    <a:pt x="16" y="1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5"/>
                    <a:pt x="34" y="7"/>
                    <a:pt x="33" y="8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6" name="Freeform 35">
              <a:extLst>
                <a:ext uri="{FF2B5EF4-FFF2-40B4-BE49-F238E27FC236}">
                  <a16:creationId xmlns:a16="http://schemas.microsoft.com/office/drawing/2014/main" id="{242B7644-EBD5-4FFC-8077-15635D2C8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4035425"/>
              <a:ext cx="125413" cy="22225"/>
            </a:xfrm>
            <a:custGeom>
              <a:avLst/>
              <a:gdLst>
                <a:gd name="T0" fmla="*/ 59 w 59"/>
                <a:gd name="T1" fmla="*/ 8 h 11"/>
                <a:gd name="T2" fmla="*/ 56 w 59"/>
                <a:gd name="T3" fmla="*/ 11 h 11"/>
                <a:gd name="T4" fmla="*/ 3 w 59"/>
                <a:gd name="T5" fmla="*/ 11 h 11"/>
                <a:gd name="T6" fmla="*/ 0 w 59"/>
                <a:gd name="T7" fmla="*/ 8 h 11"/>
                <a:gd name="T8" fmla="*/ 0 w 59"/>
                <a:gd name="T9" fmla="*/ 2 h 11"/>
                <a:gd name="T10" fmla="*/ 3 w 59"/>
                <a:gd name="T11" fmla="*/ 0 h 11"/>
                <a:gd name="T12" fmla="*/ 56 w 59"/>
                <a:gd name="T13" fmla="*/ 0 h 11"/>
                <a:gd name="T14" fmla="*/ 59 w 59"/>
                <a:gd name="T15" fmla="*/ 2 h 11"/>
                <a:gd name="T16" fmla="*/ 59 w 59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">
                  <a:moveTo>
                    <a:pt x="59" y="8"/>
                  </a:moveTo>
                  <a:cubicBezTo>
                    <a:pt x="59" y="10"/>
                    <a:pt x="58" y="11"/>
                    <a:pt x="56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59" y="1"/>
                    <a:pt x="59" y="2"/>
                  </a:cubicBezTo>
                  <a:cubicBezTo>
                    <a:pt x="59" y="8"/>
                    <a:pt x="59" y="8"/>
                    <a:pt x="5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7" name="Freeform 36">
              <a:extLst>
                <a:ext uri="{FF2B5EF4-FFF2-40B4-BE49-F238E27FC236}">
                  <a16:creationId xmlns:a16="http://schemas.microsoft.com/office/drawing/2014/main" id="{8D7A52FF-12ED-4640-8AE2-367D984A2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4017963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10 h 26"/>
                <a:gd name="T8" fmla="*/ 4 w 34"/>
                <a:gd name="T9" fmla="*/ 7 h 26"/>
                <a:gd name="T10" fmla="*/ 8 w 34"/>
                <a:gd name="T11" fmla="*/ 7 h 26"/>
                <a:gd name="T12" fmla="*/ 12 w 34"/>
                <a:gd name="T13" fmla="*/ 11 h 26"/>
                <a:gd name="T14" fmla="*/ 16 w 34"/>
                <a:gd name="T15" fmla="*/ 11 h 26"/>
                <a:gd name="T16" fmla="*/ 26 w 34"/>
                <a:gd name="T17" fmla="*/ 2 h 26"/>
                <a:gd name="T18" fmla="*/ 30 w 34"/>
                <a:gd name="T19" fmla="*/ 2 h 26"/>
                <a:gd name="T20" fmla="*/ 33 w 34"/>
                <a:gd name="T21" fmla="*/ 4 h 26"/>
                <a:gd name="T22" fmla="*/ 33 w 34"/>
                <a:gd name="T23" fmla="*/ 9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2"/>
                    <a:pt x="15" y="12"/>
                    <a:pt x="16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0"/>
                    <a:pt x="29" y="0"/>
                    <a:pt x="30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6"/>
                    <a:pt x="34" y="7"/>
                    <a:pt x="33" y="9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027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TextBox 58"/>
          <p:cNvSpPr txBox="1"/>
          <p:nvPr/>
        </p:nvSpPr>
        <p:spPr>
          <a:xfrm>
            <a:off x="611560" y="175741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ПОДДЕРЖКИ И РАЗВИТИЯ ПРЕДПРИНИМАТЕЛЬСТВА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Управления – </a:t>
            </a:r>
            <a:r>
              <a:rPr lang="ru-RU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Лисятникова</a:t>
            </a:r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Людмила Леонидовна,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4-08-66</a:t>
            </a:r>
          </a:p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LisyatnikovaLL@mosreg.ru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13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806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r>
          </a:p>
        </p:txBody>
      </p:sp>
      <p:sp>
        <p:nvSpPr>
          <p:cNvPr id="1048807" name="TextBox 5"/>
          <p:cNvSpPr txBox="1"/>
          <p:nvPr/>
        </p:nvSpPr>
        <p:spPr>
          <a:xfrm>
            <a:off x="1547664" y="235572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поддержки малого и среднего предпринимательства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81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14.1</a:t>
            </a:r>
          </a:p>
        </p:txBody>
      </p:sp>
      <p:pic>
        <p:nvPicPr>
          <p:cNvPr id="209721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418" y="628980"/>
            <a:ext cx="1908720" cy="1145233"/>
          </a:xfrm>
          <a:prstGeom prst="rect">
            <a:avLst/>
          </a:prstGeom>
          <a:noFill/>
        </p:spPr>
      </p:pic>
      <p:pic>
        <p:nvPicPr>
          <p:cNvPr id="209721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27213" y="642205"/>
            <a:ext cx="1908720" cy="1145233"/>
          </a:xfrm>
          <a:prstGeom prst="rect">
            <a:avLst/>
          </a:prstGeom>
          <a:noFill/>
        </p:spPr>
      </p:pic>
      <p:sp>
        <p:nvSpPr>
          <p:cNvPr id="1048811" name="TextBox 10"/>
          <p:cNvSpPr txBox="1"/>
          <p:nvPr/>
        </p:nvSpPr>
        <p:spPr>
          <a:xfrm>
            <a:off x="6498522" y="1048235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ОГРАНИЧЕНИЯ </a:t>
            </a:r>
          </a:p>
        </p:txBody>
      </p:sp>
      <p:pic>
        <p:nvPicPr>
          <p:cNvPr id="2097217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861" y="1048721"/>
            <a:ext cx="365214" cy="365214"/>
          </a:xfrm>
          <a:prstGeom prst="rect">
            <a:avLst/>
          </a:prstGeom>
          <a:noFill/>
        </p:spPr>
      </p:pic>
      <p:pic>
        <p:nvPicPr>
          <p:cNvPr id="2097218" name="Picture 2" descr="C:\Users\DembitskiyMN\Desktop\w256h2561348757719Restrict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8442" y="965484"/>
            <a:ext cx="504056" cy="504056"/>
          </a:xfrm>
          <a:prstGeom prst="rect">
            <a:avLst/>
          </a:prstGeom>
          <a:noFill/>
        </p:spPr>
      </p:pic>
      <p:sp>
        <p:nvSpPr>
          <p:cNvPr id="1048812" name="TextBox 15"/>
          <p:cNvSpPr txBox="1"/>
          <p:nvPr/>
        </p:nvSpPr>
        <p:spPr>
          <a:xfrm>
            <a:off x="661472" y="1045545"/>
            <a:ext cx="1526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СУБСИДИЯ</a:t>
            </a:r>
          </a:p>
        </p:txBody>
      </p:sp>
      <p:sp>
        <p:nvSpPr>
          <p:cNvPr id="1048813" name="TextBox 16"/>
          <p:cNvSpPr txBox="1"/>
          <p:nvPr/>
        </p:nvSpPr>
        <p:spPr bwMode="auto">
          <a:xfrm>
            <a:off x="234459" y="1787438"/>
            <a:ext cx="44067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10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млн руб.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50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%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фактически произведенных затрат по закупке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оборудования для создания и (или) развития либо модернизации производства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1048814" name="TextBox 17"/>
          <p:cNvSpPr txBox="1"/>
          <p:nvPr/>
        </p:nvSpPr>
        <p:spPr bwMode="auto">
          <a:xfrm>
            <a:off x="4211960" y="3219822"/>
            <a:ext cx="4861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Оборудование: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дата изготовления (выпуска) которого более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5 лет;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транспортные средства (за исключением спецтехники)</a:t>
            </a:r>
          </a:p>
        </p:txBody>
      </p:sp>
      <p:sp>
        <p:nvSpPr>
          <p:cNvPr id="1048815" name="Прямоугольник 13"/>
          <p:cNvSpPr/>
          <p:nvPr/>
        </p:nvSpPr>
        <p:spPr>
          <a:xfrm>
            <a:off x="201295" y="3123633"/>
            <a:ext cx="4572000" cy="15773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Подача конкурсных заявок  через сайт РПГУ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  <a:hlinkClick r:id="rId7"/>
              </a:rPr>
              <a:t>https://uslugi.mosreg.ru/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Решение при наличии договора -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ПОДТВЕРЖДЕНИЕ ОПЛАТЫ НЕ ТРЕБУЕТСЯ!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Предоставление – после подтверждения оплаты.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048816" name="Прямоугольник 1"/>
          <p:cNvSpPr/>
          <p:nvPr/>
        </p:nvSpPr>
        <p:spPr>
          <a:xfrm>
            <a:off x="4608004" y="17364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Критерии отбора заявителей: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Создание новых рабочих мест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Рост средней заработной платы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Увеличение выручки и налоговых отчислений </a:t>
            </a:r>
          </a:p>
        </p:txBody>
      </p:sp>
      <p:sp>
        <p:nvSpPr>
          <p:cNvPr id="1048817" name="TextBox 1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КОМПЕНСАЦИЯ ЗАТРАТ НА ПОКУПКУ ОБОРУДОВАНИЯ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Постановление Правительства МО от 25.10.2016 N 788/39</a:t>
            </a:r>
          </a:p>
        </p:txBody>
      </p:sp>
    </p:spTree>
    <p:extLst>
      <p:ext uri="{BB962C8B-B14F-4D97-AF65-F5344CB8AC3E}">
        <p14:creationId xmlns:p14="http://schemas.microsoft.com/office/powerpoint/2010/main" val="36836927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КОМПЕНСАЦИЯ ЗАТРАТ НА ПЕРВЫЙ ВЗНОС ПРИ ЛИЗИНГЕ ОБОРУДОВАНИЯ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Постановление Правительства МО от 25.10.2016 N 788/39</a:t>
            </a:r>
          </a:p>
        </p:txBody>
      </p:sp>
      <p:pic>
        <p:nvPicPr>
          <p:cNvPr id="209721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pic>
        <p:nvPicPr>
          <p:cNvPr id="209722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418" y="628980"/>
            <a:ext cx="1908720" cy="1145233"/>
          </a:xfrm>
          <a:prstGeom prst="rect">
            <a:avLst/>
          </a:prstGeom>
          <a:noFill/>
        </p:spPr>
      </p:pic>
      <p:pic>
        <p:nvPicPr>
          <p:cNvPr id="209722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27213" y="642205"/>
            <a:ext cx="1908720" cy="1145233"/>
          </a:xfrm>
          <a:prstGeom prst="rect">
            <a:avLst/>
          </a:prstGeom>
          <a:noFill/>
        </p:spPr>
      </p:pic>
      <p:sp>
        <p:nvSpPr>
          <p:cNvPr id="1048822" name="TextBox 10"/>
          <p:cNvSpPr txBox="1"/>
          <p:nvPr/>
        </p:nvSpPr>
        <p:spPr>
          <a:xfrm>
            <a:off x="6498522" y="1048235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ОГРАНИЧЕНИЯ </a:t>
            </a:r>
          </a:p>
        </p:txBody>
      </p:sp>
      <p:pic>
        <p:nvPicPr>
          <p:cNvPr id="2097222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861" y="1048721"/>
            <a:ext cx="365214" cy="365214"/>
          </a:xfrm>
          <a:prstGeom prst="rect">
            <a:avLst/>
          </a:prstGeom>
          <a:noFill/>
        </p:spPr>
      </p:pic>
      <p:pic>
        <p:nvPicPr>
          <p:cNvPr id="2097223" name="Picture 2" descr="C:\Users\DembitskiyMN\Desktop\w256h2561348757719Restrict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8442" y="965484"/>
            <a:ext cx="504056" cy="504056"/>
          </a:xfrm>
          <a:prstGeom prst="rect">
            <a:avLst/>
          </a:prstGeom>
          <a:noFill/>
        </p:spPr>
      </p:pic>
      <p:sp>
        <p:nvSpPr>
          <p:cNvPr id="1048823" name="TextBox 15"/>
          <p:cNvSpPr txBox="1"/>
          <p:nvPr/>
        </p:nvSpPr>
        <p:spPr>
          <a:xfrm>
            <a:off x="661472" y="1045545"/>
            <a:ext cx="1526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СУБСИДИЯ</a:t>
            </a:r>
          </a:p>
        </p:txBody>
      </p:sp>
      <p:sp>
        <p:nvSpPr>
          <p:cNvPr id="1048824" name="TextBox 16"/>
          <p:cNvSpPr txBox="1"/>
          <p:nvPr/>
        </p:nvSpPr>
        <p:spPr bwMode="auto">
          <a:xfrm>
            <a:off x="234459" y="1787438"/>
            <a:ext cx="44067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5 млн руб.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70 %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фактически уплаченного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первого взноса  (аванса) по договорам лизин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 закупке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оборудования для создания и (или) развития либо модернизации производства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1048826" name="Прямоугольник 13"/>
          <p:cNvSpPr/>
          <p:nvPr/>
        </p:nvSpPr>
        <p:spPr>
          <a:xfrm>
            <a:off x="201295" y="3123633"/>
            <a:ext cx="4572000" cy="15773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Подача конкурсных заявок  через сайт РПГУ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  <a:hlinkClick r:id="rId7"/>
              </a:rPr>
              <a:t>https://uslugi.mosreg.ru/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Решение при наличии договора -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ПОДТВЕРЖДЕНИЕ ОПЛАТЫ НЕ ТРЕБУЕТСЯ!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Предоставление – после подтверждения оплаты.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5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14.2</a:t>
            </a:r>
          </a:p>
        </p:txBody>
      </p:sp>
      <p:sp>
        <p:nvSpPr>
          <p:cNvPr id="16" name="Прямоугольник 1"/>
          <p:cNvSpPr/>
          <p:nvPr/>
        </p:nvSpPr>
        <p:spPr>
          <a:xfrm>
            <a:off x="4608004" y="17076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Критерии отбора заявителей: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Создание новых рабочих мест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Рост средней заработной платы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Увеличение выручки и налоговых отчислений </a:t>
            </a:r>
          </a:p>
        </p:txBody>
      </p:sp>
      <p:sp>
        <p:nvSpPr>
          <p:cNvPr id="17" name="TextBox 17"/>
          <p:cNvSpPr txBox="1"/>
          <p:nvPr/>
        </p:nvSpPr>
        <p:spPr bwMode="auto">
          <a:xfrm>
            <a:off x="4391472" y="3149555"/>
            <a:ext cx="4861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Оборудование: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дата изготовления (выпуска) которого более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5 лет;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транспортные средства (за исключением спецтехники)</a:t>
            </a:r>
          </a:p>
        </p:txBody>
      </p:sp>
    </p:spTree>
    <p:extLst>
      <p:ext uri="{BB962C8B-B14F-4D97-AF65-F5344CB8AC3E}">
        <p14:creationId xmlns:p14="http://schemas.microsoft.com/office/powerpoint/2010/main" val="3979571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TextBox 58"/>
          <p:cNvSpPr txBox="1"/>
          <p:nvPr/>
        </p:nvSpPr>
        <p:spPr>
          <a:xfrm>
            <a:off x="611560" y="175741"/>
            <a:ext cx="7992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КОМПЕНСАЦИЯ ЗАТРАТ НА ПРОДВИЖЕНИЕ ТОВАРОВ, РАБОТ И УСЛУГ </a:t>
            </a:r>
            <a:b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НА ТОРГОВЫХ ПЛОЩАДКАХ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Постановление Правительства МО от 25.10.2016 N 788/39</a:t>
            </a:r>
          </a:p>
        </p:txBody>
      </p:sp>
      <p:pic>
        <p:nvPicPr>
          <p:cNvPr id="209721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pic>
        <p:nvPicPr>
          <p:cNvPr id="209722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418" y="628980"/>
            <a:ext cx="1908720" cy="1145233"/>
          </a:xfrm>
          <a:prstGeom prst="rect">
            <a:avLst/>
          </a:prstGeom>
          <a:noFill/>
        </p:spPr>
      </p:pic>
      <p:pic>
        <p:nvPicPr>
          <p:cNvPr id="209722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27213" y="642205"/>
            <a:ext cx="1908720" cy="1145233"/>
          </a:xfrm>
          <a:prstGeom prst="rect">
            <a:avLst/>
          </a:prstGeom>
          <a:noFill/>
        </p:spPr>
      </p:pic>
      <p:sp>
        <p:nvSpPr>
          <p:cNvPr id="1048822" name="TextBox 10"/>
          <p:cNvSpPr txBox="1"/>
          <p:nvPr/>
        </p:nvSpPr>
        <p:spPr>
          <a:xfrm>
            <a:off x="6498522" y="1048235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ОГРАНИЧЕНИЯ </a:t>
            </a:r>
          </a:p>
        </p:txBody>
      </p:sp>
      <p:pic>
        <p:nvPicPr>
          <p:cNvPr id="2097222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861" y="1048721"/>
            <a:ext cx="365214" cy="365214"/>
          </a:xfrm>
          <a:prstGeom prst="rect">
            <a:avLst/>
          </a:prstGeom>
          <a:noFill/>
        </p:spPr>
      </p:pic>
      <p:pic>
        <p:nvPicPr>
          <p:cNvPr id="2097223" name="Picture 2" descr="C:\Users\DembitskiyMN\Desktop\w256h2561348757719Restrict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8442" y="965484"/>
            <a:ext cx="504056" cy="504056"/>
          </a:xfrm>
          <a:prstGeom prst="rect">
            <a:avLst/>
          </a:prstGeom>
          <a:noFill/>
        </p:spPr>
      </p:pic>
      <p:sp>
        <p:nvSpPr>
          <p:cNvPr id="1048823" name="TextBox 15"/>
          <p:cNvSpPr txBox="1"/>
          <p:nvPr/>
        </p:nvSpPr>
        <p:spPr>
          <a:xfrm>
            <a:off x="661472" y="1045545"/>
            <a:ext cx="1526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СУБСИДИЯ</a:t>
            </a:r>
          </a:p>
        </p:txBody>
      </p:sp>
      <p:sp>
        <p:nvSpPr>
          <p:cNvPr id="1048824" name="TextBox 16"/>
          <p:cNvSpPr txBox="1"/>
          <p:nvPr/>
        </p:nvSpPr>
        <p:spPr bwMode="auto">
          <a:xfrm>
            <a:off x="234459" y="1787438"/>
            <a:ext cx="44067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500 тыс. руб.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50 %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фактически произведенных затрат текущего года, направленных на: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🔸предоставление комиссии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маркетплейсам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;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🔸рекламу товаров и услуг</a:t>
            </a:r>
          </a:p>
        </p:txBody>
      </p:sp>
      <p:sp>
        <p:nvSpPr>
          <p:cNvPr id="1048826" name="Прямоугольник 13"/>
          <p:cNvSpPr/>
          <p:nvPr/>
        </p:nvSpPr>
        <p:spPr>
          <a:xfrm>
            <a:off x="201295" y="3746881"/>
            <a:ext cx="4572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Подача конкурсных заявок  через сайт РПГУ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  <a:hlinkClick r:id="rId7"/>
              </a:rPr>
              <a:t>https://uslugi.mosreg.ru/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5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14.3</a:t>
            </a:r>
          </a:p>
        </p:txBody>
      </p:sp>
      <p:sp>
        <p:nvSpPr>
          <p:cNvPr id="16" name="Прямоугольник 1"/>
          <p:cNvSpPr/>
          <p:nvPr/>
        </p:nvSpPr>
        <p:spPr>
          <a:xfrm>
            <a:off x="4788353" y="17386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Критерии отбора заявителей: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Реализация товаров собственного производства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Увеличение выручки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Сохранение рабочих мест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30037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Партнеры: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OZON,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Wildberries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AliExpress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Россия,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Яндекс.Еда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Авито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ЛеснойРесурс.рф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, Ярмарка мастеров,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Яндекс.Маркет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Планируется партнерство с: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Детский мир и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СберМегаМаркет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754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КОМПЕНСАЦИЯ % СТАВКИ ПО КРЕДИТАМ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Постановление Правительства МО от 25.10.2016 N 788/39</a:t>
            </a:r>
          </a:p>
        </p:txBody>
      </p:sp>
      <p:pic>
        <p:nvPicPr>
          <p:cNvPr id="209721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pic>
        <p:nvPicPr>
          <p:cNvPr id="209722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0272" y="51470"/>
            <a:ext cx="1908720" cy="1145233"/>
          </a:xfrm>
          <a:prstGeom prst="rect">
            <a:avLst/>
          </a:prstGeom>
          <a:noFill/>
        </p:spPr>
      </p:pic>
      <p:pic>
        <p:nvPicPr>
          <p:cNvPr id="209722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27213" y="642205"/>
            <a:ext cx="1908720" cy="1145233"/>
          </a:xfrm>
          <a:prstGeom prst="rect">
            <a:avLst/>
          </a:prstGeom>
          <a:noFill/>
        </p:spPr>
      </p:pic>
      <p:sp>
        <p:nvSpPr>
          <p:cNvPr id="1048822" name="TextBox 10"/>
          <p:cNvSpPr txBox="1"/>
          <p:nvPr/>
        </p:nvSpPr>
        <p:spPr>
          <a:xfrm>
            <a:off x="7956376" y="470725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ОГРАНИЧЕНИЯ </a:t>
            </a:r>
          </a:p>
        </p:txBody>
      </p:sp>
      <p:pic>
        <p:nvPicPr>
          <p:cNvPr id="2097222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861" y="1048721"/>
            <a:ext cx="365214" cy="365214"/>
          </a:xfrm>
          <a:prstGeom prst="rect">
            <a:avLst/>
          </a:prstGeom>
          <a:noFill/>
        </p:spPr>
      </p:pic>
      <p:pic>
        <p:nvPicPr>
          <p:cNvPr id="2097223" name="Picture 2" descr="C:\Users\DembitskiyMN\Desktop\w256h2561348757719Restrict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304" y="339502"/>
            <a:ext cx="504056" cy="504056"/>
          </a:xfrm>
          <a:prstGeom prst="rect">
            <a:avLst/>
          </a:prstGeom>
          <a:noFill/>
        </p:spPr>
      </p:pic>
      <p:sp>
        <p:nvSpPr>
          <p:cNvPr id="1048823" name="TextBox 15"/>
          <p:cNvSpPr txBox="1"/>
          <p:nvPr/>
        </p:nvSpPr>
        <p:spPr>
          <a:xfrm>
            <a:off x="661472" y="843558"/>
            <a:ext cx="1526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СУБСИДИИ</a:t>
            </a:r>
          </a:p>
        </p:txBody>
      </p:sp>
      <p:sp>
        <p:nvSpPr>
          <p:cNvPr id="1048824" name="TextBox 16"/>
          <p:cNvSpPr txBox="1"/>
          <p:nvPr/>
        </p:nvSpPr>
        <p:spPr bwMode="auto">
          <a:xfrm>
            <a:off x="93283" y="2148221"/>
            <a:ext cx="440670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Компенсируется ключевая ставка ЦБ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кредит от 5 до 100 млн руб. на развитие деятельности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Льготный %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- 1 год,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для отдаленных территорий*  - 2 года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14.4</a:t>
            </a:r>
          </a:p>
        </p:txBody>
      </p:sp>
      <p:sp>
        <p:nvSpPr>
          <p:cNvPr id="16" name="Прямоугольник 1"/>
          <p:cNvSpPr/>
          <p:nvPr/>
        </p:nvSpPr>
        <p:spPr>
          <a:xfrm>
            <a:off x="93283" y="33485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Предприниматель сразу  платит пониженную ставку </a:t>
            </a:r>
            <a:b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 кредиту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Максимальная ставка для заемщика – 8%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6304" y="84355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кредитным организациям, предоставляющим кредиты  по льготной процентной ставке субъектам МСП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26360" y="260988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Партнеры: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Сбербанк России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Банк ВТБ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Промсвязьбанк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Банк Открытие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СДМ-Банк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Совкомбанк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Транскапиталбанк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283" y="429994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* Зарайск, Коломна (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Озёры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), Шаховская, Лотошино, Серебряные Пруды, Шатура, Волоколамск, Орехово-Зуево,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Луховицы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, Электрогорск</a:t>
            </a:r>
          </a:p>
        </p:txBody>
      </p:sp>
    </p:spTree>
    <p:extLst>
      <p:ext uri="{BB962C8B-B14F-4D97-AF65-F5344CB8AC3E}">
        <p14:creationId xmlns:p14="http://schemas.microsoft.com/office/powerpoint/2010/main" val="2724984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extBox 1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49" name="TextBox 3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2.3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290962" y="753558"/>
            <a:ext cx="1472726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651</a:t>
            </a:r>
          </a:p>
        </p:txBody>
      </p:sp>
      <p:sp>
        <p:nvSpPr>
          <p:cNvPr id="19" name="Прямоугольник 4"/>
          <p:cNvSpPr/>
          <p:nvPr/>
        </p:nvSpPr>
        <p:spPr>
          <a:xfrm>
            <a:off x="1763688" y="648664"/>
            <a:ext cx="72728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sym typeface="Roboto"/>
              </a:rPr>
              <a:t>10</a:t>
            </a:r>
            <a:r>
              <a:rPr lang="ru-RU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.05.2020 №651 – </a:t>
            </a:r>
            <a:r>
              <a:rPr lang="ru-RU" b="1" i="1" dirty="0">
                <a:latin typeface="Century Gothic" panose="020B0502020202020204" pitchFamily="34" charset="0"/>
              </a:rPr>
              <a:t>Поддержка системообразующих компаний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Компании, включённые в перечень системообразующих предприятий, могут претендовать на дополнительные меры поддержки: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Century Gothic" panose="020B0502020202020204" pitchFamily="34" charset="0"/>
              </a:rPr>
              <a:t>субсидии на возмещение затрат на производство, выполнение работ и предоставление услуг;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Century Gothic" panose="020B0502020202020204" pitchFamily="34" charset="0"/>
              </a:rPr>
              <a:t>отсрочка (рассрочка) по уплате налогов, авансовых платежей со сроками уплаты в 2020 году, кроме НДПИ и акцизов в случае снижения доходов на 10% и более. При падении выручки более чем на 50% компаниям может быть предоставлена рассрочка на срок до 5 лет;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Century Gothic" panose="020B0502020202020204" pitchFamily="34" charset="0"/>
              </a:rPr>
              <a:t>Государственные гарантии по кредитам или облигационным займам, привлекаемым системообразующими организациями на цели, устанавливаемые Правительством в рамках мер, направленных на решение неотложных задач по обеспечению устойчивости экономического развития, предусмотрены постановлением Правительства от 10 мая 2017 года №549.</a:t>
            </a:r>
            <a:endParaRPr lang="ru-RU" sz="10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5636" y="2569548"/>
            <a:ext cx="3852428" cy="24468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</a:rPr>
              <a:t>Включение в перечень системообразующих компаний.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</a:rPr>
              <a:t>Системообразующее предприятие не должно являться иностранным юридическим лицом, доля иностранного участия в уставном (складочном) капитале не должна превышать 50% (исключение может быть сделано по решению Правительственной комиссии по повышению устойчивости развития российской экономики).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</a:rPr>
              <a:t>Должен быть проведён предварительный анализ финансово-хозяйственной деятельности организации и выполнена оценка её финансовой устойчивости (стресс-тест) в соответствии с порядком, утверждаемым Минэкономразвития.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</a:rPr>
              <a:t>На дату подачи заявления о предоставлении мер поддержки у компании не должно быть недоимки по налогам, сборам, задолженности по иным обязательным платежам в бюджеты бюджетной системы Российской Федерации на сумму более 10 тыс. рублей, а также просроченной задолженности по возврату в федеральный бюджет прежде полученных субсидий.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953" y="2572100"/>
            <a:ext cx="1159825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F46524"/>
                </a:solidFill>
              </a:rPr>
              <a:t>ТРЕБОВАНИЯ</a:t>
            </a:r>
            <a:br>
              <a:rPr lang="ru-RU" sz="1000" b="1" dirty="0">
                <a:solidFill>
                  <a:srgbClr val="F46524"/>
                </a:solidFill>
              </a:rPr>
            </a:br>
            <a:r>
              <a:rPr lang="ru-RU" sz="1000" b="1" dirty="0">
                <a:solidFill>
                  <a:srgbClr val="F46524"/>
                </a:solidFill>
              </a:rPr>
              <a:t>К ЗАЯВИТЕЛЮ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0072" y="2572624"/>
            <a:ext cx="2196244" cy="2462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F46524"/>
                </a:solidFill>
              </a:rPr>
              <a:t>Дополнительная информация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20072" y="2794665"/>
            <a:ext cx="3653484" cy="10618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0000"/>
                </a:solidFill>
              </a:rPr>
              <a:t>Кредиты по льготной ставке могут получить дочерние общества системообразующих организаций, так же как и их материнские компании. </a:t>
            </a:r>
            <a:br>
              <a:rPr lang="ru-RU" sz="900" dirty="0">
                <a:solidFill>
                  <a:srgbClr val="000000"/>
                </a:solidFill>
              </a:rPr>
            </a:br>
            <a:r>
              <a:rPr lang="ru-RU" sz="900" b="1" dirty="0">
                <a:solidFill>
                  <a:srgbClr val="000000"/>
                </a:solidFill>
              </a:rPr>
              <a:t>Суммарный объём кредита, выданный группе компаний, не должен превышать 3 млрд рублей, а ставка – 5% годовых. </a:t>
            </a:r>
            <a:r>
              <a:rPr lang="ru-RU" sz="900" dirty="0">
                <a:solidFill>
                  <a:srgbClr val="000000"/>
                </a:solidFill>
              </a:rPr>
              <a:t>Период субсидирования ставки – </a:t>
            </a:r>
            <a:r>
              <a:rPr lang="ru-RU" sz="900" b="1" dirty="0">
                <a:solidFill>
                  <a:srgbClr val="000000"/>
                </a:solidFill>
              </a:rPr>
              <a:t>1 год </a:t>
            </a:r>
            <a:r>
              <a:rPr lang="ru-RU" sz="900" dirty="0">
                <a:solidFill>
                  <a:srgbClr val="000000"/>
                </a:solidFill>
              </a:rPr>
              <a:t>со дня заключения кредитного договора.</a:t>
            </a:r>
            <a:endParaRPr lang="ru-RU" sz="900" dirty="0">
              <a:solidFill>
                <a:srgbClr val="000000"/>
              </a:solidFill>
              <a:latin typeface="Century Gothic" panose="020B0502020202020204" pitchFamily="34" charset="0"/>
              <a:ea typeface="Roboto"/>
              <a:cs typeface="Robot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0072" y="3939902"/>
            <a:ext cx="2196244" cy="2462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F46524"/>
                </a:solidFill>
              </a:rPr>
              <a:t>Размер предприятия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220072" y="4186123"/>
            <a:ext cx="365348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  <a:latin typeface="Century Gothic" panose="020B0502020202020204" pitchFamily="34" charset="0"/>
              </a:rPr>
              <a:t>Среднее (100-250 человек)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  <a:latin typeface="Century Gothic" panose="020B0502020202020204" pitchFamily="34" charset="0"/>
                <a:ea typeface="Roboto"/>
                <a:cs typeface="Roboto"/>
              </a:rPr>
              <a:t>Крупное (от 250 человек)</a:t>
            </a:r>
          </a:p>
        </p:txBody>
      </p:sp>
    </p:spTree>
    <p:extLst>
      <p:ext uri="{BB962C8B-B14F-4D97-AF65-F5344CB8AC3E}">
        <p14:creationId xmlns:p14="http://schemas.microsoft.com/office/powerpoint/2010/main" val="23870733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МОСКОВСКИЙ ОБЛАСТНОЙ ФОНД РАЗВИТИЯ МИКРОФИНАНСИРОВАНИЯ СУБЪЕКТОВ МСП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www.mofmicro.ru</a:t>
            </a:r>
          </a:p>
        </p:txBody>
      </p:sp>
      <p:pic>
        <p:nvPicPr>
          <p:cNvPr id="209722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pic>
        <p:nvPicPr>
          <p:cNvPr id="209722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984" y="1059582"/>
            <a:ext cx="1908720" cy="1145233"/>
          </a:xfrm>
          <a:prstGeom prst="rect">
            <a:avLst/>
          </a:prstGeom>
          <a:noFill/>
        </p:spPr>
      </p:pic>
      <p:sp>
        <p:nvSpPr>
          <p:cNvPr id="1048837" name="TextBox 16"/>
          <p:cNvSpPr txBox="1"/>
          <p:nvPr/>
        </p:nvSpPr>
        <p:spPr>
          <a:xfrm>
            <a:off x="5364088" y="1478837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УСЛОВИЯ</a:t>
            </a:r>
          </a:p>
        </p:txBody>
      </p:sp>
      <p:pic>
        <p:nvPicPr>
          <p:cNvPr id="2097227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6895" y="1378997"/>
            <a:ext cx="482495" cy="482495"/>
          </a:xfrm>
          <a:prstGeom prst="rect">
            <a:avLst/>
          </a:prstGeom>
          <a:noFill/>
        </p:spPr>
      </p:pic>
      <p:sp>
        <p:nvSpPr>
          <p:cNvPr id="1048838" name="Прямоугольник 19"/>
          <p:cNvSpPr/>
          <p:nvPr/>
        </p:nvSpPr>
        <p:spPr>
          <a:xfrm>
            <a:off x="251520" y="752386"/>
            <a:ext cx="8554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Предоставление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микрозаймов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 малым и средним предприятиям Московской области</a:t>
            </a:r>
          </a:p>
        </p:txBody>
      </p:sp>
      <p:sp>
        <p:nvSpPr>
          <p:cNvPr id="1048839" name="TextBox 20"/>
          <p:cNvSpPr txBox="1"/>
          <p:nvPr/>
        </p:nvSpPr>
        <p:spPr>
          <a:xfrm>
            <a:off x="1321806" y="1312605"/>
            <a:ext cx="2098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ЗАЙМЫ</a:t>
            </a:r>
          </a:p>
        </p:txBody>
      </p:sp>
      <p:sp>
        <p:nvSpPr>
          <p:cNvPr id="1048840" name="Прямоугольник 21"/>
          <p:cNvSpPr/>
          <p:nvPr/>
        </p:nvSpPr>
        <p:spPr>
          <a:xfrm>
            <a:off x="590377" y="1919454"/>
            <a:ext cx="3313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до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 5 млн рублей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до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3-х лет</a:t>
            </a:r>
          </a:p>
        </p:txBody>
      </p:sp>
      <p:sp>
        <p:nvSpPr>
          <p:cNvPr id="1048841" name="Прямоугольник 22"/>
          <p:cNvSpPr/>
          <p:nvPr/>
        </p:nvSpPr>
        <p:spPr>
          <a:xfrm>
            <a:off x="714012" y="2800548"/>
            <a:ext cx="3313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- на развитие бизнеса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- начинающему бизнесу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- оборотные средства</a:t>
            </a:r>
          </a:p>
        </p:txBody>
      </p:sp>
      <p:sp>
        <p:nvSpPr>
          <p:cNvPr id="1048842" name="TextBox 23"/>
          <p:cNvSpPr txBox="1"/>
          <p:nvPr/>
        </p:nvSpPr>
        <p:spPr bwMode="auto">
          <a:xfrm>
            <a:off x="4283968" y="2011132"/>
            <a:ext cx="4860032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Ставка – от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1,00 %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до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3,50 %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годовых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(для удалённых территорий, промышленности и других приоритетных направлений)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Ставка – от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4,50 %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до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7,00 %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годовых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(для неприоритетных направлений)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Без дополнительных комиссий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Гибкий график погашения (отсрочка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Широкий спектр обеспечения (залог)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Возможна поэтапная выдача займа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Возможно получение более одного займа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Возможно рефинансирование действующих «дорогих» кредитов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Срок рассмотрения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10 дней</a:t>
            </a:r>
          </a:p>
        </p:txBody>
      </p:sp>
      <p:pic>
        <p:nvPicPr>
          <p:cNvPr id="2097228" name="Picture 4" descr="C:\Users\DembitskiyMN\Desktop\znak-0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6855" y="3242796"/>
            <a:ext cx="288765" cy="288765"/>
          </a:xfrm>
          <a:prstGeom prst="rect">
            <a:avLst/>
          </a:prstGeom>
          <a:noFill/>
        </p:spPr>
      </p:pic>
      <p:sp>
        <p:nvSpPr>
          <p:cNvPr id="14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14.5</a:t>
            </a:r>
          </a:p>
        </p:txBody>
      </p:sp>
    </p:spTree>
    <p:extLst>
      <p:ext uri="{BB962C8B-B14F-4D97-AF65-F5344CB8AC3E}">
        <p14:creationId xmlns:p14="http://schemas.microsoft.com/office/powerpoint/2010/main" val="106570470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МОСКОВСКИЙ ОБЛАСТНОЙ ГАРАНТИЙНЫЙ ФОНД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www.mosreg-garant.ru</a:t>
            </a:r>
          </a:p>
        </p:txBody>
      </p:sp>
      <p:pic>
        <p:nvPicPr>
          <p:cNvPr id="209722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pic>
        <p:nvPicPr>
          <p:cNvPr id="209723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4253" y="1203599"/>
            <a:ext cx="1908720" cy="1145233"/>
          </a:xfrm>
          <a:prstGeom prst="rect">
            <a:avLst/>
          </a:prstGeom>
          <a:noFill/>
        </p:spPr>
      </p:pic>
      <p:pic>
        <p:nvPicPr>
          <p:cNvPr id="209723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101437" y="1203598"/>
            <a:ext cx="1908720" cy="1145233"/>
          </a:xfrm>
          <a:prstGeom prst="rect">
            <a:avLst/>
          </a:prstGeom>
          <a:noFill/>
        </p:spPr>
      </p:pic>
      <p:sp>
        <p:nvSpPr>
          <p:cNvPr id="1048847" name="TextBox 16"/>
          <p:cNvSpPr txBox="1"/>
          <p:nvPr/>
        </p:nvSpPr>
        <p:spPr>
          <a:xfrm>
            <a:off x="1960070" y="160693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УСЛОВИЯ</a:t>
            </a:r>
          </a:p>
        </p:txBody>
      </p:sp>
      <p:sp>
        <p:nvSpPr>
          <p:cNvPr id="1048848" name="TextBox 18"/>
          <p:cNvSpPr txBox="1"/>
          <p:nvPr/>
        </p:nvSpPr>
        <p:spPr>
          <a:xfrm>
            <a:off x="5810357" y="162285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ТРЕБОВАНИЯ </a:t>
            </a:r>
          </a:p>
        </p:txBody>
      </p:sp>
      <p:pic>
        <p:nvPicPr>
          <p:cNvPr id="2097232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2085" y="1610114"/>
            <a:ext cx="365214" cy="365214"/>
          </a:xfrm>
          <a:prstGeom prst="rect">
            <a:avLst/>
          </a:prstGeom>
          <a:noFill/>
        </p:spPr>
      </p:pic>
      <p:pic>
        <p:nvPicPr>
          <p:cNvPr id="2097233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3164" y="1523014"/>
            <a:ext cx="482495" cy="482495"/>
          </a:xfrm>
          <a:prstGeom prst="rect">
            <a:avLst/>
          </a:prstGeom>
          <a:noFill/>
        </p:spPr>
      </p:pic>
      <p:sp>
        <p:nvSpPr>
          <p:cNvPr id="1048849" name="Прямоугольник 21"/>
          <p:cNvSpPr/>
          <p:nvPr/>
        </p:nvSpPr>
        <p:spPr>
          <a:xfrm>
            <a:off x="385625" y="660566"/>
            <a:ext cx="8554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Предоставление  поручительств по обязательствам субъектов МСП по кредитным договорам/договорам займа/ договорам банковской гарантии/договорам лизинга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48850" name="TextBox 22"/>
          <p:cNvSpPr txBox="1"/>
          <p:nvPr/>
        </p:nvSpPr>
        <p:spPr bwMode="auto">
          <a:xfrm>
            <a:off x="251520" y="2143457"/>
            <a:ext cx="419068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 кредитным договорам/договорам займа: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70%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суммы кредита;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на срок 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10 лет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(торговля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24 мес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.);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42 млн руб.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вознаграждение Фонда 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0,75%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годовых от суммы поручительства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 банковским гарантиям (44 и 223-ФЗ)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50%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суммы гарантии;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на срок 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3 лет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30 млн руб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.;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вознаграждение Фонда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1%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годовых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 договорам лизинга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50%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суммы лизинга;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на срок 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5 лет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42 млн руб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.;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вознаграждение Фонда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0,75%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годовых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48851" name="TextBox 23"/>
          <p:cNvSpPr txBox="1"/>
          <p:nvPr/>
        </p:nvSpPr>
        <p:spPr bwMode="auto">
          <a:xfrm>
            <a:off x="4679504" y="2305473"/>
            <a:ext cx="421297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Субъект МСП Московской области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старше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3 мес.;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Без долгов по налогам и сборам (допускается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50 000 руб.);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С собственным залоговым обеспечением в объеме не менее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30%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(не менее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50%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при сумме кредита более 20.0 млн рублей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Поручительства не предоставляются субъектам МСП, занимающимся: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Игорным бизнесом, ломбардам;</a:t>
            </a:r>
          </a:p>
        </p:txBody>
      </p:sp>
      <p:sp>
        <p:nvSpPr>
          <p:cNvPr id="14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14.6</a:t>
            </a:r>
          </a:p>
        </p:txBody>
      </p:sp>
    </p:spTree>
    <p:extLst>
      <p:ext uri="{BB962C8B-B14F-4D97-AF65-F5344CB8AC3E}">
        <p14:creationId xmlns:p14="http://schemas.microsoft.com/office/powerpoint/2010/main" val="219125086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АО «КОРПОРАЦИЯ МСП»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www.corpmsp.ru</a:t>
            </a:r>
          </a:p>
        </p:txBody>
      </p:sp>
      <p:pic>
        <p:nvPicPr>
          <p:cNvPr id="209723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856" name="Прямоугольник 6"/>
          <p:cNvSpPr/>
          <p:nvPr/>
        </p:nvSpPr>
        <p:spPr>
          <a:xfrm>
            <a:off x="353972" y="987574"/>
            <a:ext cx="59618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Гарантийная поддержка -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/>
                <a:sym typeface="Arial"/>
              </a:rPr>
              <a:t> предоставление гарантий субъектам МСП в целях обеспечения кредитов (обеспечение требуется для получения гарантии свыше 100 млн рублей)</a:t>
            </a:r>
          </a:p>
        </p:txBody>
      </p:sp>
      <p:pic>
        <p:nvPicPr>
          <p:cNvPr id="209723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830" y="1639092"/>
            <a:ext cx="1908720" cy="1145233"/>
          </a:xfrm>
          <a:prstGeom prst="rect">
            <a:avLst/>
          </a:prstGeom>
          <a:noFill/>
        </p:spPr>
      </p:pic>
      <p:sp>
        <p:nvSpPr>
          <p:cNvPr id="1048858" name="TextBox 13"/>
          <p:cNvSpPr txBox="1"/>
          <p:nvPr/>
        </p:nvSpPr>
        <p:spPr bwMode="auto">
          <a:xfrm>
            <a:off x="1030298" y="1956556"/>
            <a:ext cx="4294334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Срок гарантии: 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15 лет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Сумма гарантии:</a:t>
            </a:r>
            <a:endParaRPr kumimoji="0" lang="ru-RU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50% </a:t>
            </a:r>
            <a:r>
              <a:rPr kumimoji="0" lang="ru-RU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от суммы кредита;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70-75% </a:t>
            </a: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от суммы кредита в рамках ряда специальных продуктов и продуктов «Согарантии»;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до 100% </a:t>
            </a: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от суммы кредита для </a:t>
            </a:r>
            <a:r>
              <a:rPr kumimoji="0" lang="ru-RU" altLang="ko-K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стартапов</a:t>
            </a: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Обеспечение</a:t>
            </a:r>
            <a:b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&lt;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100 млн рублей – не требуется,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&gt;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100 млн рублей –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последзалог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созалог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/поручительство</a:t>
            </a:r>
            <a:endParaRPr kumimoji="0" lang="ru-RU" altLang="ko-K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pic>
        <p:nvPicPr>
          <p:cNvPr id="2097236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4447" y="1956556"/>
            <a:ext cx="482495" cy="48249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3958"/>
            <a:ext cx="2654130" cy="93610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 bwMode="auto">
          <a:xfrm>
            <a:off x="5580112" y="2108956"/>
            <a:ext cx="338437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Вознаграждение за гарантию:</a:t>
            </a:r>
            <a:endParaRPr kumimoji="0" lang="ru-RU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До 0,75% годовых;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1,25% годовых (для субъектов МСП, входящих в Группу связанных заемщиков, включающую компании с выручкой более 2 млрд рублей (при сумме гарантии </a:t>
            </a: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&gt;</a:t>
            </a: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 100 млн рублей)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Для отдельных гарантийных продуктов: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0,4% годовых – субъектов МСП, осуществляющих деятельность в сфере туризма и застройщиков, применяющих счета </a:t>
            </a:r>
            <a:r>
              <a:rPr kumimoji="0" lang="ru-RU" altLang="ko-K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эскроу</a:t>
            </a: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До 0,01% годовых для выпускников акселерационных программ Корпорации</a:t>
            </a:r>
          </a:p>
        </p:txBody>
      </p:sp>
      <p:sp>
        <p:nvSpPr>
          <p:cNvPr id="11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14.7</a:t>
            </a:r>
          </a:p>
        </p:txBody>
      </p:sp>
    </p:spTree>
    <p:extLst>
      <p:ext uri="{BB962C8B-B14F-4D97-AF65-F5344CB8AC3E}">
        <p14:creationId xmlns:p14="http://schemas.microsoft.com/office/powerpoint/2010/main" val="312370641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АО «КОРПОРАЦИЯ МСП»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www.corpmsp.ru</a:t>
            </a:r>
          </a:p>
        </p:txBody>
      </p:sp>
      <p:pic>
        <p:nvPicPr>
          <p:cNvPr id="2097238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864" name="Заголовок 1"/>
          <p:cNvSpPr txBox="1"/>
          <p:nvPr/>
        </p:nvSpPr>
        <p:spPr>
          <a:xfrm>
            <a:off x="901947" y="782592"/>
            <a:ext cx="6958630" cy="4158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  <a:sym typeface="Arial"/>
              </a:rPr>
              <a:t>«Программа стимулирования кредитования субъектов МСП»</a:t>
            </a:r>
          </a:p>
        </p:txBody>
      </p:sp>
      <p:sp>
        <p:nvSpPr>
          <p:cNvPr id="1048872" name="L-Shape 10"/>
          <p:cNvSpPr/>
          <p:nvPr/>
        </p:nvSpPr>
        <p:spPr>
          <a:xfrm rot="13701821">
            <a:off x="728937" y="858955"/>
            <a:ext cx="263175" cy="263175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99" tIns="27199" rIns="54399" bIns="27199" rtlCol="0" anchor="ctr"/>
          <a:lstStyle/>
          <a:p>
            <a:pPr marL="0" marR="0" lvl="0" indent="0" algn="ctr" defTabSz="544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33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2" name="Group 1462"/>
          <p:cNvGrpSpPr/>
          <p:nvPr/>
        </p:nvGrpSpPr>
        <p:grpSpPr>
          <a:xfrm>
            <a:off x="856479" y="1774295"/>
            <a:ext cx="343076" cy="452171"/>
            <a:chOff x="2489201" y="17492663"/>
            <a:chExt cx="379413" cy="500063"/>
          </a:xfrm>
          <a:solidFill>
            <a:schemeClr val="bg2"/>
          </a:solidFill>
        </p:grpSpPr>
        <p:sp>
          <p:nvSpPr>
            <p:cNvPr id="1048873" name="Freeform 584"/>
            <p:cNvSpPr/>
            <p:nvPr/>
          </p:nvSpPr>
          <p:spPr bwMode="auto">
            <a:xfrm>
              <a:off x="2555876" y="17681575"/>
              <a:ext cx="246063" cy="36513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874" name="Freeform 585"/>
            <p:cNvSpPr/>
            <p:nvPr/>
          </p:nvSpPr>
          <p:spPr bwMode="auto">
            <a:xfrm>
              <a:off x="2555876" y="17740313"/>
              <a:ext cx="246063" cy="34925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875" name="Freeform 586"/>
            <p:cNvSpPr/>
            <p:nvPr/>
          </p:nvSpPr>
          <p:spPr bwMode="auto">
            <a:xfrm>
              <a:off x="2555876" y="17799050"/>
              <a:ext cx="246063" cy="34925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876" name="Freeform 587"/>
            <p:cNvSpPr/>
            <p:nvPr/>
          </p:nvSpPr>
          <p:spPr bwMode="auto">
            <a:xfrm>
              <a:off x="2555876" y="17860963"/>
              <a:ext cx="141288" cy="34925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2"/>
                    <a:pt x="48" y="6"/>
                  </a:cubicBezTo>
                  <a:cubicBezTo>
                    <a:pt x="48" y="9"/>
                    <a:pt x="45" y="12"/>
                    <a:pt x="42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877" name="Freeform 588"/>
            <p:cNvSpPr/>
            <p:nvPr/>
          </p:nvSpPr>
          <p:spPr bwMode="auto">
            <a:xfrm>
              <a:off x="2489201" y="17492663"/>
              <a:ext cx="379413" cy="500063"/>
            </a:xfrm>
            <a:custGeom>
              <a:avLst/>
              <a:gdLst>
                <a:gd name="T0" fmla="*/ 112 w 130"/>
                <a:gd name="T1" fmla="*/ 171 h 171"/>
                <a:gd name="T2" fmla="*/ 17 w 130"/>
                <a:gd name="T3" fmla="*/ 171 h 171"/>
                <a:gd name="T4" fmla="*/ 0 w 130"/>
                <a:gd name="T5" fmla="*/ 153 h 171"/>
                <a:gd name="T6" fmla="*/ 0 w 130"/>
                <a:gd name="T7" fmla="*/ 18 h 171"/>
                <a:gd name="T8" fmla="*/ 17 w 130"/>
                <a:gd name="T9" fmla="*/ 0 h 171"/>
                <a:gd name="T10" fmla="*/ 23 w 130"/>
                <a:gd name="T11" fmla="*/ 6 h 171"/>
                <a:gd name="T12" fmla="*/ 17 w 130"/>
                <a:gd name="T13" fmla="*/ 12 h 171"/>
                <a:gd name="T14" fmla="*/ 12 w 130"/>
                <a:gd name="T15" fmla="*/ 18 h 171"/>
                <a:gd name="T16" fmla="*/ 12 w 130"/>
                <a:gd name="T17" fmla="*/ 153 h 171"/>
                <a:gd name="T18" fmla="*/ 17 w 130"/>
                <a:gd name="T19" fmla="*/ 159 h 171"/>
                <a:gd name="T20" fmla="*/ 112 w 130"/>
                <a:gd name="T21" fmla="*/ 159 h 171"/>
                <a:gd name="T22" fmla="*/ 118 w 130"/>
                <a:gd name="T23" fmla="*/ 153 h 171"/>
                <a:gd name="T24" fmla="*/ 118 w 130"/>
                <a:gd name="T25" fmla="*/ 18 h 171"/>
                <a:gd name="T26" fmla="*/ 112 w 130"/>
                <a:gd name="T27" fmla="*/ 12 h 171"/>
                <a:gd name="T28" fmla="*/ 89 w 130"/>
                <a:gd name="T29" fmla="*/ 12 h 171"/>
                <a:gd name="T30" fmla="*/ 83 w 130"/>
                <a:gd name="T31" fmla="*/ 6 h 171"/>
                <a:gd name="T32" fmla="*/ 89 w 130"/>
                <a:gd name="T33" fmla="*/ 0 h 171"/>
                <a:gd name="T34" fmla="*/ 112 w 130"/>
                <a:gd name="T35" fmla="*/ 0 h 171"/>
                <a:gd name="T36" fmla="*/ 130 w 130"/>
                <a:gd name="T37" fmla="*/ 18 h 171"/>
                <a:gd name="T38" fmla="*/ 130 w 130"/>
                <a:gd name="T39" fmla="*/ 153 h 171"/>
                <a:gd name="T40" fmla="*/ 112 w 130"/>
                <a:gd name="T41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1">
                  <a:moveTo>
                    <a:pt x="112" y="171"/>
                  </a:moveTo>
                  <a:cubicBezTo>
                    <a:pt x="17" y="171"/>
                    <a:pt x="17" y="171"/>
                    <a:pt x="17" y="171"/>
                  </a:cubicBezTo>
                  <a:cubicBezTo>
                    <a:pt x="8" y="171"/>
                    <a:pt x="0" y="163"/>
                    <a:pt x="0" y="15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1" y="0"/>
                    <a:pt x="23" y="3"/>
                    <a:pt x="23" y="6"/>
                  </a:cubicBezTo>
                  <a:cubicBezTo>
                    <a:pt x="23" y="9"/>
                    <a:pt x="21" y="12"/>
                    <a:pt x="17" y="12"/>
                  </a:cubicBezTo>
                  <a:cubicBezTo>
                    <a:pt x="14" y="12"/>
                    <a:pt x="12" y="14"/>
                    <a:pt x="12" y="18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2" y="156"/>
                    <a:pt x="14" y="159"/>
                    <a:pt x="17" y="159"/>
                  </a:cubicBezTo>
                  <a:cubicBezTo>
                    <a:pt x="112" y="159"/>
                    <a:pt x="112" y="159"/>
                    <a:pt x="112" y="159"/>
                  </a:cubicBezTo>
                  <a:cubicBezTo>
                    <a:pt x="116" y="159"/>
                    <a:pt x="118" y="156"/>
                    <a:pt x="118" y="153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4"/>
                    <a:pt x="116" y="12"/>
                    <a:pt x="112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6" y="12"/>
                    <a:pt x="83" y="9"/>
                    <a:pt x="83" y="6"/>
                  </a:cubicBezTo>
                  <a:cubicBezTo>
                    <a:pt x="83" y="3"/>
                    <a:pt x="86" y="0"/>
                    <a:pt x="89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2" y="0"/>
                    <a:pt x="130" y="8"/>
                    <a:pt x="130" y="18"/>
                  </a:cubicBezTo>
                  <a:cubicBezTo>
                    <a:pt x="130" y="153"/>
                    <a:pt x="130" y="153"/>
                    <a:pt x="130" y="153"/>
                  </a:cubicBezTo>
                  <a:cubicBezTo>
                    <a:pt x="130" y="163"/>
                    <a:pt x="122" y="171"/>
                    <a:pt x="112" y="171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145728" name="Прямая соединительная линия 32"/>
          <p:cNvCxnSpPr>
            <a:cxnSpLocks/>
          </p:cNvCxnSpPr>
          <p:nvPr/>
        </p:nvCxnSpPr>
        <p:spPr>
          <a:xfrm>
            <a:off x="674752" y="1347614"/>
            <a:ext cx="7123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/>
          <p:cNvSpPr txBox="1"/>
          <p:nvPr/>
        </p:nvSpPr>
        <p:spPr bwMode="auto">
          <a:xfrm>
            <a:off x="1351284" y="1772306"/>
            <a:ext cx="5446462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3 млн рублей до 1 млрд рублей (до 4 млрд рублей для торговых предприятий по ставке до 8,5% годовых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(до 0,5 млн рублей для ИП и самозанятых)</a:t>
            </a:r>
            <a:endParaRPr kumimoji="0" lang="ru-RU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Срок финансирования</a:t>
            </a:r>
            <a:endParaRPr kumimoji="0" lang="ru-RU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До 3 лет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Ограничения по сумме кредита</a:t>
            </a:r>
            <a:b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более 4 млрд рублей на 1 заемщика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endParaRPr kumimoji="0" lang="ru-RU" altLang="ko-K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15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14.8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31790"/>
            <a:ext cx="265413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0959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АО «КОРПОРАЦИЯ МСП»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www.corpmsp.ru</a:t>
            </a:r>
          </a:p>
        </p:txBody>
      </p:sp>
      <p:pic>
        <p:nvPicPr>
          <p:cNvPr id="2097238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864" name="Заголовок 1"/>
          <p:cNvSpPr txBox="1"/>
          <p:nvPr/>
        </p:nvSpPr>
        <p:spPr>
          <a:xfrm>
            <a:off x="901947" y="782592"/>
            <a:ext cx="6958630" cy="4158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  <a:sym typeface="Arial"/>
              </a:rPr>
              <a:t>«Программа субсидирования кредитования субъектов МСП»</a:t>
            </a:r>
          </a:p>
        </p:txBody>
      </p:sp>
      <p:sp>
        <p:nvSpPr>
          <p:cNvPr id="1048872" name="L-Shape 10"/>
          <p:cNvSpPr/>
          <p:nvPr/>
        </p:nvSpPr>
        <p:spPr>
          <a:xfrm rot="13701821">
            <a:off x="728937" y="858955"/>
            <a:ext cx="263175" cy="263175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99" tIns="27199" rIns="54399" bIns="27199" rtlCol="0" anchor="ctr"/>
          <a:lstStyle/>
          <a:p>
            <a:pPr marL="0" marR="0" lvl="0" indent="0" algn="ctr" defTabSz="544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33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2" name="Group 1462"/>
          <p:cNvGrpSpPr/>
          <p:nvPr/>
        </p:nvGrpSpPr>
        <p:grpSpPr>
          <a:xfrm>
            <a:off x="703221" y="1667872"/>
            <a:ext cx="343076" cy="452171"/>
            <a:chOff x="2489201" y="17492663"/>
            <a:chExt cx="379413" cy="500063"/>
          </a:xfrm>
          <a:solidFill>
            <a:schemeClr val="bg2"/>
          </a:solidFill>
        </p:grpSpPr>
        <p:sp>
          <p:nvSpPr>
            <p:cNvPr id="1048873" name="Freeform 584"/>
            <p:cNvSpPr/>
            <p:nvPr/>
          </p:nvSpPr>
          <p:spPr bwMode="auto">
            <a:xfrm>
              <a:off x="2555876" y="17681575"/>
              <a:ext cx="246063" cy="36513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874" name="Freeform 585"/>
            <p:cNvSpPr/>
            <p:nvPr/>
          </p:nvSpPr>
          <p:spPr bwMode="auto">
            <a:xfrm>
              <a:off x="2555876" y="17740313"/>
              <a:ext cx="246063" cy="34925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875" name="Freeform 586"/>
            <p:cNvSpPr/>
            <p:nvPr/>
          </p:nvSpPr>
          <p:spPr bwMode="auto">
            <a:xfrm>
              <a:off x="2555876" y="17799050"/>
              <a:ext cx="246063" cy="34925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876" name="Freeform 587"/>
            <p:cNvSpPr/>
            <p:nvPr/>
          </p:nvSpPr>
          <p:spPr bwMode="auto">
            <a:xfrm>
              <a:off x="2555876" y="17860963"/>
              <a:ext cx="141288" cy="34925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2"/>
                    <a:pt x="48" y="6"/>
                  </a:cubicBezTo>
                  <a:cubicBezTo>
                    <a:pt x="48" y="9"/>
                    <a:pt x="45" y="12"/>
                    <a:pt x="42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877" name="Freeform 588"/>
            <p:cNvSpPr/>
            <p:nvPr/>
          </p:nvSpPr>
          <p:spPr bwMode="auto">
            <a:xfrm>
              <a:off x="2489201" y="17492663"/>
              <a:ext cx="379413" cy="500063"/>
            </a:xfrm>
            <a:custGeom>
              <a:avLst/>
              <a:gdLst>
                <a:gd name="T0" fmla="*/ 112 w 130"/>
                <a:gd name="T1" fmla="*/ 171 h 171"/>
                <a:gd name="T2" fmla="*/ 17 w 130"/>
                <a:gd name="T3" fmla="*/ 171 h 171"/>
                <a:gd name="T4" fmla="*/ 0 w 130"/>
                <a:gd name="T5" fmla="*/ 153 h 171"/>
                <a:gd name="T6" fmla="*/ 0 w 130"/>
                <a:gd name="T7" fmla="*/ 18 h 171"/>
                <a:gd name="T8" fmla="*/ 17 w 130"/>
                <a:gd name="T9" fmla="*/ 0 h 171"/>
                <a:gd name="T10" fmla="*/ 23 w 130"/>
                <a:gd name="T11" fmla="*/ 6 h 171"/>
                <a:gd name="T12" fmla="*/ 17 w 130"/>
                <a:gd name="T13" fmla="*/ 12 h 171"/>
                <a:gd name="T14" fmla="*/ 12 w 130"/>
                <a:gd name="T15" fmla="*/ 18 h 171"/>
                <a:gd name="T16" fmla="*/ 12 w 130"/>
                <a:gd name="T17" fmla="*/ 153 h 171"/>
                <a:gd name="T18" fmla="*/ 17 w 130"/>
                <a:gd name="T19" fmla="*/ 159 h 171"/>
                <a:gd name="T20" fmla="*/ 112 w 130"/>
                <a:gd name="T21" fmla="*/ 159 h 171"/>
                <a:gd name="T22" fmla="*/ 118 w 130"/>
                <a:gd name="T23" fmla="*/ 153 h 171"/>
                <a:gd name="T24" fmla="*/ 118 w 130"/>
                <a:gd name="T25" fmla="*/ 18 h 171"/>
                <a:gd name="T26" fmla="*/ 112 w 130"/>
                <a:gd name="T27" fmla="*/ 12 h 171"/>
                <a:gd name="T28" fmla="*/ 89 w 130"/>
                <a:gd name="T29" fmla="*/ 12 h 171"/>
                <a:gd name="T30" fmla="*/ 83 w 130"/>
                <a:gd name="T31" fmla="*/ 6 h 171"/>
                <a:gd name="T32" fmla="*/ 89 w 130"/>
                <a:gd name="T33" fmla="*/ 0 h 171"/>
                <a:gd name="T34" fmla="*/ 112 w 130"/>
                <a:gd name="T35" fmla="*/ 0 h 171"/>
                <a:gd name="T36" fmla="*/ 130 w 130"/>
                <a:gd name="T37" fmla="*/ 18 h 171"/>
                <a:gd name="T38" fmla="*/ 130 w 130"/>
                <a:gd name="T39" fmla="*/ 153 h 171"/>
                <a:gd name="T40" fmla="*/ 112 w 130"/>
                <a:gd name="T41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1">
                  <a:moveTo>
                    <a:pt x="112" y="171"/>
                  </a:moveTo>
                  <a:cubicBezTo>
                    <a:pt x="17" y="171"/>
                    <a:pt x="17" y="171"/>
                    <a:pt x="17" y="171"/>
                  </a:cubicBezTo>
                  <a:cubicBezTo>
                    <a:pt x="8" y="171"/>
                    <a:pt x="0" y="163"/>
                    <a:pt x="0" y="15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1" y="0"/>
                    <a:pt x="23" y="3"/>
                    <a:pt x="23" y="6"/>
                  </a:cubicBezTo>
                  <a:cubicBezTo>
                    <a:pt x="23" y="9"/>
                    <a:pt x="21" y="12"/>
                    <a:pt x="17" y="12"/>
                  </a:cubicBezTo>
                  <a:cubicBezTo>
                    <a:pt x="14" y="12"/>
                    <a:pt x="12" y="14"/>
                    <a:pt x="12" y="18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2" y="156"/>
                    <a:pt x="14" y="159"/>
                    <a:pt x="17" y="159"/>
                  </a:cubicBezTo>
                  <a:cubicBezTo>
                    <a:pt x="112" y="159"/>
                    <a:pt x="112" y="159"/>
                    <a:pt x="112" y="159"/>
                  </a:cubicBezTo>
                  <a:cubicBezTo>
                    <a:pt x="116" y="159"/>
                    <a:pt x="118" y="156"/>
                    <a:pt x="118" y="153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4"/>
                    <a:pt x="116" y="12"/>
                    <a:pt x="112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6" y="12"/>
                    <a:pt x="83" y="9"/>
                    <a:pt x="83" y="6"/>
                  </a:cubicBezTo>
                  <a:cubicBezTo>
                    <a:pt x="83" y="3"/>
                    <a:pt x="86" y="0"/>
                    <a:pt x="89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2" y="0"/>
                    <a:pt x="130" y="8"/>
                    <a:pt x="130" y="18"/>
                  </a:cubicBezTo>
                  <a:cubicBezTo>
                    <a:pt x="130" y="153"/>
                    <a:pt x="130" y="153"/>
                    <a:pt x="130" y="153"/>
                  </a:cubicBezTo>
                  <a:cubicBezTo>
                    <a:pt x="130" y="163"/>
                    <a:pt x="122" y="171"/>
                    <a:pt x="112" y="171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7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1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145728" name="Прямая соединительная линия 32"/>
          <p:cNvCxnSpPr>
            <a:cxnSpLocks/>
          </p:cNvCxnSpPr>
          <p:nvPr/>
        </p:nvCxnSpPr>
        <p:spPr>
          <a:xfrm>
            <a:off x="736877" y="1377117"/>
            <a:ext cx="7123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/>
          <p:cNvSpPr txBox="1"/>
          <p:nvPr/>
        </p:nvSpPr>
        <p:spPr bwMode="auto">
          <a:xfrm>
            <a:off x="1289590" y="1667872"/>
            <a:ext cx="544646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0,5 млн рублей до 2 млрд рублей по ставке: ключевая ставка Банка России увеличенная не более чем на 2,75% годовых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Срок финансирования</a:t>
            </a:r>
            <a:endParaRPr kumimoji="0" lang="ru-RU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Инвестиционные цели – до 10 лет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Оборотные цели – до 1 года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Сумма финансирования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Инвестиционные цели – от 0,5 млн до 2 млрд рублей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Оборотные цели – от 0,5 млн до 500 млн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Специальные условия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10 млн рублей на срок до 5 лет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микропредприятий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и самозанятых по кредитам на развитие предпринимательской деятельности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endParaRPr kumimoji="0" lang="ru-RU" altLang="ko-K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15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14.9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16790"/>
            <a:ext cx="265413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6391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pic>
        <p:nvPicPr>
          <p:cNvPr id="209724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5574" y="806380"/>
            <a:ext cx="1908720" cy="1145233"/>
          </a:xfrm>
          <a:prstGeom prst="rect">
            <a:avLst/>
          </a:prstGeom>
          <a:noFill/>
        </p:spPr>
      </p:pic>
      <p:sp>
        <p:nvSpPr>
          <p:cNvPr id="1048882" name="TextBox 36"/>
          <p:cNvSpPr txBox="1"/>
          <p:nvPr/>
        </p:nvSpPr>
        <p:spPr>
          <a:xfrm>
            <a:off x="5472100" y="1225107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УСЛОВИЯ</a:t>
            </a:r>
          </a:p>
        </p:txBody>
      </p:sp>
      <p:pic>
        <p:nvPicPr>
          <p:cNvPr id="2097241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8929" y="1150230"/>
            <a:ext cx="482495" cy="482495"/>
          </a:xfrm>
          <a:prstGeom prst="rect">
            <a:avLst/>
          </a:prstGeom>
          <a:noFill/>
        </p:spPr>
      </p:pic>
      <p:sp>
        <p:nvSpPr>
          <p:cNvPr id="1048883" name="Прямоугольник 38"/>
          <p:cNvSpPr/>
          <p:nvPr/>
        </p:nvSpPr>
        <p:spPr>
          <a:xfrm>
            <a:off x="179512" y="144923"/>
            <a:ext cx="8878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Предоставление малым и средним предприятиям Московской области льготного кредитования (Постановление Правительства РФ от 30.12.2018г. №1764)</a:t>
            </a:r>
          </a:p>
        </p:txBody>
      </p:sp>
      <p:sp>
        <p:nvSpPr>
          <p:cNvPr id="1048884" name="Прямоугольник 39"/>
          <p:cNvSpPr/>
          <p:nvPr/>
        </p:nvSpPr>
        <p:spPr>
          <a:xfrm>
            <a:off x="60607" y="806380"/>
            <a:ext cx="4248472" cy="766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Деятельность в одной или нескольких приоритетных отраслях экономики:</a:t>
            </a:r>
          </a:p>
        </p:txBody>
      </p:sp>
      <p:sp>
        <p:nvSpPr>
          <p:cNvPr id="1048885" name="TextBox 40"/>
          <p:cNvSpPr txBox="1"/>
          <p:nvPr/>
        </p:nvSpPr>
        <p:spPr bwMode="auto">
          <a:xfrm>
            <a:off x="4268158" y="1779662"/>
            <a:ext cx="48758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Ставка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выше 8,5%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Сумма кредита –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500 тыс. руб. до 500 млн.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Срок кредита –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3 лет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(на пополнение оборотных средств)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Сумма кредита –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500 тыс. руб. до 1 млрд. руб.</a:t>
            </a:r>
          </a:p>
          <a:p>
            <a:pPr marL="0" marR="0" lvl="0" indent="1341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 от 500 тыс. руб. до 2 млрд. руб.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(для отраслей: туризм, гостиничный бизнес, предприятия общепита (кроме ресторанов))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Срок кредита –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10 лет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(на инвестиционные цели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Обеспечение: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Залог недвижимости, приобретаемой техники/оборудования, поручительство собственников, иное имущество заемщика, гарантийные инструменты господдержки МСП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4194314" name="Таблица 41"/>
          <p:cNvGraphicFramePr>
            <a:graphicFrameLocks noGrp="1"/>
          </p:cNvGraphicFramePr>
          <p:nvPr/>
        </p:nvGraphicFramePr>
        <p:xfrm>
          <a:off x="66278" y="1423932"/>
          <a:ext cx="4222322" cy="2743199"/>
        </p:xfrm>
        <a:graphic>
          <a:graphicData uri="http://schemas.openxmlformats.org/drawingml/2006/table">
            <a:tbl>
              <a:tblPr firstRow="1" firstCol="1" bandRow="1">
                <a:tableStyleId>{5AE28499-1008-4CD6-BAF8-A3FD045BFF2D}</a:tableStyleId>
              </a:tblPr>
              <a:tblGrid>
                <a:gridCol w="2022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0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19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сельское хозяйство;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обрабатывающее производство;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производство и распределение электроэнергии, газа и воды;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строительство;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деятельность в сфере туризма;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деятельность в области информации и связи; </a:t>
                      </a:r>
                    </a:p>
                  </a:txBody>
                  <a:tcPr marL="67349" marR="67349" marT="0" marB="0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здравоохранение;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образование;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водоснабжение;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деятельность гостиниц;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деятельность в области культуры;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наука и техника;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прочие услуги;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торговля (только при реализации инвестиционных проектов);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"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транспортировка и хранение.</a:t>
                      </a:r>
                    </a:p>
                  </a:txBody>
                  <a:tcPr marL="67349" marR="67349" marT="0" marB="0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145729" name="Прямая соединительная линия 42"/>
          <p:cNvCxnSpPr>
            <a:cxnSpLocks/>
          </p:cNvCxnSpPr>
          <p:nvPr/>
        </p:nvCxnSpPr>
        <p:spPr>
          <a:xfrm>
            <a:off x="4427984" y="4155926"/>
            <a:ext cx="417646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86" name="Прямоугольник 43"/>
          <p:cNvSpPr/>
          <p:nvPr/>
        </p:nvSpPr>
        <p:spPr>
          <a:xfrm>
            <a:off x="-43899" y="3939902"/>
            <a:ext cx="445748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Список уполномоченных банков: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  <a:hlinkClick r:id="rId7"/>
              </a:rPr>
              <a:t>http://economy.gov.ru/minec/press/news/2019022501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3" name="TextBox 71"/>
          <p:cNvSpPr txBox="1"/>
          <p:nvPr/>
        </p:nvSpPr>
        <p:spPr>
          <a:xfrm>
            <a:off x="35496" y="22465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14.10</a:t>
            </a:r>
          </a:p>
        </p:txBody>
      </p:sp>
    </p:spTree>
    <p:extLst>
      <p:ext uri="{BB962C8B-B14F-4D97-AF65-F5344CB8AC3E}">
        <p14:creationId xmlns:p14="http://schemas.microsoft.com/office/powerpoint/2010/main" val="204494978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7" y="3460"/>
            <a:ext cx="1250282" cy="750170"/>
          </a:xfrm>
          <a:prstGeom prst="rect">
            <a:avLst/>
          </a:prstGeom>
          <a:noFill/>
        </p:spPr>
      </p:pic>
      <p:sp>
        <p:nvSpPr>
          <p:cNvPr id="1048847" name="TextBox 16"/>
          <p:cNvSpPr txBox="1"/>
          <p:nvPr/>
        </p:nvSpPr>
        <p:spPr>
          <a:xfrm>
            <a:off x="467544" y="629663"/>
            <a:ext cx="32724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УСЛУГИ</a:t>
            </a:r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544769" y="920801"/>
            <a:ext cx="3867321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консультирование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(по вопросам начала собственного дела, финансового планирования, маркетинга, применения трудового законодательства, лицензирования и патентования, правовым вопросам и др.)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обучение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(семинары, круглые столы, конференции, форумы, тренинги)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участие в 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выставочно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-ярмарочных мероприятиях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содействие в популяризации продукции субъектов МСП.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онлайн регистрация Бизнеса и открытие расчетного счета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выдача сертификата ЭЦП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анализ локации бизнеса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проверка контрагентов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</a:b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размещение вакансий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доступ к правовой системе Гарант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86634" y="4725428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1" u="none" strike="noStrike" kern="0" cap="none" spc="0" normalizeH="0" baseline="0" noProof="0" dirty="0">
              <a:ln>
                <a:noFill/>
              </a:ln>
              <a:solidFill>
                <a:srgbClr val="4818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58"/>
          <p:cNvSpPr txBox="1"/>
          <p:nvPr/>
        </p:nvSpPr>
        <p:spPr>
          <a:xfrm>
            <a:off x="1708213" y="259094"/>
            <a:ext cx="602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Центры «Мой бизнес» в Подмосковье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4" name="Рисунок 13" descr="мой бизнес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601" y="210556"/>
            <a:ext cx="903295" cy="47090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8"/>
          <p:cNvSpPr txBox="1"/>
          <p:nvPr/>
        </p:nvSpPr>
        <p:spPr>
          <a:xfrm>
            <a:off x="4576970" y="954066"/>
            <a:ext cx="4464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Преимущества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Центров «Мой Бизнес»</a:t>
            </a:r>
          </a:p>
        </p:txBody>
      </p:sp>
      <p:sp>
        <p:nvSpPr>
          <p:cNvPr id="17" name="TextBox 23"/>
          <p:cNvSpPr txBox="1"/>
          <p:nvPr/>
        </p:nvSpPr>
        <p:spPr bwMode="auto">
          <a:xfrm>
            <a:off x="4936263" y="1719656"/>
            <a:ext cx="4023863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получить услуги Центра может любой субъект малого и среднего предпринимательства в любой сфере бизнеса (производство, торговля, услуги), а также самозанятые и физические лица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все услуги оказываются бесплатно*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Подать заявку на получение услуг можно онлайн на Инвестиционном портале или в любом Центре «Мой бизнес»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157827" y="1033327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168342" y="1588290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175479" y="2477667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Прямоугольник 3"/>
          <p:cNvSpPr>
            <a:spLocks noChangeArrowheads="1"/>
          </p:cNvSpPr>
          <p:nvPr/>
        </p:nvSpPr>
        <p:spPr bwMode="auto">
          <a:xfrm>
            <a:off x="5074333" y="3804647"/>
            <a:ext cx="22992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Центры «Мой бизнес» в 55 муниципалитетах Подмосковья: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167535" y="2094832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4542332" y="1703221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4533680" y="2627746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4542332" y="3156106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71"/>
          <p:cNvSpPr txBox="1"/>
          <p:nvPr/>
        </p:nvSpPr>
        <p:spPr>
          <a:xfrm>
            <a:off x="23709" y="239502"/>
            <a:ext cx="646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14.11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A40DED-BFF6-41EF-864E-7E4C6289E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110" y="3784567"/>
            <a:ext cx="1275606" cy="1275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E0A821-8D89-4E9A-911B-8EF9956A2F45}"/>
              </a:ext>
            </a:extLst>
          </p:cNvPr>
          <p:cNvSpPr txBox="1"/>
          <p:nvPr/>
        </p:nvSpPr>
        <p:spPr>
          <a:xfrm>
            <a:off x="4371176" y="490121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 Выдача сертификата ЭЦП платно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0CA210E8-FD88-421D-A513-DD23FFFE9937}"/>
              </a:ext>
            </a:extLst>
          </p:cNvPr>
          <p:cNvSpPr txBox="1"/>
          <p:nvPr/>
        </p:nvSpPr>
        <p:spPr>
          <a:xfrm>
            <a:off x="164948" y="2918126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7FA3C09-52EA-4A2F-AF39-FAB426AA69C2}"/>
              </a:ext>
            </a:extLst>
          </p:cNvPr>
          <p:cNvSpPr txBox="1"/>
          <p:nvPr/>
        </p:nvSpPr>
        <p:spPr>
          <a:xfrm>
            <a:off x="183874" y="3333358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6018ECBF-8B44-4BE2-A54A-0347386C2570}"/>
              </a:ext>
            </a:extLst>
          </p:cNvPr>
          <p:cNvSpPr txBox="1"/>
          <p:nvPr/>
        </p:nvSpPr>
        <p:spPr>
          <a:xfrm>
            <a:off x="189331" y="3714868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BEEB1824-EFDB-45AC-986C-40CAE2ACD837}"/>
              </a:ext>
            </a:extLst>
          </p:cNvPr>
          <p:cNvSpPr txBox="1"/>
          <p:nvPr/>
        </p:nvSpPr>
        <p:spPr>
          <a:xfrm>
            <a:off x="190868" y="4080531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B8D9312E-A73C-4651-9DB9-9575414679FE}"/>
              </a:ext>
            </a:extLst>
          </p:cNvPr>
          <p:cNvSpPr txBox="1"/>
          <p:nvPr/>
        </p:nvSpPr>
        <p:spPr>
          <a:xfrm>
            <a:off x="189022" y="4382243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D0303747-D870-470E-8BDB-3D421FC28E47}"/>
              </a:ext>
            </a:extLst>
          </p:cNvPr>
          <p:cNvSpPr txBox="1"/>
          <p:nvPr/>
        </p:nvSpPr>
        <p:spPr>
          <a:xfrm>
            <a:off x="164948" y="4735167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46533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TextBox 58"/>
          <p:cNvSpPr txBox="1"/>
          <p:nvPr/>
        </p:nvSpPr>
        <p:spPr>
          <a:xfrm>
            <a:off x="723374" y="758103"/>
            <a:ext cx="7992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РЕГИОНАЛЬНЫЙ ЦЕНТР ИНЖИНИРИНГА</a:t>
            </a:r>
            <a:endParaRPr kumimoji="0" lang="en-US" sz="825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9722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7" y="3459"/>
            <a:ext cx="1250282" cy="750170"/>
          </a:xfrm>
          <a:prstGeom prst="rect">
            <a:avLst/>
          </a:prstGeom>
          <a:noFill/>
        </p:spPr>
      </p:pic>
      <p:sp>
        <p:nvSpPr>
          <p:cNvPr id="1048847" name="TextBox 16"/>
          <p:cNvSpPr txBox="1"/>
          <p:nvPr/>
        </p:nvSpPr>
        <p:spPr>
          <a:xfrm>
            <a:off x="1547664" y="107524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УСЛУГИ</a:t>
            </a:r>
          </a:p>
        </p:txBody>
      </p:sp>
      <p:sp>
        <p:nvSpPr>
          <p:cNvPr id="1048848" name="TextBox 18"/>
          <p:cNvSpPr txBox="1"/>
          <p:nvPr/>
        </p:nvSpPr>
        <p:spPr>
          <a:xfrm>
            <a:off x="5270224" y="1094727"/>
            <a:ext cx="2725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Кому предоставляются</a:t>
            </a:r>
          </a:p>
        </p:txBody>
      </p:sp>
      <p:sp>
        <p:nvSpPr>
          <p:cNvPr id="1048851" name="TextBox 23"/>
          <p:cNvSpPr txBox="1"/>
          <p:nvPr/>
        </p:nvSpPr>
        <p:spPr bwMode="auto">
          <a:xfrm>
            <a:off x="4211707" y="3411946"/>
            <a:ext cx="2191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Услуги предоставляются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на условиях 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софинансирования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656196" y="1441687"/>
            <a:ext cx="363982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разработка программ модернизации, бизнес-планов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проведение аудитов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(технические, финансовые, управленческие)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регистрация товарных знаков, патентование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сертификация всех видов продукции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расчетно-аналитические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услуги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(связанные с созданием или совершенствованием продукции)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разработка конструкторской и технологической документации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65024" y="4490402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1" u="none" strike="noStrike" kern="0" cap="none" spc="0" normalizeH="0" baseline="0" noProof="0" dirty="0">
              <a:ln>
                <a:noFill/>
              </a:ln>
              <a:solidFill>
                <a:srgbClr val="4818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Рисунок 12" descr="мой бизнес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601" y="210556"/>
            <a:ext cx="903295" cy="47090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58"/>
          <p:cNvSpPr txBox="1"/>
          <p:nvPr/>
        </p:nvSpPr>
        <p:spPr>
          <a:xfrm>
            <a:off x="1708213" y="259094"/>
            <a:ext cx="602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Центры «Мой бизнес» в Подмосковье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TextBox 23"/>
          <p:cNvSpPr txBox="1"/>
          <p:nvPr/>
        </p:nvSpPr>
        <p:spPr bwMode="auto">
          <a:xfrm>
            <a:off x="4780588" y="1462530"/>
            <a:ext cx="395590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производственное предприятие - субъект МСП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Московской области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отсутствуют долги по налогам и сборам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не находится в стадии реорганизации, ликвидации или банкротства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6018492" y="2764837"/>
            <a:ext cx="2725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Условия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257365" y="1406082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264845" y="1979614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257365" y="2531525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251210" y="3037056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250445" y="4263041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264916" y="3428142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4402546" y="1420430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02917" y="1881908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4395278" y="2207388"/>
            <a:ext cx="378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✔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7" name="TextBox 23"/>
          <p:cNvSpPr txBox="1"/>
          <p:nvPr/>
        </p:nvSpPr>
        <p:spPr bwMode="auto">
          <a:xfrm>
            <a:off x="6403285" y="3170145"/>
            <a:ext cx="27108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от 30 %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стоимости услуги оплачивает Заявитель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до 70 %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стоимости услуги оплачивает Региональный центр инжиниринга за счет субсидии </a:t>
            </a:r>
          </a:p>
        </p:txBody>
      </p:sp>
      <p:sp>
        <p:nvSpPr>
          <p:cNvPr id="28" name="TextBox 23"/>
          <p:cNvSpPr txBox="1"/>
          <p:nvPr/>
        </p:nvSpPr>
        <p:spPr bwMode="auto">
          <a:xfrm>
            <a:off x="4770658" y="4394906"/>
            <a:ext cx="4405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Помощь в оформлении инжиниринговых услуг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можно получить в любом Центре «Мой бизнес»</a:t>
            </a:r>
          </a:p>
        </p:txBody>
      </p:sp>
      <p:sp>
        <p:nvSpPr>
          <p:cNvPr id="29" name="TextBox 71"/>
          <p:cNvSpPr txBox="1"/>
          <p:nvPr/>
        </p:nvSpPr>
        <p:spPr>
          <a:xfrm>
            <a:off x="23709" y="239502"/>
            <a:ext cx="646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14.12</a:t>
            </a:r>
          </a:p>
        </p:txBody>
      </p:sp>
    </p:spTree>
    <p:extLst>
      <p:ext uri="{BB962C8B-B14F-4D97-AF65-F5344CB8AC3E}">
        <p14:creationId xmlns:p14="http://schemas.microsoft.com/office/powerpoint/2010/main" val="178495106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TextBox 58"/>
          <p:cNvSpPr txBox="1"/>
          <p:nvPr/>
        </p:nvSpPr>
        <p:spPr>
          <a:xfrm>
            <a:off x="611560" y="175741"/>
            <a:ext cx="79928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НАУКИ И ИННОВАЦИЙ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Управления – Антонова Александра Владимировна,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4-08-13</a:t>
            </a:r>
          </a:p>
        </p:txBody>
      </p:sp>
      <p:pic>
        <p:nvPicPr>
          <p:cNvPr id="2097242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890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1048891" name="TextBox 5"/>
          <p:cNvSpPr txBox="1"/>
          <p:nvPr/>
        </p:nvSpPr>
        <p:spPr>
          <a:xfrm>
            <a:off x="1369870" y="1347614"/>
            <a:ext cx="6480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Социальная ипотека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Технопарки в сфере высоких технологий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Наукограды</a:t>
            </a: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Московской области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Центры молодежного инновационного творчества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Гранты и Ежегодные премии 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Реестр инновационной продукции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TextBox 58"/>
          <p:cNvSpPr txBox="1"/>
          <p:nvPr/>
        </p:nvSpPr>
        <p:spPr>
          <a:xfrm>
            <a:off x="590377" y="173405"/>
            <a:ext cx="59046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СОЦИАЛЬНАЯ ИПОТЕКА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РАСПОРЯЖЕНИЕ МИНИНИСТЕРСТВА ИНВЕСТИЦИЙ,ПРОМЫШЛЕННОСТИ И НАУКИ МОСКОВСКОЙ ОБЛАСТИ ОТ 30.10.2020 № 28-Н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s://i.ya-webdesign.com/images/street-view-png-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5" y="876762"/>
            <a:ext cx="551681" cy="5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11"/>
          <p:cNvSpPr/>
          <p:nvPr/>
        </p:nvSpPr>
        <p:spPr>
          <a:xfrm>
            <a:off x="6193943" y="647400"/>
            <a:ext cx="2915816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</a:rPr>
              <a:t>Как принять участие в программе:</a:t>
            </a:r>
          </a:p>
        </p:txBody>
      </p:sp>
      <p:sp>
        <p:nvSpPr>
          <p:cNvPr id="27" name="TextBox 2"/>
          <p:cNvSpPr txBox="1"/>
          <p:nvPr/>
        </p:nvSpPr>
        <p:spPr>
          <a:xfrm>
            <a:off x="5999822" y="944294"/>
            <a:ext cx="3144177" cy="615549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1600" b="1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Шаг 1</a:t>
            </a:r>
            <a:endParaRPr sz="1600" b="1" dirty="0">
              <a:solidFill>
                <a:srgbClr val="F46524"/>
              </a:solidFill>
              <a:latin typeface="Century Gothic" panose="020B0502020202020204" pitchFamily="34" charset="0"/>
              <a:ea typeface="+mj-ea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Подать пакет документов в Министерство инвестиции, промышленности и науки МО </a:t>
            </a:r>
          </a:p>
        </p:txBody>
      </p:sp>
      <p:sp>
        <p:nvSpPr>
          <p:cNvPr id="28" name="TextBox 2"/>
          <p:cNvSpPr txBox="1"/>
          <p:nvPr/>
        </p:nvSpPr>
        <p:spPr>
          <a:xfrm>
            <a:off x="5999823" y="1653874"/>
            <a:ext cx="3104374" cy="754049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1600" b="1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Шаг 2</a:t>
            </a:r>
            <a:endParaRPr sz="1600" b="1" dirty="0">
              <a:solidFill>
                <a:srgbClr val="F46524"/>
              </a:solidFill>
              <a:latin typeface="Century Gothic" panose="020B0502020202020204" pitchFamily="34" charset="0"/>
              <a:ea typeface="+mj-ea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Проверка заявителя и получение заключений </a:t>
            </a:r>
            <a:b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</a:b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об отсутствии существенных ограничений, влияющих на возможность участия в программе</a:t>
            </a:r>
          </a:p>
        </p:txBody>
      </p:sp>
      <p:sp>
        <p:nvSpPr>
          <p:cNvPr id="30" name="TextBox 2"/>
          <p:cNvSpPr txBox="1"/>
          <p:nvPr/>
        </p:nvSpPr>
        <p:spPr>
          <a:xfrm>
            <a:off x="6193943" y="4348294"/>
            <a:ext cx="2847334" cy="615549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1600" b="1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Шаг 5</a:t>
            </a:r>
            <a:endParaRPr sz="1600" b="1" dirty="0">
              <a:solidFill>
                <a:srgbClr val="F46524"/>
              </a:solidFill>
              <a:latin typeface="Century Gothic" panose="020B0502020202020204" pitchFamily="34" charset="0"/>
              <a:ea typeface="+mj-ea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Выбор жилья и оформление договоров ипотечного кредитования</a:t>
            </a:r>
          </a:p>
        </p:txBody>
      </p:sp>
      <p:sp>
        <p:nvSpPr>
          <p:cNvPr id="31" name="TextBox 2"/>
          <p:cNvSpPr txBox="1"/>
          <p:nvPr/>
        </p:nvSpPr>
        <p:spPr>
          <a:xfrm>
            <a:off x="5999823" y="2537164"/>
            <a:ext cx="3104374" cy="892548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1600" b="1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Шаг 3</a:t>
            </a:r>
            <a:endParaRPr lang="ru-RU" sz="600" b="1" dirty="0">
              <a:solidFill>
                <a:srgbClr val="2A2A2A"/>
              </a:solidFill>
              <a:latin typeface="Century Gothic" panose="020B0502020202020204" pitchFamily="34" charset="0"/>
              <a:ea typeface="+mj-ea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Одобрение на: </a:t>
            </a:r>
            <a:b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</a:b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Научно-техническом совете МО</a:t>
            </a: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Утверждение списка одобренных участников Комиссией </a:t>
            </a:r>
            <a:r>
              <a:rPr lang="ru-RU" sz="900" dirty="0" err="1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Мининвеста</a:t>
            </a: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 МО </a:t>
            </a:r>
          </a:p>
        </p:txBody>
      </p:sp>
      <p:sp>
        <p:nvSpPr>
          <p:cNvPr id="32" name="TextBox 2"/>
          <p:cNvSpPr txBox="1"/>
          <p:nvPr/>
        </p:nvSpPr>
        <p:spPr>
          <a:xfrm>
            <a:off x="6243981" y="3533242"/>
            <a:ext cx="2655857" cy="754049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1600" b="1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Шаг 4</a:t>
            </a:r>
            <a:endParaRPr sz="1600" b="1" dirty="0">
              <a:solidFill>
                <a:srgbClr val="F46524"/>
              </a:solidFill>
              <a:latin typeface="Century Gothic" panose="020B0502020202020204" pitchFamily="34" charset="0"/>
              <a:ea typeface="+mj-ea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Заключение 4-х стороннего Соглашения</a:t>
            </a: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Century Gothic" panose="020B0502020202020204" pitchFamily="34" charset="0"/>
                <a:ea typeface="+mj-ea"/>
              </a:rPr>
              <a:t>Вручение свидетельств на право получения жилищной субсидии</a:t>
            </a:r>
          </a:p>
        </p:txBody>
      </p:sp>
      <p:sp>
        <p:nvSpPr>
          <p:cNvPr id="34" name="Прямоугольник 11"/>
          <p:cNvSpPr/>
          <p:nvPr/>
        </p:nvSpPr>
        <p:spPr>
          <a:xfrm>
            <a:off x="86321" y="3294158"/>
            <a:ext cx="2873647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dk1"/>
                </a:solidFill>
                <a:latin typeface="Century Gothic" panose="020B0502020202020204" pitchFamily="34" charset="0"/>
                <a:ea typeface="+mn-ea"/>
                <a:cs typeface="+mn-cs"/>
              </a:rPr>
              <a:t>Условия предоставления:</a:t>
            </a:r>
          </a:p>
          <a:p>
            <a:endParaRPr lang="ru-RU" sz="1200" b="1" dirty="0">
              <a:solidFill>
                <a:schemeClr val="dk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1450" lvl="3" indent="-171450">
              <a:buFont typeface="Wingdings" pitchFamily="2" charset="2"/>
              <a:buChar char="ü"/>
            </a:pPr>
            <a:r>
              <a:rPr lang="ru-RU" sz="1050" dirty="0">
                <a:latin typeface="Century Gothic" panose="020B0502020202020204" pitchFamily="34" charset="0"/>
              </a:rPr>
              <a:t>- Проценты по кредиту платит участник</a:t>
            </a:r>
          </a:p>
          <a:p>
            <a:pPr marL="171450" lvl="3" indent="-171450">
              <a:buFont typeface="Wingdings" pitchFamily="2" charset="2"/>
              <a:buChar char="ü"/>
            </a:pPr>
            <a:r>
              <a:rPr lang="ru-RU" sz="1050" dirty="0">
                <a:latin typeface="Century Gothic" panose="020B0502020202020204" pitchFamily="34" charset="0"/>
              </a:rPr>
              <a:t>- 100% оплачивается из бюджета Московской области (50% как первоначальный взнос / 50% в течение 10 лет срока погашения ипотечного кредита сумма основного долга</a:t>
            </a:r>
            <a:r>
              <a:rPr lang="ru-RU" sz="1050" b="1" dirty="0">
                <a:latin typeface="Century Gothic" panose="020B0502020202020204" pitchFamily="34" charset="0"/>
              </a:rPr>
              <a:t>)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185" y="880586"/>
            <a:ext cx="1482752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dk1"/>
                </a:solidFill>
                <a:latin typeface="Century Gothic" panose="020B0502020202020204" pitchFamily="34" charset="0"/>
                <a:ea typeface="+mn-ea"/>
                <a:cs typeface="+mn-cs"/>
              </a:rPr>
              <a:t>Кому и для чего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6184" y="1250167"/>
            <a:ext cx="2873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Физическим лицам 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(возраст до 35 лет без ученой степени;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до 40 лет доктор наук.)</a:t>
            </a:r>
          </a:p>
          <a:p>
            <a:endParaRPr lang="ru-RU" sz="1050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3" indent="-171450">
              <a:buFont typeface="Wingdings" pitchFamily="2" charset="2"/>
              <a:buChar char="ü"/>
            </a:pPr>
            <a:r>
              <a:rPr lang="ru-RU" sz="1050" dirty="0">
                <a:latin typeface="Century Gothic" panose="020B0502020202020204" pitchFamily="34" charset="0"/>
              </a:rPr>
              <a:t>- молодым ученым и специалистам научных организаций;</a:t>
            </a:r>
          </a:p>
          <a:p>
            <a:pPr marL="171450" lvl="3" indent="-171450">
              <a:buFont typeface="Wingdings" pitchFamily="2" charset="2"/>
              <a:buChar char="ü"/>
            </a:pPr>
            <a:r>
              <a:rPr lang="ru-RU" sz="1050" dirty="0">
                <a:latin typeface="Century Gothic" panose="020B0502020202020204" pitchFamily="34" charset="0"/>
              </a:rPr>
              <a:t>- молодым уникальным  специалистам организаций ОПК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sz="1050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жильем молодых ученых и специалистов и молодых уникальных специалистов</a:t>
            </a:r>
            <a:endParaRPr lang="ru-RU" sz="105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11"/>
          <p:cNvSpPr/>
          <p:nvPr/>
        </p:nvSpPr>
        <p:spPr>
          <a:xfrm>
            <a:off x="3382357" y="805794"/>
            <a:ext cx="2248110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</a:rPr>
              <a:t>Критерии к получателю: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04833" y="1124247"/>
            <a:ext cx="3203158" cy="3949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Отсутствие у гражданина и членов его семьи (супруг, дети) жилого помещения на праве собственности или жилого помещения по договору социального найма;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получения ипотечного жилищного кредита;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Неполучение государственного жилищного сертификата;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непрерывного стажа работы не менее 1 года в организациях зарегистрированных в МО и в государственных организациях МО как основного места работы;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Соответствие категории «молодой ученый и специалист»;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Соответствие тематики работы приоритетным для Московской области направлениям развития науки, технологий и техники;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ученой степени;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публикаций по проводимым научным исследованиям за последние 5 лет;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 и научная значимость результатов научно-технической деятельности;</a:t>
            </a:r>
          </a:p>
          <a:p>
            <a:pPr lvl="0">
              <a:spcAft>
                <a:spcPts val="800"/>
              </a:spcAft>
            </a:pPr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Практическое применение результатов научно-технической деятельности;</a:t>
            </a:r>
          </a:p>
          <a:p>
            <a:pPr lvl="0"/>
            <a:r>
              <a:rPr lang="ru-RU" sz="800" kern="1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Социальная значимость и участие в популяризации научной, научно-технической деятельности, инновационной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6626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Shape 143"/>
          <p:cNvSpPr txBox="1"/>
          <p:nvPr/>
        </p:nvSpPr>
        <p:spPr>
          <a:xfrm>
            <a:off x="827584" y="637406"/>
            <a:ext cx="154011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6000" b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ym typeface="Roboto"/>
              </a:rPr>
              <a:t>696</a:t>
            </a:r>
          </a:p>
        </p:txBody>
      </p:sp>
      <p:sp>
        <p:nvSpPr>
          <p:cNvPr id="1048671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8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2.4</a:t>
            </a:r>
          </a:p>
        </p:txBody>
      </p:sp>
      <p:sp>
        <p:nvSpPr>
          <p:cNvPr id="22" name="TextBox 58"/>
          <p:cNvSpPr txBox="1"/>
          <p:nvPr/>
        </p:nvSpPr>
        <p:spPr>
          <a:xfrm>
            <a:off x="2659722" y="883627"/>
            <a:ext cx="572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14.05.2020 №696 - </a:t>
            </a:r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Кредит на поддержку занятости под 2%. </a:t>
            </a:r>
            <a:r>
              <a:rPr lang="ru-RU" sz="1050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(для системообразующих и особо пострадавших отраслей)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76007" y="2646262"/>
            <a:ext cx="3707904" cy="9925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Гарантию по кредиту предоставит ВЭБ.РФ</a:t>
            </a:r>
          </a:p>
          <a:p>
            <a:pPr algn="just"/>
            <a:endParaRPr lang="ru-RU" sz="105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  <a:p>
            <a:pPr algn="just"/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Банкам – участникам программы будет выделено 5,7 млрд рублей на возмещение недополученных доходов. Суммарный объём выданных займов должен составить не менее 248 млрд рублей.</a:t>
            </a:r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 </a:t>
            </a:r>
          </a:p>
        </p:txBody>
      </p:sp>
      <p:sp>
        <p:nvSpPr>
          <p:cNvPr id="25" name="TextBox 58"/>
          <p:cNvSpPr txBox="1"/>
          <p:nvPr/>
        </p:nvSpPr>
        <p:spPr>
          <a:xfrm>
            <a:off x="251520" y="1736015"/>
            <a:ext cx="8632389" cy="807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algn="just">
              <a:buFontTx/>
              <a:buChar char="-"/>
              <a:defRPr sz="90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/>
              <a:t>Кредит можно использовать на цели:</a:t>
            </a:r>
          </a:p>
          <a:p>
            <a:r>
              <a:rPr lang="ru-RU" dirty="0"/>
              <a:t>выплаты заработной платы,</a:t>
            </a:r>
          </a:p>
          <a:p>
            <a:r>
              <a:rPr lang="ru-RU" dirty="0"/>
              <a:t>рефинансирования ранее взятого кредита на выплату зарплат под 0%,</a:t>
            </a:r>
          </a:p>
          <a:p>
            <a:r>
              <a:rPr lang="ru-RU" dirty="0"/>
              <a:t>прочие расходы на осуществление предпринимательской деятельности, за исключением за исключением выплаты дивидендов, выкупа собственных акций или долей в уставном капитале, благотворительности.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5164" y="2646262"/>
            <a:ext cx="4810406" cy="1823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Если работодателю удастся сохранить в штате сотрудников, то кредит отдавать не придется — 1 апреля 2021 года он будет списан: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если на конец каждого месяца, в течение которых действовал кредитный договор, на предприятии сохранялась занятость не менее 90% от той, что была на 1 июня 2020 года, кредит и проценты будут списаны полностью;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если численность сохранялась в размере не менее 80%, то спишут половину кредита и процентов;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9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случае невыполнения условий по численности заемщик не сможет претендовать на списание кредита, но не лишится льготной ставки в 2% до 1 апреля 2021 года. После ставка уже станет рыночной. Кредит нужно будет погасить тремя равными платежами: 30 апреля, 30 мая и 30 июня 2021 года.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76007" y="3711991"/>
            <a:ext cx="3707904" cy="2462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Регулярность</a:t>
            </a:r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оказания меры поддержки: </a:t>
            </a:r>
            <a:r>
              <a:rPr lang="ru-RU" sz="1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Единоразово</a:t>
            </a:r>
            <a:endParaRPr lang="ru-RU" sz="1000" b="1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75192" y="4100506"/>
            <a:ext cx="370871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Документы :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Заявка на получение кредита (Обратиться в банк – участник программы 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7967" y="4573640"/>
            <a:ext cx="4797604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Предприятия Московской области могут обратиться </a:t>
            </a:r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в 27 банков-участник программы 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( в </a:t>
            </a:r>
            <a:r>
              <a:rPr lang="ru-RU" sz="1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т.ч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. ВТБ, Открытие, МСП банк, Сбербанк, Райффайзенбанк и т.д.)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75191" y="4588905"/>
            <a:ext cx="370871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Более подробную информацию можно получить на портале</a:t>
            </a:r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</a:t>
            </a:r>
            <a:r>
              <a:rPr lang="ru-RU" sz="1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мойбизнес.рф</a:t>
            </a:r>
            <a:r>
              <a:rPr lang="ru-RU" sz="1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Roboto"/>
                <a:cs typeface="Roboto"/>
              </a:rPr>
              <a:t> .</a:t>
            </a:r>
            <a:endParaRPr lang="ru-RU" sz="1000" dirty="0">
              <a:solidFill>
                <a:srgbClr val="000000">
                  <a:lumMod val="95000"/>
                  <a:lumOff val="5000"/>
                </a:srgbClr>
              </a:solidFill>
              <a:latin typeface="Century Gothic" panose="020B0502020202020204" pitchFamily="34" charset="0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791046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TextBox 58"/>
          <p:cNvSpPr txBox="1"/>
          <p:nvPr/>
        </p:nvSpPr>
        <p:spPr>
          <a:xfrm>
            <a:off x="611560" y="175743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ТЕХНОПАРКИ В СФЕРЕ ВЫСОКИХ ТЕХНОЛОГИЙ</a:t>
            </a:r>
          </a:p>
        </p:txBody>
      </p:sp>
      <p:pic>
        <p:nvPicPr>
          <p:cNvPr id="20972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60"/>
            <a:ext cx="1250282" cy="750170"/>
          </a:xfrm>
          <a:prstGeom prst="rect">
            <a:avLst/>
          </a:prstGeom>
          <a:noFill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3A4934-A969-F44C-93A3-05E3B71F2891}"/>
              </a:ext>
            </a:extLst>
          </p:cNvPr>
          <p:cNvSpPr/>
          <p:nvPr/>
        </p:nvSpPr>
        <p:spPr>
          <a:xfrm>
            <a:off x="241472" y="1012039"/>
            <a:ext cx="2060091" cy="380215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09"/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Кому и для чего</a:t>
            </a:r>
          </a:p>
          <a:p>
            <a:pPr algn="ctr" defTabSz="914309"/>
            <a:endParaRPr lang="ru-RU" sz="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09"/>
            <a:endParaRPr lang="ru-RU" sz="800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09"/>
            <a:endParaRPr lang="ru-RU" sz="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09"/>
            <a:endParaRPr lang="ru-RU" sz="800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Юридическим лицам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kern="120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Возмещение расходов </a:t>
            </a:r>
            <a:br>
              <a:rPr lang="ru-RU" kern="12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kern="12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создания технопарка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0C2C654-8861-3243-8702-790CB0EEAA07}"/>
              </a:ext>
            </a:extLst>
          </p:cNvPr>
          <p:cNvSpPr/>
          <p:nvPr/>
        </p:nvSpPr>
        <p:spPr>
          <a:xfrm>
            <a:off x="2478472" y="857424"/>
            <a:ext cx="3960440" cy="411139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309"/>
            <a:endParaRPr lang="ru-RU" sz="1600" b="1" dirty="0">
              <a:solidFill>
                <a:srgbClr val="F4652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914309"/>
            <a:endParaRPr lang="ru-RU" sz="1600" b="1" dirty="0">
              <a:solidFill>
                <a:srgbClr val="F4652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914309"/>
            <a:r>
              <a:rPr lang="ru-RU" sz="1600" b="1" dirty="0">
                <a:solidFill>
                  <a:srgbClr val="F4652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</a:t>
            </a:r>
            <a:endParaRPr lang="ru-RU" sz="105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80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80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Нахождение в составе НПК наукограда;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вещных прав в отношении недвижимого имущества, необходимого для создания технопарка;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площадь зданий, строений </a:t>
            </a:r>
            <a:b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менее 5000 кв. метров</a:t>
            </a:r>
            <a:r>
              <a:rPr lang="en-US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10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подключения или тех. условий для подключения водоснабжения, водоотведения, </a:t>
            </a:r>
            <a:r>
              <a:rPr lang="ru-RU" sz="1000" dirty="0" err="1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</a:t>
            </a: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(или) </a:t>
            </a:r>
            <a:r>
              <a:rPr lang="ru-RU" sz="1000" dirty="0" err="1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газараспределения</a:t>
            </a: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теплоснабжения, к </a:t>
            </a:r>
            <a:r>
              <a:rPr lang="ru-RU" sz="1000" dirty="0" err="1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интеренет</a:t>
            </a: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-каналам пропускной способностью не менее </a:t>
            </a:r>
            <a:b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Гбит/сек</a:t>
            </a:r>
            <a:r>
              <a:rPr lang="en-US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10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проекта по созданию технопарка</a:t>
            </a:r>
            <a:r>
              <a:rPr lang="ru-RU" sz="1000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99B147-FE3C-1640-BF83-206AB26840D8}"/>
              </a:ext>
            </a:extLst>
          </p:cNvPr>
          <p:cNvSpPr/>
          <p:nvPr/>
        </p:nvSpPr>
        <p:spPr>
          <a:xfrm>
            <a:off x="6588316" y="1292939"/>
            <a:ext cx="2433312" cy="32403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309"/>
            <a:r>
              <a:rPr lang="ru-RU" sz="1600" b="1" dirty="0">
                <a:solidFill>
                  <a:srgbClr val="F4652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050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Ежегодный бюджет:</a:t>
            </a: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млн. руб.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 одной субсидии:</a:t>
            </a: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100 млн. руб.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B52ED0B-B173-6641-83B5-DA416B6585CC}"/>
              </a:ext>
            </a:extLst>
          </p:cNvPr>
          <p:cNvGrpSpPr/>
          <p:nvPr/>
        </p:nvGrpSpPr>
        <p:grpSpPr>
          <a:xfrm>
            <a:off x="931375" y="1148370"/>
            <a:ext cx="659158" cy="661273"/>
            <a:chOff x="1065213" y="1946276"/>
            <a:chExt cx="495300" cy="496888"/>
          </a:xfrm>
          <a:solidFill>
            <a:schemeClr val="bg1"/>
          </a:solidFill>
        </p:grpSpPr>
        <p:sp>
          <p:nvSpPr>
            <p:cNvPr id="25" name="Freeform 305">
              <a:extLst>
                <a:ext uri="{FF2B5EF4-FFF2-40B4-BE49-F238E27FC236}">
                  <a16:creationId xmlns:a16="http://schemas.microsoft.com/office/drawing/2014/main" id="{A8F0EEE7-7384-9F4F-8BF2-FA881497CE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213" y="2117726"/>
              <a:ext cx="495300" cy="325438"/>
            </a:xfrm>
            <a:custGeom>
              <a:avLst/>
              <a:gdLst>
                <a:gd name="T0" fmla="*/ 172 w 256"/>
                <a:gd name="T1" fmla="*/ 128 h 168"/>
                <a:gd name="T2" fmla="*/ 254 w 256"/>
                <a:gd name="T3" fmla="*/ 65 h 168"/>
                <a:gd name="T4" fmla="*/ 254 w 256"/>
                <a:gd name="T5" fmla="*/ 54 h 168"/>
                <a:gd name="T6" fmla="*/ 172 w 256"/>
                <a:gd name="T7" fmla="*/ 0 h 168"/>
                <a:gd name="T8" fmla="*/ 164 w 256"/>
                <a:gd name="T9" fmla="*/ 2 h 168"/>
                <a:gd name="T10" fmla="*/ 92 w 256"/>
                <a:gd name="T11" fmla="*/ 2 h 168"/>
                <a:gd name="T12" fmla="*/ 84 w 256"/>
                <a:gd name="T13" fmla="*/ 0 h 168"/>
                <a:gd name="T14" fmla="*/ 52 w 256"/>
                <a:gd name="T15" fmla="*/ 11 h 168"/>
                <a:gd name="T16" fmla="*/ 2 w 256"/>
                <a:gd name="T17" fmla="*/ 1 h 168"/>
                <a:gd name="T18" fmla="*/ 0 w 256"/>
                <a:gd name="T19" fmla="*/ 116 h 168"/>
                <a:gd name="T20" fmla="*/ 4 w 256"/>
                <a:gd name="T21" fmla="*/ 120 h 168"/>
                <a:gd name="T22" fmla="*/ 52 w 256"/>
                <a:gd name="T23" fmla="*/ 108 h 168"/>
                <a:gd name="T24" fmla="*/ 84 w 256"/>
                <a:gd name="T25" fmla="*/ 128 h 168"/>
                <a:gd name="T26" fmla="*/ 69 w 256"/>
                <a:gd name="T27" fmla="*/ 130 h 168"/>
                <a:gd name="T28" fmla="*/ 84 w 256"/>
                <a:gd name="T29" fmla="*/ 165 h 168"/>
                <a:gd name="T30" fmla="*/ 168 w 256"/>
                <a:gd name="T31" fmla="*/ 168 h 168"/>
                <a:gd name="T32" fmla="*/ 188 w 256"/>
                <a:gd name="T33" fmla="*/ 133 h 168"/>
                <a:gd name="T34" fmla="*/ 184 w 256"/>
                <a:gd name="T35" fmla="*/ 128 h 168"/>
                <a:gd name="T36" fmla="*/ 237 w 256"/>
                <a:gd name="T37" fmla="*/ 42 h 168"/>
                <a:gd name="T38" fmla="*/ 172 w 256"/>
                <a:gd name="T39" fmla="*/ 11 h 168"/>
                <a:gd name="T40" fmla="*/ 246 w 256"/>
                <a:gd name="T41" fmla="*/ 56 h 168"/>
                <a:gd name="T42" fmla="*/ 172 w 256"/>
                <a:gd name="T43" fmla="*/ 38 h 168"/>
                <a:gd name="T44" fmla="*/ 246 w 256"/>
                <a:gd name="T45" fmla="*/ 64 h 168"/>
                <a:gd name="T46" fmla="*/ 172 w 256"/>
                <a:gd name="T47" fmla="*/ 64 h 168"/>
                <a:gd name="T48" fmla="*/ 237 w 256"/>
                <a:gd name="T49" fmla="*/ 77 h 168"/>
                <a:gd name="T50" fmla="*/ 172 w 256"/>
                <a:gd name="T51" fmla="*/ 90 h 168"/>
                <a:gd name="T52" fmla="*/ 128 w 256"/>
                <a:gd name="T53" fmla="*/ 8 h 168"/>
                <a:gd name="T54" fmla="*/ 164 w 256"/>
                <a:gd name="T55" fmla="*/ 29 h 168"/>
                <a:gd name="T56" fmla="*/ 92 w 256"/>
                <a:gd name="T57" fmla="*/ 29 h 168"/>
                <a:gd name="T58" fmla="*/ 92 w 256"/>
                <a:gd name="T59" fmla="*/ 37 h 168"/>
                <a:gd name="T60" fmla="*/ 164 w 256"/>
                <a:gd name="T61" fmla="*/ 37 h 168"/>
                <a:gd name="T62" fmla="*/ 92 w 256"/>
                <a:gd name="T63" fmla="*/ 56 h 168"/>
                <a:gd name="T64" fmla="*/ 92 w 256"/>
                <a:gd name="T65" fmla="*/ 64 h 168"/>
                <a:gd name="T66" fmla="*/ 164 w 256"/>
                <a:gd name="T67" fmla="*/ 82 h 168"/>
                <a:gd name="T68" fmla="*/ 92 w 256"/>
                <a:gd name="T69" fmla="*/ 82 h 168"/>
                <a:gd name="T70" fmla="*/ 92 w 256"/>
                <a:gd name="T71" fmla="*/ 90 h 168"/>
                <a:gd name="T72" fmla="*/ 164 w 256"/>
                <a:gd name="T73" fmla="*/ 90 h 168"/>
                <a:gd name="T74" fmla="*/ 128 w 256"/>
                <a:gd name="T75" fmla="*/ 112 h 168"/>
                <a:gd name="T76" fmla="*/ 92 w 256"/>
                <a:gd name="T77" fmla="*/ 90 h 168"/>
                <a:gd name="T78" fmla="*/ 128 w 256"/>
                <a:gd name="T79" fmla="*/ 120 h 168"/>
                <a:gd name="T80" fmla="*/ 164 w 256"/>
                <a:gd name="T81" fmla="*/ 128 h 168"/>
                <a:gd name="T82" fmla="*/ 92 w 256"/>
                <a:gd name="T83" fmla="*/ 117 h 168"/>
                <a:gd name="T84" fmla="*/ 84 w 256"/>
                <a:gd name="T85" fmla="*/ 29 h 168"/>
                <a:gd name="T86" fmla="*/ 84 w 256"/>
                <a:gd name="T87" fmla="*/ 11 h 168"/>
                <a:gd name="T88" fmla="*/ 84 w 256"/>
                <a:gd name="T89" fmla="*/ 38 h 168"/>
                <a:gd name="T90" fmla="*/ 10 w 256"/>
                <a:gd name="T91" fmla="*/ 56 h 168"/>
                <a:gd name="T92" fmla="*/ 84 w 256"/>
                <a:gd name="T93" fmla="*/ 82 h 168"/>
                <a:gd name="T94" fmla="*/ 84 w 256"/>
                <a:gd name="T95" fmla="*/ 64 h 168"/>
                <a:gd name="T96" fmla="*/ 40 w 256"/>
                <a:gd name="T97" fmla="*/ 17 h 168"/>
                <a:gd name="T98" fmla="*/ 8 w 256"/>
                <a:gd name="T99" fmla="*/ 9 h 168"/>
                <a:gd name="T100" fmla="*/ 8 w 256"/>
                <a:gd name="T101" fmla="*/ 77 h 168"/>
                <a:gd name="T102" fmla="*/ 8 w 256"/>
                <a:gd name="T103" fmla="*/ 111 h 168"/>
                <a:gd name="T104" fmla="*/ 84 w 256"/>
                <a:gd name="T105" fmla="*/ 90 h 168"/>
                <a:gd name="T106" fmla="*/ 19 w 256"/>
                <a:gd name="T107" fmla="*/ 77 h 168"/>
                <a:gd name="T108" fmla="*/ 90 w 256"/>
                <a:gd name="T109" fmla="*/ 160 h 168"/>
                <a:gd name="T110" fmla="*/ 178 w 256"/>
                <a:gd name="T111" fmla="*/ 1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6" h="168">
                  <a:moveTo>
                    <a:pt x="184" y="128"/>
                  </a:moveTo>
                  <a:cubicBezTo>
                    <a:pt x="172" y="128"/>
                    <a:pt x="172" y="128"/>
                    <a:pt x="172" y="128"/>
                  </a:cubicBezTo>
                  <a:cubicBezTo>
                    <a:pt x="172" y="116"/>
                    <a:pt x="172" y="116"/>
                    <a:pt x="172" y="116"/>
                  </a:cubicBezTo>
                  <a:cubicBezTo>
                    <a:pt x="232" y="106"/>
                    <a:pt x="250" y="77"/>
                    <a:pt x="254" y="65"/>
                  </a:cubicBezTo>
                  <a:cubicBezTo>
                    <a:pt x="255" y="64"/>
                    <a:pt x="256" y="62"/>
                    <a:pt x="256" y="60"/>
                  </a:cubicBezTo>
                  <a:cubicBezTo>
                    <a:pt x="256" y="58"/>
                    <a:pt x="255" y="56"/>
                    <a:pt x="254" y="54"/>
                  </a:cubicBezTo>
                  <a:cubicBezTo>
                    <a:pt x="250" y="42"/>
                    <a:pt x="232" y="13"/>
                    <a:pt x="172" y="3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53" y="0"/>
                    <a:pt x="141" y="0"/>
                    <a:pt x="128" y="0"/>
                  </a:cubicBezTo>
                  <a:cubicBezTo>
                    <a:pt x="115" y="0"/>
                    <a:pt x="103" y="0"/>
                    <a:pt x="92" y="2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71" y="5"/>
                    <a:pt x="61" y="8"/>
                    <a:pt x="52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7"/>
                    <a:pt x="1" y="118"/>
                    <a:pt x="2" y="119"/>
                  </a:cubicBezTo>
                  <a:cubicBezTo>
                    <a:pt x="2" y="119"/>
                    <a:pt x="3" y="120"/>
                    <a:pt x="4" y="120"/>
                  </a:cubicBezTo>
                  <a:cubicBezTo>
                    <a:pt x="4" y="120"/>
                    <a:pt x="5" y="120"/>
                    <a:pt x="5" y="120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1" y="111"/>
                    <a:pt x="71" y="114"/>
                    <a:pt x="84" y="116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1" y="128"/>
                    <a:pt x="69" y="128"/>
                    <a:pt x="69" y="130"/>
                  </a:cubicBezTo>
                  <a:cubicBezTo>
                    <a:pt x="68" y="131"/>
                    <a:pt x="68" y="132"/>
                    <a:pt x="68" y="133"/>
                  </a:cubicBezTo>
                  <a:cubicBezTo>
                    <a:pt x="84" y="165"/>
                    <a:pt x="84" y="165"/>
                    <a:pt x="84" y="165"/>
                  </a:cubicBezTo>
                  <a:cubicBezTo>
                    <a:pt x="85" y="167"/>
                    <a:pt x="86" y="168"/>
                    <a:pt x="88" y="168"/>
                  </a:cubicBezTo>
                  <a:cubicBezTo>
                    <a:pt x="168" y="168"/>
                    <a:pt x="168" y="168"/>
                    <a:pt x="168" y="168"/>
                  </a:cubicBezTo>
                  <a:cubicBezTo>
                    <a:pt x="170" y="168"/>
                    <a:pt x="171" y="167"/>
                    <a:pt x="172" y="165"/>
                  </a:cubicBezTo>
                  <a:cubicBezTo>
                    <a:pt x="188" y="133"/>
                    <a:pt x="188" y="133"/>
                    <a:pt x="188" y="133"/>
                  </a:cubicBezTo>
                  <a:cubicBezTo>
                    <a:pt x="188" y="132"/>
                    <a:pt x="188" y="131"/>
                    <a:pt x="187" y="130"/>
                  </a:cubicBezTo>
                  <a:cubicBezTo>
                    <a:pt x="187" y="128"/>
                    <a:pt x="185" y="128"/>
                    <a:pt x="184" y="128"/>
                  </a:cubicBezTo>
                  <a:close/>
                  <a:moveTo>
                    <a:pt x="172" y="11"/>
                  </a:moveTo>
                  <a:cubicBezTo>
                    <a:pt x="207" y="17"/>
                    <a:pt x="227" y="31"/>
                    <a:pt x="237" y="42"/>
                  </a:cubicBezTo>
                  <a:cubicBezTo>
                    <a:pt x="221" y="36"/>
                    <a:pt x="198" y="32"/>
                    <a:pt x="172" y="29"/>
                  </a:cubicBezTo>
                  <a:lnTo>
                    <a:pt x="172" y="11"/>
                  </a:lnTo>
                  <a:close/>
                  <a:moveTo>
                    <a:pt x="172" y="38"/>
                  </a:moveTo>
                  <a:cubicBezTo>
                    <a:pt x="212" y="41"/>
                    <a:pt x="238" y="49"/>
                    <a:pt x="246" y="56"/>
                  </a:cubicBezTo>
                  <a:cubicBezTo>
                    <a:pt x="172" y="56"/>
                    <a:pt x="172" y="56"/>
                    <a:pt x="172" y="56"/>
                  </a:cubicBezTo>
                  <a:lnTo>
                    <a:pt x="172" y="38"/>
                  </a:lnTo>
                  <a:close/>
                  <a:moveTo>
                    <a:pt x="172" y="64"/>
                  </a:moveTo>
                  <a:cubicBezTo>
                    <a:pt x="246" y="64"/>
                    <a:pt x="246" y="64"/>
                    <a:pt x="246" y="64"/>
                  </a:cubicBezTo>
                  <a:cubicBezTo>
                    <a:pt x="238" y="71"/>
                    <a:pt x="212" y="78"/>
                    <a:pt x="172" y="82"/>
                  </a:cubicBezTo>
                  <a:lnTo>
                    <a:pt x="172" y="64"/>
                  </a:lnTo>
                  <a:close/>
                  <a:moveTo>
                    <a:pt x="172" y="90"/>
                  </a:moveTo>
                  <a:cubicBezTo>
                    <a:pt x="198" y="88"/>
                    <a:pt x="221" y="83"/>
                    <a:pt x="237" y="77"/>
                  </a:cubicBezTo>
                  <a:cubicBezTo>
                    <a:pt x="227" y="89"/>
                    <a:pt x="207" y="102"/>
                    <a:pt x="172" y="108"/>
                  </a:cubicBezTo>
                  <a:lnTo>
                    <a:pt x="172" y="90"/>
                  </a:lnTo>
                  <a:close/>
                  <a:moveTo>
                    <a:pt x="92" y="10"/>
                  </a:moveTo>
                  <a:cubicBezTo>
                    <a:pt x="103" y="9"/>
                    <a:pt x="115" y="8"/>
                    <a:pt x="128" y="8"/>
                  </a:cubicBezTo>
                  <a:cubicBezTo>
                    <a:pt x="141" y="8"/>
                    <a:pt x="153" y="9"/>
                    <a:pt x="164" y="10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52" y="28"/>
                    <a:pt x="140" y="28"/>
                    <a:pt x="128" y="28"/>
                  </a:cubicBezTo>
                  <a:cubicBezTo>
                    <a:pt x="116" y="28"/>
                    <a:pt x="104" y="28"/>
                    <a:pt x="92" y="29"/>
                  </a:cubicBezTo>
                  <a:lnTo>
                    <a:pt x="92" y="10"/>
                  </a:lnTo>
                  <a:close/>
                  <a:moveTo>
                    <a:pt x="92" y="37"/>
                  </a:moveTo>
                  <a:cubicBezTo>
                    <a:pt x="103" y="36"/>
                    <a:pt x="115" y="36"/>
                    <a:pt x="128" y="36"/>
                  </a:cubicBezTo>
                  <a:cubicBezTo>
                    <a:pt x="141" y="36"/>
                    <a:pt x="153" y="36"/>
                    <a:pt x="164" y="3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92" y="56"/>
                    <a:pt x="92" y="56"/>
                    <a:pt x="92" y="56"/>
                  </a:cubicBezTo>
                  <a:lnTo>
                    <a:pt x="92" y="37"/>
                  </a:lnTo>
                  <a:close/>
                  <a:moveTo>
                    <a:pt x="92" y="64"/>
                  </a:moveTo>
                  <a:cubicBezTo>
                    <a:pt x="164" y="64"/>
                    <a:pt x="164" y="64"/>
                    <a:pt x="164" y="64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53" y="83"/>
                    <a:pt x="141" y="84"/>
                    <a:pt x="128" y="84"/>
                  </a:cubicBezTo>
                  <a:cubicBezTo>
                    <a:pt x="115" y="84"/>
                    <a:pt x="103" y="83"/>
                    <a:pt x="92" y="82"/>
                  </a:cubicBezTo>
                  <a:lnTo>
                    <a:pt x="92" y="64"/>
                  </a:lnTo>
                  <a:close/>
                  <a:moveTo>
                    <a:pt x="92" y="90"/>
                  </a:moveTo>
                  <a:cubicBezTo>
                    <a:pt x="104" y="91"/>
                    <a:pt x="116" y="92"/>
                    <a:pt x="128" y="92"/>
                  </a:cubicBezTo>
                  <a:cubicBezTo>
                    <a:pt x="140" y="92"/>
                    <a:pt x="152" y="91"/>
                    <a:pt x="164" y="90"/>
                  </a:cubicBezTo>
                  <a:cubicBezTo>
                    <a:pt x="164" y="109"/>
                    <a:pt x="164" y="109"/>
                    <a:pt x="164" y="109"/>
                  </a:cubicBezTo>
                  <a:cubicBezTo>
                    <a:pt x="153" y="111"/>
                    <a:pt x="141" y="112"/>
                    <a:pt x="128" y="112"/>
                  </a:cubicBezTo>
                  <a:cubicBezTo>
                    <a:pt x="115" y="112"/>
                    <a:pt x="103" y="111"/>
                    <a:pt x="92" y="109"/>
                  </a:cubicBezTo>
                  <a:lnTo>
                    <a:pt x="92" y="90"/>
                  </a:lnTo>
                  <a:close/>
                  <a:moveTo>
                    <a:pt x="92" y="117"/>
                  </a:moveTo>
                  <a:cubicBezTo>
                    <a:pt x="103" y="119"/>
                    <a:pt x="115" y="120"/>
                    <a:pt x="128" y="120"/>
                  </a:cubicBezTo>
                  <a:cubicBezTo>
                    <a:pt x="141" y="120"/>
                    <a:pt x="153" y="119"/>
                    <a:pt x="164" y="117"/>
                  </a:cubicBezTo>
                  <a:cubicBezTo>
                    <a:pt x="164" y="128"/>
                    <a:pt x="164" y="128"/>
                    <a:pt x="164" y="128"/>
                  </a:cubicBezTo>
                  <a:cubicBezTo>
                    <a:pt x="92" y="128"/>
                    <a:pt x="92" y="128"/>
                    <a:pt x="92" y="128"/>
                  </a:cubicBezTo>
                  <a:lnTo>
                    <a:pt x="92" y="117"/>
                  </a:lnTo>
                  <a:close/>
                  <a:moveTo>
                    <a:pt x="84" y="11"/>
                  </a:moveTo>
                  <a:cubicBezTo>
                    <a:pt x="84" y="29"/>
                    <a:pt x="84" y="29"/>
                    <a:pt x="84" y="29"/>
                  </a:cubicBezTo>
                  <a:cubicBezTo>
                    <a:pt x="58" y="32"/>
                    <a:pt x="35" y="36"/>
                    <a:pt x="19" y="42"/>
                  </a:cubicBezTo>
                  <a:cubicBezTo>
                    <a:pt x="29" y="31"/>
                    <a:pt x="49" y="17"/>
                    <a:pt x="84" y="11"/>
                  </a:cubicBezTo>
                  <a:close/>
                  <a:moveTo>
                    <a:pt x="10" y="56"/>
                  </a:moveTo>
                  <a:cubicBezTo>
                    <a:pt x="18" y="49"/>
                    <a:pt x="44" y="41"/>
                    <a:pt x="84" y="38"/>
                  </a:cubicBezTo>
                  <a:cubicBezTo>
                    <a:pt x="84" y="56"/>
                    <a:pt x="84" y="56"/>
                    <a:pt x="84" y="56"/>
                  </a:cubicBezTo>
                  <a:lnTo>
                    <a:pt x="10" y="56"/>
                  </a:lnTo>
                  <a:close/>
                  <a:moveTo>
                    <a:pt x="84" y="64"/>
                  </a:moveTo>
                  <a:cubicBezTo>
                    <a:pt x="84" y="82"/>
                    <a:pt x="84" y="82"/>
                    <a:pt x="84" y="82"/>
                  </a:cubicBezTo>
                  <a:cubicBezTo>
                    <a:pt x="44" y="78"/>
                    <a:pt x="18" y="71"/>
                    <a:pt x="10" y="64"/>
                  </a:cubicBezTo>
                  <a:lnTo>
                    <a:pt x="84" y="64"/>
                  </a:lnTo>
                  <a:close/>
                  <a:moveTo>
                    <a:pt x="8" y="9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23" y="25"/>
                    <a:pt x="14" y="35"/>
                    <a:pt x="8" y="43"/>
                  </a:cubicBezTo>
                  <a:lnTo>
                    <a:pt x="8" y="9"/>
                  </a:lnTo>
                  <a:close/>
                  <a:moveTo>
                    <a:pt x="8" y="111"/>
                  </a:moveTo>
                  <a:cubicBezTo>
                    <a:pt x="8" y="77"/>
                    <a:pt x="8" y="77"/>
                    <a:pt x="8" y="77"/>
                  </a:cubicBezTo>
                  <a:cubicBezTo>
                    <a:pt x="14" y="85"/>
                    <a:pt x="23" y="94"/>
                    <a:pt x="40" y="103"/>
                  </a:cubicBezTo>
                  <a:lnTo>
                    <a:pt x="8" y="111"/>
                  </a:lnTo>
                  <a:close/>
                  <a:moveTo>
                    <a:pt x="19" y="77"/>
                  </a:moveTo>
                  <a:cubicBezTo>
                    <a:pt x="35" y="83"/>
                    <a:pt x="58" y="88"/>
                    <a:pt x="84" y="90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49" y="102"/>
                    <a:pt x="29" y="89"/>
                    <a:pt x="19" y="77"/>
                  </a:cubicBezTo>
                  <a:close/>
                  <a:moveTo>
                    <a:pt x="166" y="160"/>
                  </a:moveTo>
                  <a:cubicBezTo>
                    <a:pt x="90" y="160"/>
                    <a:pt x="90" y="160"/>
                    <a:pt x="90" y="160"/>
                  </a:cubicBezTo>
                  <a:cubicBezTo>
                    <a:pt x="78" y="136"/>
                    <a:pt x="78" y="136"/>
                    <a:pt x="78" y="136"/>
                  </a:cubicBezTo>
                  <a:cubicBezTo>
                    <a:pt x="178" y="136"/>
                    <a:pt x="178" y="136"/>
                    <a:pt x="178" y="136"/>
                  </a:cubicBezTo>
                  <a:lnTo>
                    <a:pt x="166" y="16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306">
              <a:extLst>
                <a:ext uri="{FF2B5EF4-FFF2-40B4-BE49-F238E27FC236}">
                  <a16:creationId xmlns:a16="http://schemas.microsoft.com/office/drawing/2014/main" id="{A9863B0F-749A-A54D-A967-02CAFEF18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26" y="239712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ectangle 307">
              <a:extLst>
                <a:ext uri="{FF2B5EF4-FFF2-40B4-BE49-F238E27FC236}">
                  <a16:creationId xmlns:a16="http://schemas.microsoft.com/office/drawing/2014/main" id="{50381B9E-6E1A-164C-A6C7-7A95BE403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676" y="239712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ectangle 308">
              <a:extLst>
                <a:ext uri="{FF2B5EF4-FFF2-40B4-BE49-F238E27FC236}">
                  <a16:creationId xmlns:a16="http://schemas.microsoft.com/office/drawing/2014/main" id="{8BA03B6F-6432-D942-9CE3-95D7D9D5A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763" y="2397126"/>
              <a:ext cx="14288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ectangle 309">
              <a:extLst>
                <a:ext uri="{FF2B5EF4-FFF2-40B4-BE49-F238E27FC236}">
                  <a16:creationId xmlns:a16="http://schemas.microsoft.com/office/drawing/2014/main" id="{3A3D10DC-6E94-0048-9B21-D7158B9C7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1" y="2413001"/>
              <a:ext cx="77788" cy="1428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ectangle 310">
              <a:extLst>
                <a:ext uri="{FF2B5EF4-FFF2-40B4-BE49-F238E27FC236}">
                  <a16:creationId xmlns:a16="http://schemas.microsoft.com/office/drawing/2014/main" id="{112E8676-DE15-754C-9828-10E96F12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213" y="2381251"/>
              <a:ext cx="46038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Freeform 311">
              <a:extLst>
                <a:ext uri="{FF2B5EF4-FFF2-40B4-BE49-F238E27FC236}">
                  <a16:creationId xmlns:a16="http://schemas.microsoft.com/office/drawing/2014/main" id="{5E919363-9D68-4D43-A7C4-8050A349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1946276"/>
              <a:ext cx="387350" cy="204788"/>
            </a:xfrm>
            <a:custGeom>
              <a:avLst/>
              <a:gdLst>
                <a:gd name="T0" fmla="*/ 40 w 200"/>
                <a:gd name="T1" fmla="*/ 56 h 105"/>
                <a:gd name="T2" fmla="*/ 44 w 200"/>
                <a:gd name="T3" fmla="*/ 52 h 105"/>
                <a:gd name="T4" fmla="*/ 88 w 200"/>
                <a:gd name="T5" fmla="*/ 8 h 105"/>
                <a:gd name="T6" fmla="*/ 125 w 200"/>
                <a:gd name="T7" fmla="*/ 26 h 105"/>
                <a:gd name="T8" fmla="*/ 130 w 200"/>
                <a:gd name="T9" fmla="*/ 27 h 105"/>
                <a:gd name="T10" fmla="*/ 140 w 200"/>
                <a:gd name="T11" fmla="*/ 24 h 105"/>
                <a:gd name="T12" fmla="*/ 156 w 200"/>
                <a:gd name="T13" fmla="*/ 40 h 105"/>
                <a:gd name="T14" fmla="*/ 153 w 200"/>
                <a:gd name="T15" fmla="*/ 49 h 105"/>
                <a:gd name="T16" fmla="*/ 152 w 200"/>
                <a:gd name="T17" fmla="*/ 53 h 105"/>
                <a:gd name="T18" fmla="*/ 156 w 200"/>
                <a:gd name="T19" fmla="*/ 56 h 105"/>
                <a:gd name="T20" fmla="*/ 160 w 200"/>
                <a:gd name="T21" fmla="*/ 56 h 105"/>
                <a:gd name="T22" fmla="*/ 192 w 200"/>
                <a:gd name="T23" fmla="*/ 88 h 105"/>
                <a:gd name="T24" fmla="*/ 189 w 200"/>
                <a:gd name="T25" fmla="*/ 102 h 105"/>
                <a:gd name="T26" fmla="*/ 196 w 200"/>
                <a:gd name="T27" fmla="*/ 105 h 105"/>
                <a:gd name="T28" fmla="*/ 200 w 200"/>
                <a:gd name="T29" fmla="*/ 88 h 105"/>
                <a:gd name="T30" fmla="*/ 163 w 200"/>
                <a:gd name="T31" fmla="*/ 48 h 105"/>
                <a:gd name="T32" fmla="*/ 164 w 200"/>
                <a:gd name="T33" fmla="*/ 40 h 105"/>
                <a:gd name="T34" fmla="*/ 140 w 200"/>
                <a:gd name="T35" fmla="*/ 16 h 105"/>
                <a:gd name="T36" fmla="*/ 129 w 200"/>
                <a:gd name="T37" fmla="*/ 18 h 105"/>
                <a:gd name="T38" fmla="*/ 88 w 200"/>
                <a:gd name="T39" fmla="*/ 0 h 105"/>
                <a:gd name="T40" fmla="*/ 36 w 200"/>
                <a:gd name="T41" fmla="*/ 48 h 105"/>
                <a:gd name="T42" fmla="*/ 0 w 200"/>
                <a:gd name="T43" fmla="*/ 88 h 105"/>
                <a:gd name="T44" fmla="*/ 8 w 200"/>
                <a:gd name="T45" fmla="*/ 88 h 105"/>
                <a:gd name="T46" fmla="*/ 40 w 200"/>
                <a:gd name="T47" fmla="*/ 5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" h="105">
                  <a:moveTo>
                    <a:pt x="40" y="56"/>
                  </a:moveTo>
                  <a:cubicBezTo>
                    <a:pt x="42" y="56"/>
                    <a:pt x="44" y="54"/>
                    <a:pt x="44" y="52"/>
                  </a:cubicBezTo>
                  <a:cubicBezTo>
                    <a:pt x="44" y="27"/>
                    <a:pt x="64" y="8"/>
                    <a:pt x="88" y="8"/>
                  </a:cubicBezTo>
                  <a:cubicBezTo>
                    <a:pt x="103" y="8"/>
                    <a:pt x="115" y="14"/>
                    <a:pt x="125" y="26"/>
                  </a:cubicBezTo>
                  <a:cubicBezTo>
                    <a:pt x="126" y="28"/>
                    <a:pt x="129" y="28"/>
                    <a:pt x="130" y="27"/>
                  </a:cubicBezTo>
                  <a:cubicBezTo>
                    <a:pt x="133" y="25"/>
                    <a:pt x="136" y="24"/>
                    <a:pt x="140" y="24"/>
                  </a:cubicBezTo>
                  <a:cubicBezTo>
                    <a:pt x="149" y="24"/>
                    <a:pt x="156" y="31"/>
                    <a:pt x="156" y="40"/>
                  </a:cubicBezTo>
                  <a:cubicBezTo>
                    <a:pt x="156" y="43"/>
                    <a:pt x="155" y="46"/>
                    <a:pt x="153" y="49"/>
                  </a:cubicBezTo>
                  <a:cubicBezTo>
                    <a:pt x="152" y="50"/>
                    <a:pt x="152" y="52"/>
                    <a:pt x="152" y="53"/>
                  </a:cubicBezTo>
                  <a:cubicBezTo>
                    <a:pt x="153" y="55"/>
                    <a:pt x="154" y="56"/>
                    <a:pt x="156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78" y="56"/>
                    <a:pt x="192" y="70"/>
                    <a:pt x="192" y="88"/>
                  </a:cubicBezTo>
                  <a:cubicBezTo>
                    <a:pt x="192" y="93"/>
                    <a:pt x="191" y="97"/>
                    <a:pt x="189" y="102"/>
                  </a:cubicBezTo>
                  <a:cubicBezTo>
                    <a:pt x="196" y="105"/>
                    <a:pt x="196" y="105"/>
                    <a:pt x="196" y="105"/>
                  </a:cubicBezTo>
                  <a:cubicBezTo>
                    <a:pt x="199" y="100"/>
                    <a:pt x="200" y="94"/>
                    <a:pt x="200" y="88"/>
                  </a:cubicBezTo>
                  <a:cubicBezTo>
                    <a:pt x="200" y="66"/>
                    <a:pt x="183" y="49"/>
                    <a:pt x="163" y="48"/>
                  </a:cubicBezTo>
                  <a:cubicBezTo>
                    <a:pt x="164" y="45"/>
                    <a:pt x="164" y="42"/>
                    <a:pt x="164" y="40"/>
                  </a:cubicBezTo>
                  <a:cubicBezTo>
                    <a:pt x="164" y="26"/>
                    <a:pt x="153" y="16"/>
                    <a:pt x="140" y="16"/>
                  </a:cubicBezTo>
                  <a:cubicBezTo>
                    <a:pt x="136" y="16"/>
                    <a:pt x="132" y="17"/>
                    <a:pt x="129" y="18"/>
                  </a:cubicBezTo>
                  <a:cubicBezTo>
                    <a:pt x="118" y="6"/>
                    <a:pt x="104" y="0"/>
                    <a:pt x="88" y="0"/>
                  </a:cubicBezTo>
                  <a:cubicBezTo>
                    <a:pt x="61" y="0"/>
                    <a:pt x="38" y="21"/>
                    <a:pt x="36" y="48"/>
                  </a:cubicBezTo>
                  <a:cubicBezTo>
                    <a:pt x="16" y="50"/>
                    <a:pt x="0" y="67"/>
                    <a:pt x="0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70"/>
                    <a:pt x="22" y="56"/>
                    <a:pt x="40" y="56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angle 312">
              <a:extLst>
                <a:ext uri="{FF2B5EF4-FFF2-40B4-BE49-F238E27FC236}">
                  <a16:creationId xmlns:a16="http://schemas.microsoft.com/office/drawing/2014/main" id="{1B48A4E3-63BA-B845-9370-07B329FFB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313" y="2397126"/>
              <a:ext cx="76200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angle 313">
              <a:extLst>
                <a:ext uri="{FF2B5EF4-FFF2-40B4-BE49-F238E27FC236}">
                  <a16:creationId xmlns:a16="http://schemas.microsoft.com/office/drawing/2014/main" id="{B7BAAFF6-71C3-A840-B1BC-4E205DCCD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088" y="2413001"/>
              <a:ext cx="14288" cy="1428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Rectangle 314">
              <a:extLst>
                <a:ext uri="{FF2B5EF4-FFF2-40B4-BE49-F238E27FC236}">
                  <a16:creationId xmlns:a16="http://schemas.microsoft.com/office/drawing/2014/main" id="{BACCDAFB-6893-744B-9D07-820E4EED8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688" y="2397126"/>
              <a:ext cx="31750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Rectangle 315">
              <a:extLst>
                <a:ext uri="{FF2B5EF4-FFF2-40B4-BE49-F238E27FC236}">
                  <a16:creationId xmlns:a16="http://schemas.microsoft.com/office/drawing/2014/main" id="{857E8B3C-BFEF-8348-9C91-588335FC8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126" y="2381251"/>
              <a:ext cx="46038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7B7BEB3-A560-E345-B569-B2AC3ACE7ECD}"/>
              </a:ext>
            </a:extLst>
          </p:cNvPr>
          <p:cNvGrpSpPr/>
          <p:nvPr/>
        </p:nvGrpSpPr>
        <p:grpSpPr>
          <a:xfrm>
            <a:off x="4129112" y="991275"/>
            <a:ext cx="659158" cy="454230"/>
            <a:chOff x="1879601" y="2924176"/>
            <a:chExt cx="495300" cy="341313"/>
          </a:xfrm>
          <a:solidFill>
            <a:schemeClr val="bg1"/>
          </a:solidFill>
        </p:grpSpPr>
        <p:sp>
          <p:nvSpPr>
            <p:cNvPr id="37" name="Line 513">
              <a:extLst>
                <a:ext uri="{FF2B5EF4-FFF2-40B4-BE49-F238E27FC236}">
                  <a16:creationId xmlns:a16="http://schemas.microsoft.com/office/drawing/2014/main" id="{E72749E8-3BEC-1644-B3BF-9BB99B98A2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514">
              <a:extLst>
                <a:ext uri="{FF2B5EF4-FFF2-40B4-BE49-F238E27FC236}">
                  <a16:creationId xmlns:a16="http://schemas.microsoft.com/office/drawing/2014/main" id="{E600391B-E41B-F441-B90E-B5CE382075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Freeform 515">
              <a:extLst>
                <a:ext uri="{FF2B5EF4-FFF2-40B4-BE49-F238E27FC236}">
                  <a16:creationId xmlns:a16="http://schemas.microsoft.com/office/drawing/2014/main" id="{B9796896-8248-F94A-83A4-E66E1AAD6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079751"/>
              <a:ext cx="255588" cy="109538"/>
            </a:xfrm>
            <a:custGeom>
              <a:avLst/>
              <a:gdLst>
                <a:gd name="T0" fmla="*/ 64 w 132"/>
                <a:gd name="T1" fmla="*/ 56 h 56"/>
                <a:gd name="T2" fmla="*/ 56 w 132"/>
                <a:gd name="T3" fmla="*/ 56 h 56"/>
                <a:gd name="T4" fmla="*/ 72 w 132"/>
                <a:gd name="T5" fmla="*/ 40 h 56"/>
                <a:gd name="T6" fmla="*/ 116 w 132"/>
                <a:gd name="T7" fmla="*/ 40 h 56"/>
                <a:gd name="T8" fmla="*/ 124 w 132"/>
                <a:gd name="T9" fmla="*/ 32 h 56"/>
                <a:gd name="T10" fmla="*/ 116 w 132"/>
                <a:gd name="T11" fmla="*/ 24 h 56"/>
                <a:gd name="T12" fmla="*/ 79 w 132"/>
                <a:gd name="T13" fmla="*/ 24 h 56"/>
                <a:gd name="T14" fmla="*/ 35 w 132"/>
                <a:gd name="T15" fmla="*/ 8 h 56"/>
                <a:gd name="T16" fmla="*/ 0 w 132"/>
                <a:gd name="T17" fmla="*/ 8 h 56"/>
                <a:gd name="T18" fmla="*/ 0 w 132"/>
                <a:gd name="T19" fmla="*/ 0 h 56"/>
                <a:gd name="T20" fmla="*/ 37 w 132"/>
                <a:gd name="T21" fmla="*/ 0 h 56"/>
                <a:gd name="T22" fmla="*/ 81 w 132"/>
                <a:gd name="T23" fmla="*/ 16 h 56"/>
                <a:gd name="T24" fmla="*/ 116 w 132"/>
                <a:gd name="T25" fmla="*/ 16 h 56"/>
                <a:gd name="T26" fmla="*/ 132 w 132"/>
                <a:gd name="T27" fmla="*/ 32 h 56"/>
                <a:gd name="T28" fmla="*/ 116 w 132"/>
                <a:gd name="T29" fmla="*/ 48 h 56"/>
                <a:gd name="T30" fmla="*/ 72 w 132"/>
                <a:gd name="T31" fmla="*/ 48 h 56"/>
                <a:gd name="T32" fmla="*/ 64 w 132"/>
                <a:gd name="T3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2" h="56">
                  <a:moveTo>
                    <a:pt x="64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47"/>
                    <a:pt x="63" y="40"/>
                    <a:pt x="72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40"/>
                    <a:pt x="124" y="36"/>
                    <a:pt x="124" y="32"/>
                  </a:cubicBezTo>
                  <a:cubicBezTo>
                    <a:pt x="124" y="27"/>
                    <a:pt x="120" y="24"/>
                    <a:pt x="116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25" y="16"/>
                    <a:pt x="132" y="23"/>
                    <a:pt x="132" y="32"/>
                  </a:cubicBezTo>
                  <a:cubicBezTo>
                    <a:pt x="132" y="41"/>
                    <a:pt x="125" y="48"/>
                    <a:pt x="116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8" y="48"/>
                    <a:pt x="64" y="51"/>
                    <a:pt x="64" y="56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Freeform 516">
              <a:extLst>
                <a:ext uri="{FF2B5EF4-FFF2-40B4-BE49-F238E27FC236}">
                  <a16:creationId xmlns:a16="http://schemas.microsoft.com/office/drawing/2014/main" id="{F057BF96-2781-4B41-8DB4-8BF034D6C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111501"/>
              <a:ext cx="395288" cy="153988"/>
            </a:xfrm>
            <a:custGeom>
              <a:avLst/>
              <a:gdLst>
                <a:gd name="T0" fmla="*/ 97 w 204"/>
                <a:gd name="T1" fmla="*/ 80 h 80"/>
                <a:gd name="T2" fmla="*/ 87 w 204"/>
                <a:gd name="T3" fmla="*/ 80 h 80"/>
                <a:gd name="T4" fmla="*/ 19 w 204"/>
                <a:gd name="T5" fmla="*/ 56 h 80"/>
                <a:gd name="T6" fmla="*/ 0 w 204"/>
                <a:gd name="T7" fmla="*/ 56 h 80"/>
                <a:gd name="T8" fmla="*/ 0 w 204"/>
                <a:gd name="T9" fmla="*/ 48 h 80"/>
                <a:gd name="T10" fmla="*/ 21 w 204"/>
                <a:gd name="T11" fmla="*/ 48 h 80"/>
                <a:gd name="T12" fmla="*/ 89 w 204"/>
                <a:gd name="T13" fmla="*/ 72 h 80"/>
                <a:gd name="T14" fmla="*/ 95 w 204"/>
                <a:gd name="T15" fmla="*/ 72 h 80"/>
                <a:gd name="T16" fmla="*/ 194 w 204"/>
                <a:gd name="T17" fmla="*/ 20 h 80"/>
                <a:gd name="T18" fmla="*/ 196 w 204"/>
                <a:gd name="T19" fmla="*/ 16 h 80"/>
                <a:gd name="T20" fmla="*/ 189 w 204"/>
                <a:gd name="T21" fmla="*/ 8 h 80"/>
                <a:gd name="T22" fmla="*/ 125 w 204"/>
                <a:gd name="T23" fmla="*/ 27 h 80"/>
                <a:gd name="T24" fmla="*/ 123 w 204"/>
                <a:gd name="T25" fmla="*/ 20 h 80"/>
                <a:gd name="T26" fmla="*/ 188 w 204"/>
                <a:gd name="T27" fmla="*/ 0 h 80"/>
                <a:gd name="T28" fmla="*/ 204 w 204"/>
                <a:gd name="T29" fmla="*/ 16 h 80"/>
                <a:gd name="T30" fmla="*/ 199 w 204"/>
                <a:gd name="T31" fmla="*/ 27 h 80"/>
                <a:gd name="T32" fmla="*/ 198 w 204"/>
                <a:gd name="T33" fmla="*/ 27 h 80"/>
                <a:gd name="T34" fmla="*/ 97 w 204"/>
                <a:gd name="T3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80">
                  <a:moveTo>
                    <a:pt x="97" y="80"/>
                  </a:moveTo>
                  <a:cubicBezTo>
                    <a:pt x="87" y="80"/>
                    <a:pt x="87" y="80"/>
                    <a:pt x="87" y="8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5" y="19"/>
                    <a:pt x="196" y="17"/>
                    <a:pt x="196" y="16"/>
                  </a:cubicBezTo>
                  <a:cubicBezTo>
                    <a:pt x="196" y="11"/>
                    <a:pt x="193" y="8"/>
                    <a:pt x="189" y="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7" y="0"/>
                    <a:pt x="204" y="7"/>
                    <a:pt x="204" y="16"/>
                  </a:cubicBezTo>
                  <a:cubicBezTo>
                    <a:pt x="204" y="21"/>
                    <a:pt x="199" y="26"/>
                    <a:pt x="199" y="27"/>
                  </a:cubicBezTo>
                  <a:cubicBezTo>
                    <a:pt x="198" y="27"/>
                    <a:pt x="198" y="27"/>
                    <a:pt x="198" y="27"/>
                  </a:cubicBezTo>
                  <a:lnTo>
                    <a:pt x="97" y="8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angle 517">
              <a:extLst>
                <a:ext uri="{FF2B5EF4-FFF2-40B4-BE49-F238E27FC236}">
                  <a16:creationId xmlns:a16="http://schemas.microsoft.com/office/drawing/2014/main" id="{AF68B065-61BD-5E4F-86D6-260FE9B65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3189289"/>
              <a:ext cx="14288" cy="1428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Rectangle 518">
              <a:extLst>
                <a:ext uri="{FF2B5EF4-FFF2-40B4-BE49-F238E27FC236}">
                  <a16:creationId xmlns:a16="http://schemas.microsoft.com/office/drawing/2014/main" id="{4DE6C3F2-651F-1B40-99AE-B90118126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3189289"/>
              <a:ext cx="15875" cy="1428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Freeform 519">
              <a:extLst>
                <a:ext uri="{FF2B5EF4-FFF2-40B4-BE49-F238E27FC236}">
                  <a16:creationId xmlns:a16="http://schemas.microsoft.com/office/drawing/2014/main" id="{D430E1A3-FD05-8641-81A3-91F221D8A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1" y="3063876"/>
              <a:ext cx="107950" cy="171450"/>
            </a:xfrm>
            <a:custGeom>
              <a:avLst/>
              <a:gdLst>
                <a:gd name="T0" fmla="*/ 48 w 56"/>
                <a:gd name="T1" fmla="*/ 88 h 88"/>
                <a:gd name="T2" fmla="*/ 0 w 56"/>
                <a:gd name="T3" fmla="*/ 88 h 88"/>
                <a:gd name="T4" fmla="*/ 0 w 56"/>
                <a:gd name="T5" fmla="*/ 80 h 88"/>
                <a:gd name="T6" fmla="*/ 48 w 56"/>
                <a:gd name="T7" fmla="*/ 80 h 88"/>
                <a:gd name="T8" fmla="*/ 48 w 56"/>
                <a:gd name="T9" fmla="*/ 8 h 88"/>
                <a:gd name="T10" fmla="*/ 0 w 56"/>
                <a:gd name="T11" fmla="*/ 8 h 88"/>
                <a:gd name="T12" fmla="*/ 0 w 56"/>
                <a:gd name="T13" fmla="*/ 0 h 88"/>
                <a:gd name="T14" fmla="*/ 48 w 56"/>
                <a:gd name="T15" fmla="*/ 0 h 88"/>
                <a:gd name="T16" fmla="*/ 56 w 56"/>
                <a:gd name="T17" fmla="*/ 8 h 88"/>
                <a:gd name="T18" fmla="*/ 56 w 56"/>
                <a:gd name="T19" fmla="*/ 80 h 88"/>
                <a:gd name="T20" fmla="*/ 48 w 56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8">
                  <a:moveTo>
                    <a:pt x="48" y="88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0"/>
                    <a:pt x="56" y="3"/>
                    <a:pt x="56" y="8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4"/>
                    <a:pt x="52" y="88"/>
                    <a:pt x="48" y="88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Freeform 520">
              <a:extLst>
                <a:ext uri="{FF2B5EF4-FFF2-40B4-BE49-F238E27FC236}">
                  <a16:creationId xmlns:a16="http://schemas.microsoft.com/office/drawing/2014/main" id="{5151FEEA-C757-3140-978E-13E6B407E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3426" y="2924176"/>
              <a:ext cx="371475" cy="77788"/>
            </a:xfrm>
            <a:custGeom>
              <a:avLst/>
              <a:gdLst>
                <a:gd name="T0" fmla="*/ 188 w 192"/>
                <a:gd name="T1" fmla="*/ 40 h 40"/>
                <a:gd name="T2" fmla="*/ 4 w 192"/>
                <a:gd name="T3" fmla="*/ 40 h 40"/>
                <a:gd name="T4" fmla="*/ 1 w 192"/>
                <a:gd name="T5" fmla="*/ 38 h 40"/>
                <a:gd name="T6" fmla="*/ 0 w 192"/>
                <a:gd name="T7" fmla="*/ 34 h 40"/>
                <a:gd name="T8" fmla="*/ 16 w 192"/>
                <a:gd name="T9" fmla="*/ 2 h 40"/>
                <a:gd name="T10" fmla="*/ 20 w 192"/>
                <a:gd name="T11" fmla="*/ 0 h 40"/>
                <a:gd name="T12" fmla="*/ 84 w 192"/>
                <a:gd name="T13" fmla="*/ 0 h 40"/>
                <a:gd name="T14" fmla="*/ 85 w 192"/>
                <a:gd name="T15" fmla="*/ 0 h 40"/>
                <a:gd name="T16" fmla="*/ 189 w 192"/>
                <a:gd name="T17" fmla="*/ 20 h 40"/>
                <a:gd name="T18" fmla="*/ 192 w 192"/>
                <a:gd name="T19" fmla="*/ 24 h 40"/>
                <a:gd name="T20" fmla="*/ 192 w 192"/>
                <a:gd name="T21" fmla="*/ 36 h 40"/>
                <a:gd name="T22" fmla="*/ 188 w 192"/>
                <a:gd name="T23" fmla="*/ 40 h 40"/>
                <a:gd name="T24" fmla="*/ 10 w 192"/>
                <a:gd name="T25" fmla="*/ 32 h 40"/>
                <a:gd name="T26" fmla="*/ 184 w 192"/>
                <a:gd name="T27" fmla="*/ 32 h 40"/>
                <a:gd name="T28" fmla="*/ 184 w 192"/>
                <a:gd name="T29" fmla="*/ 27 h 40"/>
                <a:gd name="T30" fmla="*/ 84 w 192"/>
                <a:gd name="T31" fmla="*/ 8 h 40"/>
                <a:gd name="T32" fmla="*/ 22 w 192"/>
                <a:gd name="T33" fmla="*/ 8 h 40"/>
                <a:gd name="T34" fmla="*/ 10 w 192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40">
                  <a:moveTo>
                    <a:pt x="188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8"/>
                  </a:cubicBezTo>
                  <a:cubicBezTo>
                    <a:pt x="0" y="37"/>
                    <a:pt x="0" y="35"/>
                    <a:pt x="0" y="3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2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5" y="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1" y="20"/>
                    <a:pt x="192" y="22"/>
                    <a:pt x="192" y="24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8"/>
                    <a:pt x="190" y="40"/>
                    <a:pt x="188" y="40"/>
                  </a:cubicBezTo>
                  <a:close/>
                  <a:moveTo>
                    <a:pt x="10" y="32"/>
                  </a:moveTo>
                  <a:cubicBezTo>
                    <a:pt x="184" y="32"/>
                    <a:pt x="184" y="32"/>
                    <a:pt x="184" y="32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22" y="8"/>
                    <a:pt x="22" y="8"/>
                    <a:pt x="22" y="8"/>
                  </a:cubicBezTo>
                  <a:lnTo>
                    <a:pt x="10" y="32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Freeform 521">
              <a:extLst>
                <a:ext uri="{FF2B5EF4-FFF2-40B4-BE49-F238E27FC236}">
                  <a16:creationId xmlns:a16="http://schemas.microsoft.com/office/drawing/2014/main" id="{B8CBCE13-AC33-A241-BCCA-329F44711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2924176"/>
              <a:ext cx="46038" cy="73025"/>
            </a:xfrm>
            <a:custGeom>
              <a:avLst/>
              <a:gdLst>
                <a:gd name="T0" fmla="*/ 16 w 24"/>
                <a:gd name="T1" fmla="*/ 37 h 37"/>
                <a:gd name="T2" fmla="*/ 0 w 24"/>
                <a:gd name="T3" fmla="*/ 5 h 37"/>
                <a:gd name="T4" fmla="*/ 1 w 24"/>
                <a:gd name="T5" fmla="*/ 2 h 37"/>
                <a:gd name="T6" fmla="*/ 4 w 24"/>
                <a:gd name="T7" fmla="*/ 0 h 37"/>
                <a:gd name="T8" fmla="*/ 24 w 24"/>
                <a:gd name="T9" fmla="*/ 0 h 37"/>
                <a:gd name="T10" fmla="*/ 24 w 24"/>
                <a:gd name="T11" fmla="*/ 8 h 37"/>
                <a:gd name="T12" fmla="*/ 10 w 24"/>
                <a:gd name="T13" fmla="*/ 8 h 37"/>
                <a:gd name="T14" fmla="*/ 24 w 24"/>
                <a:gd name="T15" fmla="*/ 34 h 37"/>
                <a:gd name="T16" fmla="*/ 16 w 24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16" y="37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4" y="34"/>
                    <a:pt x="24" y="34"/>
                    <a:pt x="24" y="34"/>
                  </a:cubicBezTo>
                  <a:lnTo>
                    <a:pt x="16" y="37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Freeform 522">
              <a:extLst>
                <a:ext uri="{FF2B5EF4-FFF2-40B4-BE49-F238E27FC236}">
                  <a16:creationId xmlns:a16="http://schemas.microsoft.com/office/drawing/2014/main" id="{4D0B2922-CFD1-0042-A286-27EFCE1A7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526" y="2986089"/>
              <a:ext cx="327025" cy="63500"/>
            </a:xfrm>
            <a:custGeom>
              <a:avLst/>
              <a:gdLst>
                <a:gd name="T0" fmla="*/ 52 w 169"/>
                <a:gd name="T1" fmla="*/ 32 h 32"/>
                <a:gd name="T2" fmla="*/ 12 w 169"/>
                <a:gd name="T3" fmla="*/ 32 h 32"/>
                <a:gd name="T4" fmla="*/ 8 w 169"/>
                <a:gd name="T5" fmla="*/ 29 h 32"/>
                <a:gd name="T6" fmla="*/ 0 w 169"/>
                <a:gd name="T7" fmla="*/ 5 h 32"/>
                <a:gd name="T8" fmla="*/ 8 w 169"/>
                <a:gd name="T9" fmla="*/ 2 h 32"/>
                <a:gd name="T10" fmla="*/ 15 w 169"/>
                <a:gd name="T11" fmla="*/ 24 h 32"/>
                <a:gd name="T12" fmla="*/ 52 w 169"/>
                <a:gd name="T13" fmla="*/ 24 h 32"/>
                <a:gd name="T14" fmla="*/ 167 w 169"/>
                <a:gd name="T15" fmla="*/ 0 h 32"/>
                <a:gd name="T16" fmla="*/ 169 w 169"/>
                <a:gd name="T17" fmla="*/ 8 h 32"/>
                <a:gd name="T18" fmla="*/ 53 w 169"/>
                <a:gd name="T19" fmla="*/ 32 h 32"/>
                <a:gd name="T20" fmla="*/ 52 w 169"/>
                <a:gd name="T2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" h="32">
                  <a:moveTo>
                    <a:pt x="5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2" y="32"/>
                    <a:pt x="52" y="32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ectangle 523">
              <a:extLst>
                <a:ext uri="{FF2B5EF4-FFF2-40B4-BE49-F238E27FC236}">
                  <a16:creationId xmlns:a16="http://schemas.microsoft.com/office/drawing/2014/main" id="{4246D007-CF67-F947-A007-06A8B8662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24176"/>
              <a:ext cx="76200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Rectangle 524">
              <a:extLst>
                <a:ext uri="{FF2B5EF4-FFF2-40B4-BE49-F238E27FC236}">
                  <a16:creationId xmlns:a16="http://schemas.microsoft.com/office/drawing/2014/main" id="{46C55C74-DFCC-7347-AC7B-C96583D4D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2955926"/>
              <a:ext cx="53975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Rectangle 525">
              <a:extLst>
                <a:ext uri="{FF2B5EF4-FFF2-40B4-BE49-F238E27FC236}">
                  <a16:creationId xmlns:a16="http://schemas.microsoft.com/office/drawing/2014/main" id="{4ADC55EE-FD9F-6643-B450-BE12F9DA2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2986089"/>
              <a:ext cx="30163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Rectangle 526">
              <a:extLst>
                <a:ext uri="{FF2B5EF4-FFF2-40B4-BE49-F238E27FC236}">
                  <a16:creationId xmlns:a16="http://schemas.microsoft.com/office/drawing/2014/main" id="{F6F12C63-E7FD-1045-985F-117AFB7CF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86089"/>
              <a:ext cx="46038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230A1994-01D7-0040-8300-A07E47C75A68}"/>
              </a:ext>
            </a:extLst>
          </p:cNvPr>
          <p:cNvGrpSpPr/>
          <p:nvPr/>
        </p:nvGrpSpPr>
        <p:grpSpPr>
          <a:xfrm>
            <a:off x="7427857" y="1427247"/>
            <a:ext cx="661273" cy="578877"/>
            <a:chOff x="8988425" y="4476751"/>
            <a:chExt cx="496888" cy="434975"/>
          </a:xfrm>
          <a:solidFill>
            <a:schemeClr val="bg1"/>
          </a:solidFill>
        </p:grpSpPr>
        <p:sp>
          <p:nvSpPr>
            <p:cNvPr id="70" name="Freeform 468">
              <a:extLst>
                <a:ext uri="{FF2B5EF4-FFF2-40B4-BE49-F238E27FC236}">
                  <a16:creationId xmlns:a16="http://schemas.microsoft.com/office/drawing/2014/main" id="{199D2597-A17F-614B-9226-E23CF8CA7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938" y="4552951"/>
              <a:ext cx="90488" cy="200025"/>
            </a:xfrm>
            <a:custGeom>
              <a:avLst/>
              <a:gdLst>
                <a:gd name="T0" fmla="*/ 8 w 57"/>
                <a:gd name="T1" fmla="*/ 126 h 126"/>
                <a:gd name="T2" fmla="*/ 0 w 57"/>
                <a:gd name="T3" fmla="*/ 122 h 126"/>
                <a:gd name="T4" fmla="*/ 49 w 57"/>
                <a:gd name="T5" fmla="*/ 0 h 126"/>
                <a:gd name="T6" fmla="*/ 57 w 57"/>
                <a:gd name="T7" fmla="*/ 4 h 126"/>
                <a:gd name="T8" fmla="*/ 8 w 5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26">
                  <a:moveTo>
                    <a:pt x="8" y="126"/>
                  </a:moveTo>
                  <a:lnTo>
                    <a:pt x="0" y="122"/>
                  </a:lnTo>
                  <a:lnTo>
                    <a:pt x="49" y="0"/>
                  </a:lnTo>
                  <a:lnTo>
                    <a:pt x="57" y="4"/>
                  </a:lnTo>
                  <a:lnTo>
                    <a:pt x="8" y="126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Freeform 469">
              <a:extLst>
                <a:ext uri="{FF2B5EF4-FFF2-40B4-BE49-F238E27FC236}">
                  <a16:creationId xmlns:a16="http://schemas.microsoft.com/office/drawing/2014/main" id="{FF6EC16D-D159-7349-B676-12E98B2FB1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8425" y="4741863"/>
              <a:ext cx="77788" cy="77788"/>
            </a:xfrm>
            <a:custGeom>
              <a:avLst/>
              <a:gdLst>
                <a:gd name="T0" fmla="*/ 20 w 40"/>
                <a:gd name="T1" fmla="*/ 40 h 40"/>
                <a:gd name="T2" fmla="*/ 15 w 40"/>
                <a:gd name="T3" fmla="*/ 40 h 40"/>
                <a:gd name="T4" fmla="*/ 0 w 40"/>
                <a:gd name="T5" fmla="*/ 20 h 40"/>
                <a:gd name="T6" fmla="*/ 20 w 40"/>
                <a:gd name="T7" fmla="*/ 0 h 40"/>
                <a:gd name="T8" fmla="*/ 40 w 40"/>
                <a:gd name="T9" fmla="*/ 20 h 40"/>
                <a:gd name="T10" fmla="*/ 20 w 40"/>
                <a:gd name="T11" fmla="*/ 40 h 40"/>
                <a:gd name="T12" fmla="*/ 20 w 40"/>
                <a:gd name="T13" fmla="*/ 8 h 40"/>
                <a:gd name="T14" fmla="*/ 8 w 40"/>
                <a:gd name="T15" fmla="*/ 20 h 40"/>
                <a:gd name="T16" fmla="*/ 17 w 40"/>
                <a:gd name="T17" fmla="*/ 32 h 40"/>
                <a:gd name="T18" fmla="*/ 20 w 40"/>
                <a:gd name="T19" fmla="*/ 32 h 40"/>
                <a:gd name="T20" fmla="*/ 32 w 40"/>
                <a:gd name="T21" fmla="*/ 20 h 40"/>
                <a:gd name="T22" fmla="*/ 20 w 40"/>
                <a:gd name="T2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18" y="40"/>
                    <a:pt x="16" y="40"/>
                    <a:pt x="15" y="40"/>
                  </a:cubicBezTo>
                  <a:cubicBezTo>
                    <a:pt x="6" y="37"/>
                    <a:pt x="0" y="29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4"/>
                    <a:pt x="8" y="20"/>
                  </a:cubicBezTo>
                  <a:cubicBezTo>
                    <a:pt x="8" y="26"/>
                    <a:pt x="11" y="30"/>
                    <a:pt x="17" y="32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2"/>
                    <a:pt x="32" y="27"/>
                    <a:pt x="32" y="20"/>
                  </a:cubicBezTo>
                  <a:cubicBezTo>
                    <a:pt x="32" y="14"/>
                    <a:pt x="26" y="8"/>
                    <a:pt x="20" y="8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Freeform 470">
              <a:extLst>
                <a:ext uri="{FF2B5EF4-FFF2-40B4-BE49-F238E27FC236}">
                  <a16:creationId xmlns:a16="http://schemas.microsoft.com/office/drawing/2014/main" id="{2EF84BAA-38D6-BB46-B056-E4186C083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00" y="4479926"/>
              <a:ext cx="49213" cy="49213"/>
            </a:xfrm>
            <a:custGeom>
              <a:avLst/>
              <a:gdLst>
                <a:gd name="T0" fmla="*/ 25 w 31"/>
                <a:gd name="T1" fmla="*/ 31 h 31"/>
                <a:gd name="T2" fmla="*/ 0 w 31"/>
                <a:gd name="T3" fmla="*/ 7 h 31"/>
                <a:gd name="T4" fmla="*/ 6 w 31"/>
                <a:gd name="T5" fmla="*/ 0 h 31"/>
                <a:gd name="T6" fmla="*/ 31 w 31"/>
                <a:gd name="T7" fmla="*/ 24 h 31"/>
                <a:gd name="T8" fmla="*/ 25 w 31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1" y="24"/>
                  </a:lnTo>
                  <a:lnTo>
                    <a:pt x="25" y="3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Freeform 471">
              <a:extLst>
                <a:ext uri="{FF2B5EF4-FFF2-40B4-BE49-F238E27FC236}">
                  <a16:creationId xmlns:a16="http://schemas.microsoft.com/office/drawing/2014/main" id="{FFC4D912-ECC7-9246-8698-335704F6C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6075" y="4508501"/>
              <a:ext cx="47625" cy="46038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8 h 24"/>
                <a:gd name="T12" fmla="*/ 8 w 24"/>
                <a:gd name="T13" fmla="*/ 12 h 24"/>
                <a:gd name="T14" fmla="*/ 12 w 24"/>
                <a:gd name="T15" fmla="*/ 16 h 24"/>
                <a:gd name="T16" fmla="*/ 16 w 24"/>
                <a:gd name="T17" fmla="*/ 12 h 24"/>
                <a:gd name="T18" fmla="*/ 12 w 24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9"/>
                    <a:pt x="18" y="24"/>
                    <a:pt x="12" y="24"/>
                  </a:cubicBezTo>
                  <a:close/>
                  <a:moveTo>
                    <a:pt x="12" y="8"/>
                  </a:moveTo>
                  <a:cubicBezTo>
                    <a:pt x="9" y="8"/>
                    <a:pt x="8" y="10"/>
                    <a:pt x="8" y="12"/>
                  </a:cubicBezTo>
                  <a:cubicBezTo>
                    <a:pt x="8" y="14"/>
                    <a:pt x="9" y="16"/>
                    <a:pt x="12" y="16"/>
                  </a:cubicBezTo>
                  <a:cubicBezTo>
                    <a:pt x="14" y="16"/>
                    <a:pt x="16" y="14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Freeform 472">
              <a:extLst>
                <a:ext uri="{FF2B5EF4-FFF2-40B4-BE49-F238E27FC236}">
                  <a16:creationId xmlns:a16="http://schemas.microsoft.com/office/drawing/2014/main" id="{50948997-C030-A842-A4B2-AA6E2E320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9700" y="4476751"/>
              <a:ext cx="349250" cy="255588"/>
            </a:xfrm>
            <a:custGeom>
              <a:avLst/>
              <a:gdLst>
                <a:gd name="T0" fmla="*/ 8 w 220"/>
                <a:gd name="T1" fmla="*/ 161 h 161"/>
                <a:gd name="T2" fmla="*/ 0 w 220"/>
                <a:gd name="T3" fmla="*/ 154 h 161"/>
                <a:gd name="T4" fmla="*/ 113 w 220"/>
                <a:gd name="T5" fmla="*/ 0 h 161"/>
                <a:gd name="T6" fmla="*/ 202 w 220"/>
                <a:gd name="T7" fmla="*/ 0 h 161"/>
                <a:gd name="T8" fmla="*/ 220 w 220"/>
                <a:gd name="T9" fmla="*/ 53 h 161"/>
                <a:gd name="T10" fmla="*/ 188 w 220"/>
                <a:gd name="T11" fmla="*/ 65 h 161"/>
                <a:gd name="T12" fmla="*/ 162 w 220"/>
                <a:gd name="T13" fmla="*/ 49 h 161"/>
                <a:gd name="T14" fmla="*/ 167 w 220"/>
                <a:gd name="T15" fmla="*/ 41 h 161"/>
                <a:gd name="T16" fmla="*/ 189 w 220"/>
                <a:gd name="T17" fmla="*/ 54 h 161"/>
                <a:gd name="T18" fmla="*/ 207 w 220"/>
                <a:gd name="T19" fmla="*/ 47 h 161"/>
                <a:gd name="T20" fmla="*/ 195 w 220"/>
                <a:gd name="T21" fmla="*/ 10 h 161"/>
                <a:gd name="T22" fmla="*/ 118 w 220"/>
                <a:gd name="T23" fmla="*/ 10 h 161"/>
                <a:gd name="T24" fmla="*/ 8 w 220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161">
                  <a:moveTo>
                    <a:pt x="8" y="161"/>
                  </a:moveTo>
                  <a:lnTo>
                    <a:pt x="0" y="154"/>
                  </a:lnTo>
                  <a:lnTo>
                    <a:pt x="113" y="0"/>
                  </a:lnTo>
                  <a:lnTo>
                    <a:pt x="202" y="0"/>
                  </a:lnTo>
                  <a:lnTo>
                    <a:pt x="220" y="53"/>
                  </a:lnTo>
                  <a:lnTo>
                    <a:pt x="188" y="65"/>
                  </a:lnTo>
                  <a:lnTo>
                    <a:pt x="162" y="49"/>
                  </a:lnTo>
                  <a:lnTo>
                    <a:pt x="167" y="41"/>
                  </a:lnTo>
                  <a:lnTo>
                    <a:pt x="189" y="54"/>
                  </a:lnTo>
                  <a:lnTo>
                    <a:pt x="207" y="47"/>
                  </a:lnTo>
                  <a:lnTo>
                    <a:pt x="195" y="10"/>
                  </a:lnTo>
                  <a:lnTo>
                    <a:pt x="118" y="10"/>
                  </a:lnTo>
                  <a:lnTo>
                    <a:pt x="8" y="16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Freeform 473">
              <a:extLst>
                <a:ext uri="{FF2B5EF4-FFF2-40B4-BE49-F238E27FC236}">
                  <a16:creationId xmlns:a16="http://schemas.microsoft.com/office/drawing/2014/main" id="{69175886-95A9-624F-A991-1ABFA4662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50" y="4510088"/>
              <a:ext cx="69850" cy="52388"/>
            </a:xfrm>
            <a:custGeom>
              <a:avLst/>
              <a:gdLst>
                <a:gd name="T0" fmla="*/ 39 w 44"/>
                <a:gd name="T1" fmla="*/ 33 h 33"/>
                <a:gd name="T2" fmla="*/ 0 w 44"/>
                <a:gd name="T3" fmla="*/ 9 h 33"/>
                <a:gd name="T4" fmla="*/ 5 w 44"/>
                <a:gd name="T5" fmla="*/ 0 h 33"/>
                <a:gd name="T6" fmla="*/ 44 w 44"/>
                <a:gd name="T7" fmla="*/ 25 h 33"/>
                <a:gd name="T8" fmla="*/ 39 w 44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3">
                  <a:moveTo>
                    <a:pt x="39" y="33"/>
                  </a:moveTo>
                  <a:lnTo>
                    <a:pt x="0" y="9"/>
                  </a:lnTo>
                  <a:lnTo>
                    <a:pt x="5" y="0"/>
                  </a:lnTo>
                  <a:lnTo>
                    <a:pt x="44" y="25"/>
                  </a:lnTo>
                  <a:lnTo>
                    <a:pt x="39" y="33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Freeform 474">
              <a:extLst>
                <a:ext uri="{FF2B5EF4-FFF2-40B4-BE49-F238E27FC236}">
                  <a16:creationId xmlns:a16="http://schemas.microsoft.com/office/drawing/2014/main" id="{54308E51-B53A-9842-A8DA-96A4EB41C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7013" y="4725988"/>
              <a:ext cx="215900" cy="52388"/>
            </a:xfrm>
            <a:custGeom>
              <a:avLst/>
              <a:gdLst>
                <a:gd name="T0" fmla="*/ 130 w 136"/>
                <a:gd name="T1" fmla="*/ 33 h 33"/>
                <a:gd name="T2" fmla="*/ 107 w 136"/>
                <a:gd name="T3" fmla="*/ 10 h 33"/>
                <a:gd name="T4" fmla="*/ 51 w 136"/>
                <a:gd name="T5" fmla="*/ 10 h 33"/>
                <a:gd name="T6" fmla="*/ 3 w 136"/>
                <a:gd name="T7" fmla="*/ 29 h 33"/>
                <a:gd name="T8" fmla="*/ 0 w 136"/>
                <a:gd name="T9" fmla="*/ 21 h 33"/>
                <a:gd name="T10" fmla="*/ 50 w 136"/>
                <a:gd name="T11" fmla="*/ 0 h 33"/>
                <a:gd name="T12" fmla="*/ 111 w 136"/>
                <a:gd name="T13" fmla="*/ 0 h 33"/>
                <a:gd name="T14" fmla="*/ 136 w 136"/>
                <a:gd name="T15" fmla="*/ 26 h 33"/>
                <a:gd name="T16" fmla="*/ 130 w 136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33">
                  <a:moveTo>
                    <a:pt x="130" y="33"/>
                  </a:moveTo>
                  <a:lnTo>
                    <a:pt x="107" y="10"/>
                  </a:lnTo>
                  <a:lnTo>
                    <a:pt x="51" y="10"/>
                  </a:lnTo>
                  <a:lnTo>
                    <a:pt x="3" y="29"/>
                  </a:lnTo>
                  <a:lnTo>
                    <a:pt x="0" y="21"/>
                  </a:lnTo>
                  <a:lnTo>
                    <a:pt x="50" y="0"/>
                  </a:lnTo>
                  <a:lnTo>
                    <a:pt x="111" y="0"/>
                  </a:lnTo>
                  <a:lnTo>
                    <a:pt x="136" y="26"/>
                  </a:lnTo>
                  <a:lnTo>
                    <a:pt x="130" y="33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Freeform 475">
              <a:extLst>
                <a:ext uri="{FF2B5EF4-FFF2-40B4-BE49-F238E27FC236}">
                  <a16:creationId xmlns:a16="http://schemas.microsoft.com/office/drawing/2014/main" id="{976527F0-DECF-E340-8F27-2B4E5EB60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7675" y="4764088"/>
              <a:ext cx="92075" cy="93663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8 h 48"/>
                <a:gd name="T12" fmla="*/ 8 w 48"/>
                <a:gd name="T13" fmla="*/ 24 h 48"/>
                <a:gd name="T14" fmla="*/ 24 w 48"/>
                <a:gd name="T15" fmla="*/ 40 h 48"/>
                <a:gd name="T16" fmla="*/ 40 w 48"/>
                <a:gd name="T17" fmla="*/ 24 h 48"/>
                <a:gd name="T18" fmla="*/ 24 w 48"/>
                <a:gd name="T19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0" y="48"/>
                    <a:pt x="0" y="37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8"/>
                  </a:moveTo>
                  <a:cubicBezTo>
                    <a:pt x="15" y="8"/>
                    <a:pt x="8" y="15"/>
                    <a:pt x="8" y="24"/>
                  </a:cubicBezTo>
                  <a:cubicBezTo>
                    <a:pt x="8" y="33"/>
                    <a:pt x="15" y="40"/>
                    <a:pt x="24" y="40"/>
                  </a:cubicBezTo>
                  <a:cubicBezTo>
                    <a:pt x="32" y="40"/>
                    <a:pt x="40" y="33"/>
                    <a:pt x="40" y="24"/>
                  </a:cubicBezTo>
                  <a:cubicBezTo>
                    <a:pt x="40" y="15"/>
                    <a:pt x="32" y="8"/>
                    <a:pt x="24" y="8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Freeform 476">
              <a:extLst>
                <a:ext uri="{FF2B5EF4-FFF2-40B4-BE49-F238E27FC236}">
                  <a16:creationId xmlns:a16="http://schemas.microsoft.com/office/drawing/2014/main" id="{95E547D4-9696-5D4F-B823-553396F74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8438" y="4779963"/>
              <a:ext cx="257175" cy="39688"/>
            </a:xfrm>
            <a:custGeom>
              <a:avLst/>
              <a:gdLst>
                <a:gd name="T0" fmla="*/ 162 w 162"/>
                <a:gd name="T1" fmla="*/ 25 h 25"/>
                <a:gd name="T2" fmla="*/ 63 w 162"/>
                <a:gd name="T3" fmla="*/ 25 h 25"/>
                <a:gd name="T4" fmla="*/ 0 w 162"/>
                <a:gd name="T5" fmla="*/ 10 h 25"/>
                <a:gd name="T6" fmla="*/ 2 w 162"/>
                <a:gd name="T7" fmla="*/ 0 h 25"/>
                <a:gd name="T8" fmla="*/ 64 w 162"/>
                <a:gd name="T9" fmla="*/ 15 h 25"/>
                <a:gd name="T10" fmla="*/ 162 w 162"/>
                <a:gd name="T11" fmla="*/ 15 h 25"/>
                <a:gd name="T12" fmla="*/ 162 w 162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25">
                  <a:moveTo>
                    <a:pt x="162" y="25"/>
                  </a:moveTo>
                  <a:lnTo>
                    <a:pt x="63" y="25"/>
                  </a:lnTo>
                  <a:lnTo>
                    <a:pt x="0" y="10"/>
                  </a:lnTo>
                  <a:lnTo>
                    <a:pt x="2" y="0"/>
                  </a:lnTo>
                  <a:lnTo>
                    <a:pt x="64" y="15"/>
                  </a:lnTo>
                  <a:lnTo>
                    <a:pt x="162" y="15"/>
                  </a:lnTo>
                  <a:lnTo>
                    <a:pt x="162" y="25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Freeform 477">
              <a:extLst>
                <a:ext uri="{FF2B5EF4-FFF2-40B4-BE49-F238E27FC236}">
                  <a16:creationId xmlns:a16="http://schemas.microsoft.com/office/drawing/2014/main" id="{0C431053-1CA9-7946-9A1E-C7BE2B955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763" y="4805363"/>
              <a:ext cx="346075" cy="106363"/>
            </a:xfrm>
            <a:custGeom>
              <a:avLst/>
              <a:gdLst>
                <a:gd name="T0" fmla="*/ 218 w 218"/>
                <a:gd name="T1" fmla="*/ 67 h 67"/>
                <a:gd name="T2" fmla="*/ 193 w 218"/>
                <a:gd name="T3" fmla="*/ 67 h 67"/>
                <a:gd name="T4" fmla="*/ 70 w 218"/>
                <a:gd name="T5" fmla="*/ 53 h 67"/>
                <a:gd name="T6" fmla="*/ 0 w 218"/>
                <a:gd name="T7" fmla="*/ 9 h 67"/>
                <a:gd name="T8" fmla="*/ 6 w 218"/>
                <a:gd name="T9" fmla="*/ 0 h 67"/>
                <a:gd name="T10" fmla="*/ 73 w 218"/>
                <a:gd name="T11" fmla="*/ 43 h 67"/>
                <a:gd name="T12" fmla="*/ 194 w 218"/>
                <a:gd name="T13" fmla="*/ 57 h 67"/>
                <a:gd name="T14" fmla="*/ 218 w 218"/>
                <a:gd name="T15" fmla="*/ 57 h 67"/>
                <a:gd name="T16" fmla="*/ 218 w 218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67">
                  <a:moveTo>
                    <a:pt x="218" y="67"/>
                  </a:moveTo>
                  <a:lnTo>
                    <a:pt x="193" y="67"/>
                  </a:lnTo>
                  <a:lnTo>
                    <a:pt x="70" y="53"/>
                  </a:lnTo>
                  <a:lnTo>
                    <a:pt x="0" y="9"/>
                  </a:lnTo>
                  <a:lnTo>
                    <a:pt x="6" y="0"/>
                  </a:lnTo>
                  <a:lnTo>
                    <a:pt x="73" y="43"/>
                  </a:lnTo>
                  <a:lnTo>
                    <a:pt x="194" y="57"/>
                  </a:lnTo>
                  <a:lnTo>
                    <a:pt x="218" y="57"/>
                  </a:lnTo>
                  <a:lnTo>
                    <a:pt x="218" y="67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Freeform 478">
              <a:extLst>
                <a:ext uri="{FF2B5EF4-FFF2-40B4-BE49-F238E27FC236}">
                  <a16:creationId xmlns:a16="http://schemas.microsoft.com/office/drawing/2014/main" id="{257CF60B-A25A-6548-A1BA-6D9ABBF0B7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7838" y="4795838"/>
              <a:ext cx="31750" cy="3016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8 h 16"/>
                <a:gd name="T8" fmla="*/ 8 w 16"/>
                <a:gd name="T9" fmla="*/ 16 h 16"/>
                <a:gd name="T10" fmla="*/ 8 w 16"/>
                <a:gd name="T11" fmla="*/ 8 h 16"/>
                <a:gd name="T12" fmla="*/ 8 w 1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Freeform 479">
              <a:extLst>
                <a:ext uri="{FF2B5EF4-FFF2-40B4-BE49-F238E27FC236}">
                  <a16:creationId xmlns:a16="http://schemas.microsoft.com/office/drawing/2014/main" id="{7F4F0E99-19BB-D441-9A4B-2913F1050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9100" y="4710113"/>
              <a:ext cx="176213" cy="201613"/>
            </a:xfrm>
            <a:custGeom>
              <a:avLst/>
              <a:gdLst>
                <a:gd name="T0" fmla="*/ 39 w 91"/>
                <a:gd name="T1" fmla="*/ 104 h 104"/>
                <a:gd name="T2" fmla="*/ 39 w 91"/>
                <a:gd name="T3" fmla="*/ 96 h 104"/>
                <a:gd name="T4" fmla="*/ 83 w 91"/>
                <a:gd name="T5" fmla="*/ 52 h 104"/>
                <a:gd name="T6" fmla="*/ 39 w 91"/>
                <a:gd name="T7" fmla="*/ 8 h 104"/>
                <a:gd name="T8" fmla="*/ 6 w 91"/>
                <a:gd name="T9" fmla="*/ 23 h 104"/>
                <a:gd name="T10" fmla="*/ 0 w 91"/>
                <a:gd name="T11" fmla="*/ 18 h 104"/>
                <a:gd name="T12" fmla="*/ 39 w 91"/>
                <a:gd name="T13" fmla="*/ 0 h 104"/>
                <a:gd name="T14" fmla="*/ 91 w 91"/>
                <a:gd name="T15" fmla="*/ 52 h 104"/>
                <a:gd name="T16" fmla="*/ 39 w 91"/>
                <a:gd name="T1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04">
                  <a:moveTo>
                    <a:pt x="39" y="104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63" y="96"/>
                    <a:pt x="83" y="77"/>
                    <a:pt x="83" y="52"/>
                  </a:cubicBezTo>
                  <a:cubicBezTo>
                    <a:pt x="83" y="28"/>
                    <a:pt x="63" y="8"/>
                    <a:pt x="39" y="8"/>
                  </a:cubicBezTo>
                  <a:cubicBezTo>
                    <a:pt x="26" y="8"/>
                    <a:pt x="14" y="14"/>
                    <a:pt x="6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0" y="7"/>
                    <a:pt x="24" y="0"/>
                    <a:pt x="39" y="0"/>
                  </a:cubicBezTo>
                  <a:cubicBezTo>
                    <a:pt x="67" y="0"/>
                    <a:pt x="91" y="24"/>
                    <a:pt x="91" y="52"/>
                  </a:cubicBezTo>
                  <a:cubicBezTo>
                    <a:pt x="91" y="81"/>
                    <a:pt x="67" y="104"/>
                    <a:pt x="39" y="104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Freeform 480">
              <a:extLst>
                <a:ext uri="{FF2B5EF4-FFF2-40B4-BE49-F238E27FC236}">
                  <a16:creationId xmlns:a16="http://schemas.microsoft.com/office/drawing/2014/main" id="{1E5D2A1E-6792-5F4F-B806-574AF5E4F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163" y="4849813"/>
              <a:ext cx="161925" cy="58738"/>
            </a:xfrm>
            <a:custGeom>
              <a:avLst/>
              <a:gdLst>
                <a:gd name="T0" fmla="*/ 93 w 102"/>
                <a:gd name="T1" fmla="*/ 37 h 37"/>
                <a:gd name="T2" fmla="*/ 80 w 102"/>
                <a:gd name="T3" fmla="*/ 10 h 37"/>
                <a:gd name="T4" fmla="*/ 0 w 102"/>
                <a:gd name="T5" fmla="*/ 10 h 37"/>
                <a:gd name="T6" fmla="*/ 0 w 102"/>
                <a:gd name="T7" fmla="*/ 0 h 37"/>
                <a:gd name="T8" fmla="*/ 86 w 102"/>
                <a:gd name="T9" fmla="*/ 0 h 37"/>
                <a:gd name="T10" fmla="*/ 102 w 102"/>
                <a:gd name="T11" fmla="*/ 32 h 37"/>
                <a:gd name="T12" fmla="*/ 93 w 102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37">
                  <a:moveTo>
                    <a:pt x="93" y="37"/>
                  </a:moveTo>
                  <a:lnTo>
                    <a:pt x="8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86" y="0"/>
                  </a:lnTo>
                  <a:lnTo>
                    <a:pt x="102" y="32"/>
                  </a:lnTo>
                  <a:lnTo>
                    <a:pt x="93" y="37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Freeform 481">
              <a:extLst>
                <a:ext uri="{FF2B5EF4-FFF2-40B4-BE49-F238E27FC236}">
                  <a16:creationId xmlns:a16="http://schemas.microsoft.com/office/drawing/2014/main" id="{AD60162C-847D-BA4D-AF55-6FFD8F83E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150" y="4549776"/>
              <a:ext cx="117475" cy="174625"/>
            </a:xfrm>
            <a:custGeom>
              <a:avLst/>
              <a:gdLst>
                <a:gd name="T0" fmla="*/ 9 w 74"/>
                <a:gd name="T1" fmla="*/ 110 h 110"/>
                <a:gd name="T2" fmla="*/ 0 w 74"/>
                <a:gd name="T3" fmla="*/ 104 h 110"/>
                <a:gd name="T4" fmla="*/ 61 w 74"/>
                <a:gd name="T5" fmla="*/ 19 h 110"/>
                <a:gd name="T6" fmla="*/ 50 w 74"/>
                <a:gd name="T7" fmla="*/ 7 h 110"/>
                <a:gd name="T8" fmla="*/ 56 w 74"/>
                <a:gd name="T9" fmla="*/ 0 h 110"/>
                <a:gd name="T10" fmla="*/ 74 w 74"/>
                <a:gd name="T11" fmla="*/ 18 h 110"/>
                <a:gd name="T12" fmla="*/ 9 w 74"/>
                <a:gd name="T1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10">
                  <a:moveTo>
                    <a:pt x="9" y="110"/>
                  </a:moveTo>
                  <a:lnTo>
                    <a:pt x="0" y="104"/>
                  </a:lnTo>
                  <a:lnTo>
                    <a:pt x="61" y="19"/>
                  </a:lnTo>
                  <a:lnTo>
                    <a:pt x="50" y="7"/>
                  </a:lnTo>
                  <a:lnTo>
                    <a:pt x="56" y="0"/>
                  </a:lnTo>
                  <a:lnTo>
                    <a:pt x="74" y="18"/>
                  </a:lnTo>
                  <a:lnTo>
                    <a:pt x="9" y="11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Rectangle 482">
              <a:extLst>
                <a:ext uri="{FF2B5EF4-FFF2-40B4-BE49-F238E27FC236}">
                  <a16:creationId xmlns:a16="http://schemas.microsoft.com/office/drawing/2014/main" id="{A1581BFC-2E5E-5A49-85A0-2465F2C49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5613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Rectangle 483">
              <a:extLst>
                <a:ext uri="{FF2B5EF4-FFF2-40B4-BE49-F238E27FC236}">
                  <a16:creationId xmlns:a16="http://schemas.microsoft.com/office/drawing/2014/main" id="{6068D17F-03C2-F747-AFD5-5B93F7630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5775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Rectangle 484">
              <a:extLst>
                <a:ext uri="{FF2B5EF4-FFF2-40B4-BE49-F238E27FC236}">
                  <a16:creationId xmlns:a16="http://schemas.microsoft.com/office/drawing/2014/main" id="{CFB7DE1E-278E-334E-8F4E-C7E5BF57B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7525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7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15.2</a:t>
            </a:r>
          </a:p>
        </p:txBody>
      </p:sp>
    </p:spTree>
    <p:extLst>
      <p:ext uri="{BB962C8B-B14F-4D97-AF65-F5344CB8AC3E}">
        <p14:creationId xmlns:p14="http://schemas.microsoft.com/office/powerpoint/2010/main" val="6455039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TextBox 58"/>
          <p:cNvSpPr txBox="1"/>
          <p:nvPr/>
        </p:nvSpPr>
        <p:spPr>
          <a:xfrm>
            <a:off x="611560" y="175743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НАУКОГРАДЫ МОСКОВСКОЙ ОБЛАСТИ</a:t>
            </a:r>
          </a:p>
        </p:txBody>
      </p:sp>
      <p:pic>
        <p:nvPicPr>
          <p:cNvPr id="20972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60"/>
            <a:ext cx="1250282" cy="750170"/>
          </a:xfrm>
          <a:prstGeom prst="rect">
            <a:avLst/>
          </a:prstGeom>
          <a:noFill/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B52ED0B-B173-6641-83B5-DA416B6585CC}"/>
              </a:ext>
            </a:extLst>
          </p:cNvPr>
          <p:cNvGrpSpPr/>
          <p:nvPr/>
        </p:nvGrpSpPr>
        <p:grpSpPr>
          <a:xfrm>
            <a:off x="1980409" y="979102"/>
            <a:ext cx="816929" cy="726794"/>
            <a:chOff x="1065213" y="1946276"/>
            <a:chExt cx="495300" cy="496888"/>
          </a:xfrm>
          <a:solidFill>
            <a:schemeClr val="bg1"/>
          </a:solidFill>
        </p:grpSpPr>
        <p:sp>
          <p:nvSpPr>
            <p:cNvPr id="18" name="Freeform 305">
              <a:extLst>
                <a:ext uri="{FF2B5EF4-FFF2-40B4-BE49-F238E27FC236}">
                  <a16:creationId xmlns:a16="http://schemas.microsoft.com/office/drawing/2014/main" id="{A8F0EEE7-7384-9F4F-8BF2-FA881497CE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213" y="2117726"/>
              <a:ext cx="495300" cy="325438"/>
            </a:xfrm>
            <a:custGeom>
              <a:avLst/>
              <a:gdLst>
                <a:gd name="T0" fmla="*/ 172 w 256"/>
                <a:gd name="T1" fmla="*/ 128 h 168"/>
                <a:gd name="T2" fmla="*/ 254 w 256"/>
                <a:gd name="T3" fmla="*/ 65 h 168"/>
                <a:gd name="T4" fmla="*/ 254 w 256"/>
                <a:gd name="T5" fmla="*/ 54 h 168"/>
                <a:gd name="T6" fmla="*/ 172 w 256"/>
                <a:gd name="T7" fmla="*/ 0 h 168"/>
                <a:gd name="T8" fmla="*/ 164 w 256"/>
                <a:gd name="T9" fmla="*/ 2 h 168"/>
                <a:gd name="T10" fmla="*/ 92 w 256"/>
                <a:gd name="T11" fmla="*/ 2 h 168"/>
                <a:gd name="T12" fmla="*/ 84 w 256"/>
                <a:gd name="T13" fmla="*/ 0 h 168"/>
                <a:gd name="T14" fmla="*/ 52 w 256"/>
                <a:gd name="T15" fmla="*/ 11 h 168"/>
                <a:gd name="T16" fmla="*/ 2 w 256"/>
                <a:gd name="T17" fmla="*/ 1 h 168"/>
                <a:gd name="T18" fmla="*/ 0 w 256"/>
                <a:gd name="T19" fmla="*/ 116 h 168"/>
                <a:gd name="T20" fmla="*/ 4 w 256"/>
                <a:gd name="T21" fmla="*/ 120 h 168"/>
                <a:gd name="T22" fmla="*/ 52 w 256"/>
                <a:gd name="T23" fmla="*/ 108 h 168"/>
                <a:gd name="T24" fmla="*/ 84 w 256"/>
                <a:gd name="T25" fmla="*/ 128 h 168"/>
                <a:gd name="T26" fmla="*/ 69 w 256"/>
                <a:gd name="T27" fmla="*/ 130 h 168"/>
                <a:gd name="T28" fmla="*/ 84 w 256"/>
                <a:gd name="T29" fmla="*/ 165 h 168"/>
                <a:gd name="T30" fmla="*/ 168 w 256"/>
                <a:gd name="T31" fmla="*/ 168 h 168"/>
                <a:gd name="T32" fmla="*/ 188 w 256"/>
                <a:gd name="T33" fmla="*/ 133 h 168"/>
                <a:gd name="T34" fmla="*/ 184 w 256"/>
                <a:gd name="T35" fmla="*/ 128 h 168"/>
                <a:gd name="T36" fmla="*/ 237 w 256"/>
                <a:gd name="T37" fmla="*/ 42 h 168"/>
                <a:gd name="T38" fmla="*/ 172 w 256"/>
                <a:gd name="T39" fmla="*/ 11 h 168"/>
                <a:gd name="T40" fmla="*/ 246 w 256"/>
                <a:gd name="T41" fmla="*/ 56 h 168"/>
                <a:gd name="T42" fmla="*/ 172 w 256"/>
                <a:gd name="T43" fmla="*/ 38 h 168"/>
                <a:gd name="T44" fmla="*/ 246 w 256"/>
                <a:gd name="T45" fmla="*/ 64 h 168"/>
                <a:gd name="T46" fmla="*/ 172 w 256"/>
                <a:gd name="T47" fmla="*/ 64 h 168"/>
                <a:gd name="T48" fmla="*/ 237 w 256"/>
                <a:gd name="T49" fmla="*/ 77 h 168"/>
                <a:gd name="T50" fmla="*/ 172 w 256"/>
                <a:gd name="T51" fmla="*/ 90 h 168"/>
                <a:gd name="T52" fmla="*/ 128 w 256"/>
                <a:gd name="T53" fmla="*/ 8 h 168"/>
                <a:gd name="T54" fmla="*/ 164 w 256"/>
                <a:gd name="T55" fmla="*/ 29 h 168"/>
                <a:gd name="T56" fmla="*/ 92 w 256"/>
                <a:gd name="T57" fmla="*/ 29 h 168"/>
                <a:gd name="T58" fmla="*/ 92 w 256"/>
                <a:gd name="T59" fmla="*/ 37 h 168"/>
                <a:gd name="T60" fmla="*/ 164 w 256"/>
                <a:gd name="T61" fmla="*/ 37 h 168"/>
                <a:gd name="T62" fmla="*/ 92 w 256"/>
                <a:gd name="T63" fmla="*/ 56 h 168"/>
                <a:gd name="T64" fmla="*/ 92 w 256"/>
                <a:gd name="T65" fmla="*/ 64 h 168"/>
                <a:gd name="T66" fmla="*/ 164 w 256"/>
                <a:gd name="T67" fmla="*/ 82 h 168"/>
                <a:gd name="T68" fmla="*/ 92 w 256"/>
                <a:gd name="T69" fmla="*/ 82 h 168"/>
                <a:gd name="T70" fmla="*/ 92 w 256"/>
                <a:gd name="T71" fmla="*/ 90 h 168"/>
                <a:gd name="T72" fmla="*/ 164 w 256"/>
                <a:gd name="T73" fmla="*/ 90 h 168"/>
                <a:gd name="T74" fmla="*/ 128 w 256"/>
                <a:gd name="T75" fmla="*/ 112 h 168"/>
                <a:gd name="T76" fmla="*/ 92 w 256"/>
                <a:gd name="T77" fmla="*/ 90 h 168"/>
                <a:gd name="T78" fmla="*/ 128 w 256"/>
                <a:gd name="T79" fmla="*/ 120 h 168"/>
                <a:gd name="T80" fmla="*/ 164 w 256"/>
                <a:gd name="T81" fmla="*/ 128 h 168"/>
                <a:gd name="T82" fmla="*/ 92 w 256"/>
                <a:gd name="T83" fmla="*/ 117 h 168"/>
                <a:gd name="T84" fmla="*/ 84 w 256"/>
                <a:gd name="T85" fmla="*/ 29 h 168"/>
                <a:gd name="T86" fmla="*/ 84 w 256"/>
                <a:gd name="T87" fmla="*/ 11 h 168"/>
                <a:gd name="T88" fmla="*/ 84 w 256"/>
                <a:gd name="T89" fmla="*/ 38 h 168"/>
                <a:gd name="T90" fmla="*/ 10 w 256"/>
                <a:gd name="T91" fmla="*/ 56 h 168"/>
                <a:gd name="T92" fmla="*/ 84 w 256"/>
                <a:gd name="T93" fmla="*/ 82 h 168"/>
                <a:gd name="T94" fmla="*/ 84 w 256"/>
                <a:gd name="T95" fmla="*/ 64 h 168"/>
                <a:gd name="T96" fmla="*/ 40 w 256"/>
                <a:gd name="T97" fmla="*/ 17 h 168"/>
                <a:gd name="T98" fmla="*/ 8 w 256"/>
                <a:gd name="T99" fmla="*/ 9 h 168"/>
                <a:gd name="T100" fmla="*/ 8 w 256"/>
                <a:gd name="T101" fmla="*/ 77 h 168"/>
                <a:gd name="T102" fmla="*/ 8 w 256"/>
                <a:gd name="T103" fmla="*/ 111 h 168"/>
                <a:gd name="T104" fmla="*/ 84 w 256"/>
                <a:gd name="T105" fmla="*/ 90 h 168"/>
                <a:gd name="T106" fmla="*/ 19 w 256"/>
                <a:gd name="T107" fmla="*/ 77 h 168"/>
                <a:gd name="T108" fmla="*/ 90 w 256"/>
                <a:gd name="T109" fmla="*/ 160 h 168"/>
                <a:gd name="T110" fmla="*/ 178 w 256"/>
                <a:gd name="T111" fmla="*/ 1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6" h="168">
                  <a:moveTo>
                    <a:pt x="184" y="128"/>
                  </a:moveTo>
                  <a:cubicBezTo>
                    <a:pt x="172" y="128"/>
                    <a:pt x="172" y="128"/>
                    <a:pt x="172" y="128"/>
                  </a:cubicBezTo>
                  <a:cubicBezTo>
                    <a:pt x="172" y="116"/>
                    <a:pt x="172" y="116"/>
                    <a:pt x="172" y="116"/>
                  </a:cubicBezTo>
                  <a:cubicBezTo>
                    <a:pt x="232" y="106"/>
                    <a:pt x="250" y="77"/>
                    <a:pt x="254" y="65"/>
                  </a:cubicBezTo>
                  <a:cubicBezTo>
                    <a:pt x="255" y="64"/>
                    <a:pt x="256" y="62"/>
                    <a:pt x="256" y="60"/>
                  </a:cubicBezTo>
                  <a:cubicBezTo>
                    <a:pt x="256" y="58"/>
                    <a:pt x="255" y="56"/>
                    <a:pt x="254" y="54"/>
                  </a:cubicBezTo>
                  <a:cubicBezTo>
                    <a:pt x="250" y="42"/>
                    <a:pt x="232" y="13"/>
                    <a:pt x="172" y="3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53" y="0"/>
                    <a:pt x="141" y="0"/>
                    <a:pt x="128" y="0"/>
                  </a:cubicBezTo>
                  <a:cubicBezTo>
                    <a:pt x="115" y="0"/>
                    <a:pt x="103" y="0"/>
                    <a:pt x="92" y="2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71" y="5"/>
                    <a:pt x="61" y="8"/>
                    <a:pt x="52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7"/>
                    <a:pt x="1" y="118"/>
                    <a:pt x="2" y="119"/>
                  </a:cubicBezTo>
                  <a:cubicBezTo>
                    <a:pt x="2" y="119"/>
                    <a:pt x="3" y="120"/>
                    <a:pt x="4" y="120"/>
                  </a:cubicBezTo>
                  <a:cubicBezTo>
                    <a:pt x="4" y="120"/>
                    <a:pt x="5" y="120"/>
                    <a:pt x="5" y="120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1" y="111"/>
                    <a:pt x="71" y="114"/>
                    <a:pt x="84" y="116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1" y="128"/>
                    <a:pt x="69" y="128"/>
                    <a:pt x="69" y="130"/>
                  </a:cubicBezTo>
                  <a:cubicBezTo>
                    <a:pt x="68" y="131"/>
                    <a:pt x="68" y="132"/>
                    <a:pt x="68" y="133"/>
                  </a:cubicBezTo>
                  <a:cubicBezTo>
                    <a:pt x="84" y="165"/>
                    <a:pt x="84" y="165"/>
                    <a:pt x="84" y="165"/>
                  </a:cubicBezTo>
                  <a:cubicBezTo>
                    <a:pt x="85" y="167"/>
                    <a:pt x="86" y="168"/>
                    <a:pt x="88" y="168"/>
                  </a:cubicBezTo>
                  <a:cubicBezTo>
                    <a:pt x="168" y="168"/>
                    <a:pt x="168" y="168"/>
                    <a:pt x="168" y="168"/>
                  </a:cubicBezTo>
                  <a:cubicBezTo>
                    <a:pt x="170" y="168"/>
                    <a:pt x="171" y="167"/>
                    <a:pt x="172" y="165"/>
                  </a:cubicBezTo>
                  <a:cubicBezTo>
                    <a:pt x="188" y="133"/>
                    <a:pt x="188" y="133"/>
                    <a:pt x="188" y="133"/>
                  </a:cubicBezTo>
                  <a:cubicBezTo>
                    <a:pt x="188" y="132"/>
                    <a:pt x="188" y="131"/>
                    <a:pt x="187" y="130"/>
                  </a:cubicBezTo>
                  <a:cubicBezTo>
                    <a:pt x="187" y="128"/>
                    <a:pt x="185" y="128"/>
                    <a:pt x="184" y="128"/>
                  </a:cubicBezTo>
                  <a:close/>
                  <a:moveTo>
                    <a:pt x="172" y="11"/>
                  </a:moveTo>
                  <a:cubicBezTo>
                    <a:pt x="207" y="17"/>
                    <a:pt x="227" y="31"/>
                    <a:pt x="237" y="42"/>
                  </a:cubicBezTo>
                  <a:cubicBezTo>
                    <a:pt x="221" y="36"/>
                    <a:pt x="198" y="32"/>
                    <a:pt x="172" y="29"/>
                  </a:cubicBezTo>
                  <a:lnTo>
                    <a:pt x="172" y="11"/>
                  </a:lnTo>
                  <a:close/>
                  <a:moveTo>
                    <a:pt x="172" y="38"/>
                  </a:moveTo>
                  <a:cubicBezTo>
                    <a:pt x="212" y="41"/>
                    <a:pt x="238" y="49"/>
                    <a:pt x="246" y="56"/>
                  </a:cubicBezTo>
                  <a:cubicBezTo>
                    <a:pt x="172" y="56"/>
                    <a:pt x="172" y="56"/>
                    <a:pt x="172" y="56"/>
                  </a:cubicBezTo>
                  <a:lnTo>
                    <a:pt x="172" y="38"/>
                  </a:lnTo>
                  <a:close/>
                  <a:moveTo>
                    <a:pt x="172" y="64"/>
                  </a:moveTo>
                  <a:cubicBezTo>
                    <a:pt x="246" y="64"/>
                    <a:pt x="246" y="64"/>
                    <a:pt x="246" y="64"/>
                  </a:cubicBezTo>
                  <a:cubicBezTo>
                    <a:pt x="238" y="71"/>
                    <a:pt x="212" y="78"/>
                    <a:pt x="172" y="82"/>
                  </a:cubicBezTo>
                  <a:lnTo>
                    <a:pt x="172" y="64"/>
                  </a:lnTo>
                  <a:close/>
                  <a:moveTo>
                    <a:pt x="172" y="90"/>
                  </a:moveTo>
                  <a:cubicBezTo>
                    <a:pt x="198" y="88"/>
                    <a:pt x="221" y="83"/>
                    <a:pt x="237" y="77"/>
                  </a:cubicBezTo>
                  <a:cubicBezTo>
                    <a:pt x="227" y="89"/>
                    <a:pt x="207" y="102"/>
                    <a:pt x="172" y="108"/>
                  </a:cubicBezTo>
                  <a:lnTo>
                    <a:pt x="172" y="90"/>
                  </a:lnTo>
                  <a:close/>
                  <a:moveTo>
                    <a:pt x="92" y="10"/>
                  </a:moveTo>
                  <a:cubicBezTo>
                    <a:pt x="103" y="9"/>
                    <a:pt x="115" y="8"/>
                    <a:pt x="128" y="8"/>
                  </a:cubicBezTo>
                  <a:cubicBezTo>
                    <a:pt x="141" y="8"/>
                    <a:pt x="153" y="9"/>
                    <a:pt x="164" y="10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52" y="28"/>
                    <a:pt x="140" y="28"/>
                    <a:pt x="128" y="28"/>
                  </a:cubicBezTo>
                  <a:cubicBezTo>
                    <a:pt x="116" y="28"/>
                    <a:pt x="104" y="28"/>
                    <a:pt x="92" y="29"/>
                  </a:cubicBezTo>
                  <a:lnTo>
                    <a:pt x="92" y="10"/>
                  </a:lnTo>
                  <a:close/>
                  <a:moveTo>
                    <a:pt x="92" y="37"/>
                  </a:moveTo>
                  <a:cubicBezTo>
                    <a:pt x="103" y="36"/>
                    <a:pt x="115" y="36"/>
                    <a:pt x="128" y="36"/>
                  </a:cubicBezTo>
                  <a:cubicBezTo>
                    <a:pt x="141" y="36"/>
                    <a:pt x="153" y="36"/>
                    <a:pt x="164" y="3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92" y="56"/>
                    <a:pt x="92" y="56"/>
                    <a:pt x="92" y="56"/>
                  </a:cubicBezTo>
                  <a:lnTo>
                    <a:pt x="92" y="37"/>
                  </a:lnTo>
                  <a:close/>
                  <a:moveTo>
                    <a:pt x="92" y="64"/>
                  </a:moveTo>
                  <a:cubicBezTo>
                    <a:pt x="164" y="64"/>
                    <a:pt x="164" y="64"/>
                    <a:pt x="164" y="64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53" y="83"/>
                    <a:pt x="141" y="84"/>
                    <a:pt x="128" y="84"/>
                  </a:cubicBezTo>
                  <a:cubicBezTo>
                    <a:pt x="115" y="84"/>
                    <a:pt x="103" y="83"/>
                    <a:pt x="92" y="82"/>
                  </a:cubicBezTo>
                  <a:lnTo>
                    <a:pt x="92" y="64"/>
                  </a:lnTo>
                  <a:close/>
                  <a:moveTo>
                    <a:pt x="92" y="90"/>
                  </a:moveTo>
                  <a:cubicBezTo>
                    <a:pt x="104" y="91"/>
                    <a:pt x="116" y="92"/>
                    <a:pt x="128" y="92"/>
                  </a:cubicBezTo>
                  <a:cubicBezTo>
                    <a:pt x="140" y="92"/>
                    <a:pt x="152" y="91"/>
                    <a:pt x="164" y="90"/>
                  </a:cubicBezTo>
                  <a:cubicBezTo>
                    <a:pt x="164" y="109"/>
                    <a:pt x="164" y="109"/>
                    <a:pt x="164" y="109"/>
                  </a:cubicBezTo>
                  <a:cubicBezTo>
                    <a:pt x="153" y="111"/>
                    <a:pt x="141" y="112"/>
                    <a:pt x="128" y="112"/>
                  </a:cubicBezTo>
                  <a:cubicBezTo>
                    <a:pt x="115" y="112"/>
                    <a:pt x="103" y="111"/>
                    <a:pt x="92" y="109"/>
                  </a:cubicBezTo>
                  <a:lnTo>
                    <a:pt x="92" y="90"/>
                  </a:lnTo>
                  <a:close/>
                  <a:moveTo>
                    <a:pt x="92" y="117"/>
                  </a:moveTo>
                  <a:cubicBezTo>
                    <a:pt x="103" y="119"/>
                    <a:pt x="115" y="120"/>
                    <a:pt x="128" y="120"/>
                  </a:cubicBezTo>
                  <a:cubicBezTo>
                    <a:pt x="141" y="120"/>
                    <a:pt x="153" y="119"/>
                    <a:pt x="164" y="117"/>
                  </a:cubicBezTo>
                  <a:cubicBezTo>
                    <a:pt x="164" y="128"/>
                    <a:pt x="164" y="128"/>
                    <a:pt x="164" y="128"/>
                  </a:cubicBezTo>
                  <a:cubicBezTo>
                    <a:pt x="92" y="128"/>
                    <a:pt x="92" y="128"/>
                    <a:pt x="92" y="128"/>
                  </a:cubicBezTo>
                  <a:lnTo>
                    <a:pt x="92" y="117"/>
                  </a:lnTo>
                  <a:close/>
                  <a:moveTo>
                    <a:pt x="84" y="11"/>
                  </a:moveTo>
                  <a:cubicBezTo>
                    <a:pt x="84" y="29"/>
                    <a:pt x="84" y="29"/>
                    <a:pt x="84" y="29"/>
                  </a:cubicBezTo>
                  <a:cubicBezTo>
                    <a:pt x="58" y="32"/>
                    <a:pt x="35" y="36"/>
                    <a:pt x="19" y="42"/>
                  </a:cubicBezTo>
                  <a:cubicBezTo>
                    <a:pt x="29" y="31"/>
                    <a:pt x="49" y="17"/>
                    <a:pt x="84" y="11"/>
                  </a:cubicBezTo>
                  <a:close/>
                  <a:moveTo>
                    <a:pt x="10" y="56"/>
                  </a:moveTo>
                  <a:cubicBezTo>
                    <a:pt x="18" y="49"/>
                    <a:pt x="44" y="41"/>
                    <a:pt x="84" y="38"/>
                  </a:cubicBezTo>
                  <a:cubicBezTo>
                    <a:pt x="84" y="56"/>
                    <a:pt x="84" y="56"/>
                    <a:pt x="84" y="56"/>
                  </a:cubicBezTo>
                  <a:lnTo>
                    <a:pt x="10" y="56"/>
                  </a:lnTo>
                  <a:close/>
                  <a:moveTo>
                    <a:pt x="84" y="64"/>
                  </a:moveTo>
                  <a:cubicBezTo>
                    <a:pt x="84" y="82"/>
                    <a:pt x="84" y="82"/>
                    <a:pt x="84" y="82"/>
                  </a:cubicBezTo>
                  <a:cubicBezTo>
                    <a:pt x="44" y="78"/>
                    <a:pt x="18" y="71"/>
                    <a:pt x="10" y="64"/>
                  </a:cubicBezTo>
                  <a:lnTo>
                    <a:pt x="84" y="64"/>
                  </a:lnTo>
                  <a:close/>
                  <a:moveTo>
                    <a:pt x="8" y="9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23" y="25"/>
                    <a:pt x="14" y="35"/>
                    <a:pt x="8" y="43"/>
                  </a:cubicBezTo>
                  <a:lnTo>
                    <a:pt x="8" y="9"/>
                  </a:lnTo>
                  <a:close/>
                  <a:moveTo>
                    <a:pt x="8" y="111"/>
                  </a:moveTo>
                  <a:cubicBezTo>
                    <a:pt x="8" y="77"/>
                    <a:pt x="8" y="77"/>
                    <a:pt x="8" y="77"/>
                  </a:cubicBezTo>
                  <a:cubicBezTo>
                    <a:pt x="14" y="85"/>
                    <a:pt x="23" y="94"/>
                    <a:pt x="40" y="103"/>
                  </a:cubicBezTo>
                  <a:lnTo>
                    <a:pt x="8" y="111"/>
                  </a:lnTo>
                  <a:close/>
                  <a:moveTo>
                    <a:pt x="19" y="77"/>
                  </a:moveTo>
                  <a:cubicBezTo>
                    <a:pt x="35" y="83"/>
                    <a:pt x="58" y="88"/>
                    <a:pt x="84" y="90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49" y="102"/>
                    <a:pt x="29" y="89"/>
                    <a:pt x="19" y="77"/>
                  </a:cubicBezTo>
                  <a:close/>
                  <a:moveTo>
                    <a:pt x="166" y="160"/>
                  </a:moveTo>
                  <a:cubicBezTo>
                    <a:pt x="90" y="160"/>
                    <a:pt x="90" y="160"/>
                    <a:pt x="90" y="160"/>
                  </a:cubicBezTo>
                  <a:cubicBezTo>
                    <a:pt x="78" y="136"/>
                    <a:pt x="78" y="136"/>
                    <a:pt x="78" y="136"/>
                  </a:cubicBezTo>
                  <a:cubicBezTo>
                    <a:pt x="178" y="136"/>
                    <a:pt x="178" y="136"/>
                    <a:pt x="178" y="136"/>
                  </a:cubicBezTo>
                  <a:lnTo>
                    <a:pt x="166" y="16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 306">
              <a:extLst>
                <a:ext uri="{FF2B5EF4-FFF2-40B4-BE49-F238E27FC236}">
                  <a16:creationId xmlns:a16="http://schemas.microsoft.com/office/drawing/2014/main" id="{A9863B0F-749A-A54D-A967-02CAFEF18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26" y="239712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Rectangle 307">
              <a:extLst>
                <a:ext uri="{FF2B5EF4-FFF2-40B4-BE49-F238E27FC236}">
                  <a16:creationId xmlns:a16="http://schemas.microsoft.com/office/drawing/2014/main" id="{50381B9E-6E1A-164C-A6C7-7A95BE403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676" y="239712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Rectangle 308">
              <a:extLst>
                <a:ext uri="{FF2B5EF4-FFF2-40B4-BE49-F238E27FC236}">
                  <a16:creationId xmlns:a16="http://schemas.microsoft.com/office/drawing/2014/main" id="{8BA03B6F-6432-D942-9CE3-95D7D9D5A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763" y="2397126"/>
              <a:ext cx="14288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Rectangle 309">
              <a:extLst>
                <a:ext uri="{FF2B5EF4-FFF2-40B4-BE49-F238E27FC236}">
                  <a16:creationId xmlns:a16="http://schemas.microsoft.com/office/drawing/2014/main" id="{3A3D10DC-6E94-0048-9B21-D7158B9C7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1" y="2413001"/>
              <a:ext cx="77788" cy="142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Rectangle 310">
              <a:extLst>
                <a:ext uri="{FF2B5EF4-FFF2-40B4-BE49-F238E27FC236}">
                  <a16:creationId xmlns:a16="http://schemas.microsoft.com/office/drawing/2014/main" id="{112E8676-DE15-754C-9828-10E96F12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213" y="2381251"/>
              <a:ext cx="46038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 311">
              <a:extLst>
                <a:ext uri="{FF2B5EF4-FFF2-40B4-BE49-F238E27FC236}">
                  <a16:creationId xmlns:a16="http://schemas.microsoft.com/office/drawing/2014/main" id="{5E919363-9D68-4D43-A7C4-8050A349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1946276"/>
              <a:ext cx="387350" cy="204788"/>
            </a:xfrm>
            <a:custGeom>
              <a:avLst/>
              <a:gdLst>
                <a:gd name="T0" fmla="*/ 40 w 200"/>
                <a:gd name="T1" fmla="*/ 56 h 105"/>
                <a:gd name="T2" fmla="*/ 44 w 200"/>
                <a:gd name="T3" fmla="*/ 52 h 105"/>
                <a:gd name="T4" fmla="*/ 88 w 200"/>
                <a:gd name="T5" fmla="*/ 8 h 105"/>
                <a:gd name="T6" fmla="*/ 125 w 200"/>
                <a:gd name="T7" fmla="*/ 26 h 105"/>
                <a:gd name="T8" fmla="*/ 130 w 200"/>
                <a:gd name="T9" fmla="*/ 27 h 105"/>
                <a:gd name="T10" fmla="*/ 140 w 200"/>
                <a:gd name="T11" fmla="*/ 24 h 105"/>
                <a:gd name="T12" fmla="*/ 156 w 200"/>
                <a:gd name="T13" fmla="*/ 40 h 105"/>
                <a:gd name="T14" fmla="*/ 153 w 200"/>
                <a:gd name="T15" fmla="*/ 49 h 105"/>
                <a:gd name="T16" fmla="*/ 152 w 200"/>
                <a:gd name="T17" fmla="*/ 53 h 105"/>
                <a:gd name="T18" fmla="*/ 156 w 200"/>
                <a:gd name="T19" fmla="*/ 56 h 105"/>
                <a:gd name="T20" fmla="*/ 160 w 200"/>
                <a:gd name="T21" fmla="*/ 56 h 105"/>
                <a:gd name="T22" fmla="*/ 192 w 200"/>
                <a:gd name="T23" fmla="*/ 88 h 105"/>
                <a:gd name="T24" fmla="*/ 189 w 200"/>
                <a:gd name="T25" fmla="*/ 102 h 105"/>
                <a:gd name="T26" fmla="*/ 196 w 200"/>
                <a:gd name="T27" fmla="*/ 105 h 105"/>
                <a:gd name="T28" fmla="*/ 200 w 200"/>
                <a:gd name="T29" fmla="*/ 88 h 105"/>
                <a:gd name="T30" fmla="*/ 163 w 200"/>
                <a:gd name="T31" fmla="*/ 48 h 105"/>
                <a:gd name="T32" fmla="*/ 164 w 200"/>
                <a:gd name="T33" fmla="*/ 40 h 105"/>
                <a:gd name="T34" fmla="*/ 140 w 200"/>
                <a:gd name="T35" fmla="*/ 16 h 105"/>
                <a:gd name="T36" fmla="*/ 129 w 200"/>
                <a:gd name="T37" fmla="*/ 18 h 105"/>
                <a:gd name="T38" fmla="*/ 88 w 200"/>
                <a:gd name="T39" fmla="*/ 0 h 105"/>
                <a:gd name="T40" fmla="*/ 36 w 200"/>
                <a:gd name="T41" fmla="*/ 48 h 105"/>
                <a:gd name="T42" fmla="*/ 0 w 200"/>
                <a:gd name="T43" fmla="*/ 88 h 105"/>
                <a:gd name="T44" fmla="*/ 8 w 200"/>
                <a:gd name="T45" fmla="*/ 88 h 105"/>
                <a:gd name="T46" fmla="*/ 40 w 200"/>
                <a:gd name="T47" fmla="*/ 5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" h="105">
                  <a:moveTo>
                    <a:pt x="40" y="56"/>
                  </a:moveTo>
                  <a:cubicBezTo>
                    <a:pt x="42" y="56"/>
                    <a:pt x="44" y="54"/>
                    <a:pt x="44" y="52"/>
                  </a:cubicBezTo>
                  <a:cubicBezTo>
                    <a:pt x="44" y="27"/>
                    <a:pt x="64" y="8"/>
                    <a:pt x="88" y="8"/>
                  </a:cubicBezTo>
                  <a:cubicBezTo>
                    <a:pt x="103" y="8"/>
                    <a:pt x="115" y="14"/>
                    <a:pt x="125" y="26"/>
                  </a:cubicBezTo>
                  <a:cubicBezTo>
                    <a:pt x="126" y="28"/>
                    <a:pt x="129" y="28"/>
                    <a:pt x="130" y="27"/>
                  </a:cubicBezTo>
                  <a:cubicBezTo>
                    <a:pt x="133" y="25"/>
                    <a:pt x="136" y="24"/>
                    <a:pt x="140" y="24"/>
                  </a:cubicBezTo>
                  <a:cubicBezTo>
                    <a:pt x="149" y="24"/>
                    <a:pt x="156" y="31"/>
                    <a:pt x="156" y="40"/>
                  </a:cubicBezTo>
                  <a:cubicBezTo>
                    <a:pt x="156" y="43"/>
                    <a:pt x="155" y="46"/>
                    <a:pt x="153" y="49"/>
                  </a:cubicBezTo>
                  <a:cubicBezTo>
                    <a:pt x="152" y="50"/>
                    <a:pt x="152" y="52"/>
                    <a:pt x="152" y="53"/>
                  </a:cubicBezTo>
                  <a:cubicBezTo>
                    <a:pt x="153" y="55"/>
                    <a:pt x="154" y="56"/>
                    <a:pt x="156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78" y="56"/>
                    <a:pt x="192" y="70"/>
                    <a:pt x="192" y="88"/>
                  </a:cubicBezTo>
                  <a:cubicBezTo>
                    <a:pt x="192" y="93"/>
                    <a:pt x="191" y="97"/>
                    <a:pt x="189" y="102"/>
                  </a:cubicBezTo>
                  <a:cubicBezTo>
                    <a:pt x="196" y="105"/>
                    <a:pt x="196" y="105"/>
                    <a:pt x="196" y="105"/>
                  </a:cubicBezTo>
                  <a:cubicBezTo>
                    <a:pt x="199" y="100"/>
                    <a:pt x="200" y="94"/>
                    <a:pt x="200" y="88"/>
                  </a:cubicBezTo>
                  <a:cubicBezTo>
                    <a:pt x="200" y="66"/>
                    <a:pt x="183" y="49"/>
                    <a:pt x="163" y="48"/>
                  </a:cubicBezTo>
                  <a:cubicBezTo>
                    <a:pt x="164" y="45"/>
                    <a:pt x="164" y="42"/>
                    <a:pt x="164" y="40"/>
                  </a:cubicBezTo>
                  <a:cubicBezTo>
                    <a:pt x="164" y="26"/>
                    <a:pt x="153" y="16"/>
                    <a:pt x="140" y="16"/>
                  </a:cubicBezTo>
                  <a:cubicBezTo>
                    <a:pt x="136" y="16"/>
                    <a:pt x="132" y="17"/>
                    <a:pt x="129" y="18"/>
                  </a:cubicBezTo>
                  <a:cubicBezTo>
                    <a:pt x="118" y="6"/>
                    <a:pt x="104" y="0"/>
                    <a:pt x="88" y="0"/>
                  </a:cubicBezTo>
                  <a:cubicBezTo>
                    <a:pt x="61" y="0"/>
                    <a:pt x="38" y="21"/>
                    <a:pt x="36" y="48"/>
                  </a:cubicBezTo>
                  <a:cubicBezTo>
                    <a:pt x="16" y="50"/>
                    <a:pt x="0" y="67"/>
                    <a:pt x="0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70"/>
                    <a:pt x="22" y="56"/>
                    <a:pt x="40" y="56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Rectangle 312">
              <a:extLst>
                <a:ext uri="{FF2B5EF4-FFF2-40B4-BE49-F238E27FC236}">
                  <a16:creationId xmlns:a16="http://schemas.microsoft.com/office/drawing/2014/main" id="{1B48A4E3-63BA-B845-9370-07B329FFB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313" y="2397126"/>
              <a:ext cx="76200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 313">
              <a:extLst>
                <a:ext uri="{FF2B5EF4-FFF2-40B4-BE49-F238E27FC236}">
                  <a16:creationId xmlns:a16="http://schemas.microsoft.com/office/drawing/2014/main" id="{B7BAAFF6-71C3-A840-B1BC-4E205DCCD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088" y="2413001"/>
              <a:ext cx="14288" cy="142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ectangle 314">
              <a:extLst>
                <a:ext uri="{FF2B5EF4-FFF2-40B4-BE49-F238E27FC236}">
                  <a16:creationId xmlns:a16="http://schemas.microsoft.com/office/drawing/2014/main" id="{BACCDAFB-6893-744B-9D07-820E4EED8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688" y="2397126"/>
              <a:ext cx="31750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Rectangle 315">
              <a:extLst>
                <a:ext uri="{FF2B5EF4-FFF2-40B4-BE49-F238E27FC236}">
                  <a16:creationId xmlns:a16="http://schemas.microsoft.com/office/drawing/2014/main" id="{857E8B3C-BFEF-8348-9C91-588335FC8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126" y="2381251"/>
              <a:ext cx="46038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577595" y="1833117"/>
            <a:ext cx="1622560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914309"/>
            <a:r>
              <a:rPr lang="ru-RU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Кому и для чего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8422" y="2409182"/>
            <a:ext cx="3640905" cy="24622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Администрациям муниципальных образований: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На развитие научно-производственного комплекса </a:t>
            </a:r>
            <a:r>
              <a:rPr lang="ru-RU" sz="1100" dirty="0" err="1">
                <a:solidFill>
                  <a:schemeClr val="bg2"/>
                </a:solidFill>
                <a:latin typeface="Century Gothic" panose="020B0502020202020204" pitchFamily="34" charset="0"/>
              </a:rPr>
              <a:t>наукоградов</a:t>
            </a: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На сохранение и развитие инфраструктуры;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На мероприятия, способствующие реализации инновационных проектов, направленных на создание и развитие производства высокотехнологичной промышленной продукции и (или) инновационных товаров и услуг.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230A1994-01D7-0040-8300-A07E47C75A68}"/>
              </a:ext>
            </a:extLst>
          </p:cNvPr>
          <p:cNvGrpSpPr/>
          <p:nvPr/>
        </p:nvGrpSpPr>
        <p:grpSpPr>
          <a:xfrm>
            <a:off x="6434631" y="1063797"/>
            <a:ext cx="757907" cy="636234"/>
            <a:chOff x="8988425" y="4476751"/>
            <a:chExt cx="496888" cy="434975"/>
          </a:xfrm>
          <a:solidFill>
            <a:schemeClr val="bg1"/>
          </a:solidFill>
        </p:grpSpPr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199D2597-A17F-614B-9226-E23CF8CA7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938" y="4552951"/>
              <a:ext cx="90488" cy="200025"/>
            </a:xfrm>
            <a:custGeom>
              <a:avLst/>
              <a:gdLst>
                <a:gd name="T0" fmla="*/ 8 w 57"/>
                <a:gd name="T1" fmla="*/ 126 h 126"/>
                <a:gd name="T2" fmla="*/ 0 w 57"/>
                <a:gd name="T3" fmla="*/ 122 h 126"/>
                <a:gd name="T4" fmla="*/ 49 w 57"/>
                <a:gd name="T5" fmla="*/ 0 h 126"/>
                <a:gd name="T6" fmla="*/ 57 w 57"/>
                <a:gd name="T7" fmla="*/ 4 h 126"/>
                <a:gd name="T8" fmla="*/ 8 w 5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26">
                  <a:moveTo>
                    <a:pt x="8" y="126"/>
                  </a:moveTo>
                  <a:lnTo>
                    <a:pt x="0" y="122"/>
                  </a:lnTo>
                  <a:lnTo>
                    <a:pt x="49" y="0"/>
                  </a:lnTo>
                  <a:lnTo>
                    <a:pt x="57" y="4"/>
                  </a:lnTo>
                  <a:lnTo>
                    <a:pt x="8" y="126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FF6EC16D-D159-7349-B676-12E98B2FB1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8425" y="4741863"/>
              <a:ext cx="77788" cy="77788"/>
            </a:xfrm>
            <a:custGeom>
              <a:avLst/>
              <a:gdLst>
                <a:gd name="T0" fmla="*/ 20 w 40"/>
                <a:gd name="T1" fmla="*/ 40 h 40"/>
                <a:gd name="T2" fmla="*/ 15 w 40"/>
                <a:gd name="T3" fmla="*/ 40 h 40"/>
                <a:gd name="T4" fmla="*/ 0 w 40"/>
                <a:gd name="T5" fmla="*/ 20 h 40"/>
                <a:gd name="T6" fmla="*/ 20 w 40"/>
                <a:gd name="T7" fmla="*/ 0 h 40"/>
                <a:gd name="T8" fmla="*/ 40 w 40"/>
                <a:gd name="T9" fmla="*/ 20 h 40"/>
                <a:gd name="T10" fmla="*/ 20 w 40"/>
                <a:gd name="T11" fmla="*/ 40 h 40"/>
                <a:gd name="T12" fmla="*/ 20 w 40"/>
                <a:gd name="T13" fmla="*/ 8 h 40"/>
                <a:gd name="T14" fmla="*/ 8 w 40"/>
                <a:gd name="T15" fmla="*/ 20 h 40"/>
                <a:gd name="T16" fmla="*/ 17 w 40"/>
                <a:gd name="T17" fmla="*/ 32 h 40"/>
                <a:gd name="T18" fmla="*/ 20 w 40"/>
                <a:gd name="T19" fmla="*/ 32 h 40"/>
                <a:gd name="T20" fmla="*/ 32 w 40"/>
                <a:gd name="T21" fmla="*/ 20 h 40"/>
                <a:gd name="T22" fmla="*/ 20 w 40"/>
                <a:gd name="T2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18" y="40"/>
                    <a:pt x="16" y="40"/>
                    <a:pt x="15" y="40"/>
                  </a:cubicBezTo>
                  <a:cubicBezTo>
                    <a:pt x="6" y="37"/>
                    <a:pt x="0" y="29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4"/>
                    <a:pt x="8" y="20"/>
                  </a:cubicBezTo>
                  <a:cubicBezTo>
                    <a:pt x="8" y="26"/>
                    <a:pt x="11" y="30"/>
                    <a:pt x="17" y="32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2"/>
                    <a:pt x="32" y="27"/>
                    <a:pt x="32" y="20"/>
                  </a:cubicBezTo>
                  <a:cubicBezTo>
                    <a:pt x="32" y="14"/>
                    <a:pt x="26" y="8"/>
                    <a:pt x="20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2EF84BAA-38D6-BB46-B056-E4186C083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00" y="4479926"/>
              <a:ext cx="49213" cy="49213"/>
            </a:xfrm>
            <a:custGeom>
              <a:avLst/>
              <a:gdLst>
                <a:gd name="T0" fmla="*/ 25 w 31"/>
                <a:gd name="T1" fmla="*/ 31 h 31"/>
                <a:gd name="T2" fmla="*/ 0 w 31"/>
                <a:gd name="T3" fmla="*/ 7 h 31"/>
                <a:gd name="T4" fmla="*/ 6 w 31"/>
                <a:gd name="T5" fmla="*/ 0 h 31"/>
                <a:gd name="T6" fmla="*/ 31 w 31"/>
                <a:gd name="T7" fmla="*/ 24 h 31"/>
                <a:gd name="T8" fmla="*/ 25 w 31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1" y="24"/>
                  </a:lnTo>
                  <a:lnTo>
                    <a:pt x="25" y="31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Freeform 471">
              <a:extLst>
                <a:ext uri="{FF2B5EF4-FFF2-40B4-BE49-F238E27FC236}">
                  <a16:creationId xmlns:a16="http://schemas.microsoft.com/office/drawing/2014/main" id="{FFC4D912-ECC7-9246-8698-335704F6C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6075" y="4508501"/>
              <a:ext cx="47625" cy="46038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8 h 24"/>
                <a:gd name="T12" fmla="*/ 8 w 24"/>
                <a:gd name="T13" fmla="*/ 12 h 24"/>
                <a:gd name="T14" fmla="*/ 12 w 24"/>
                <a:gd name="T15" fmla="*/ 16 h 24"/>
                <a:gd name="T16" fmla="*/ 16 w 24"/>
                <a:gd name="T17" fmla="*/ 12 h 24"/>
                <a:gd name="T18" fmla="*/ 12 w 24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9"/>
                    <a:pt x="18" y="24"/>
                    <a:pt x="12" y="24"/>
                  </a:cubicBezTo>
                  <a:close/>
                  <a:moveTo>
                    <a:pt x="12" y="8"/>
                  </a:moveTo>
                  <a:cubicBezTo>
                    <a:pt x="9" y="8"/>
                    <a:pt x="8" y="10"/>
                    <a:pt x="8" y="12"/>
                  </a:cubicBezTo>
                  <a:cubicBezTo>
                    <a:pt x="8" y="14"/>
                    <a:pt x="9" y="16"/>
                    <a:pt x="12" y="16"/>
                  </a:cubicBezTo>
                  <a:cubicBezTo>
                    <a:pt x="14" y="16"/>
                    <a:pt x="16" y="14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Freeform 472">
              <a:extLst>
                <a:ext uri="{FF2B5EF4-FFF2-40B4-BE49-F238E27FC236}">
                  <a16:creationId xmlns:a16="http://schemas.microsoft.com/office/drawing/2014/main" id="{50948997-C030-A842-A4B2-AA6E2E320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9700" y="4476751"/>
              <a:ext cx="349250" cy="255588"/>
            </a:xfrm>
            <a:custGeom>
              <a:avLst/>
              <a:gdLst>
                <a:gd name="T0" fmla="*/ 8 w 220"/>
                <a:gd name="T1" fmla="*/ 161 h 161"/>
                <a:gd name="T2" fmla="*/ 0 w 220"/>
                <a:gd name="T3" fmla="*/ 154 h 161"/>
                <a:gd name="T4" fmla="*/ 113 w 220"/>
                <a:gd name="T5" fmla="*/ 0 h 161"/>
                <a:gd name="T6" fmla="*/ 202 w 220"/>
                <a:gd name="T7" fmla="*/ 0 h 161"/>
                <a:gd name="T8" fmla="*/ 220 w 220"/>
                <a:gd name="T9" fmla="*/ 53 h 161"/>
                <a:gd name="T10" fmla="*/ 188 w 220"/>
                <a:gd name="T11" fmla="*/ 65 h 161"/>
                <a:gd name="T12" fmla="*/ 162 w 220"/>
                <a:gd name="T13" fmla="*/ 49 h 161"/>
                <a:gd name="T14" fmla="*/ 167 w 220"/>
                <a:gd name="T15" fmla="*/ 41 h 161"/>
                <a:gd name="T16" fmla="*/ 189 w 220"/>
                <a:gd name="T17" fmla="*/ 54 h 161"/>
                <a:gd name="T18" fmla="*/ 207 w 220"/>
                <a:gd name="T19" fmla="*/ 47 h 161"/>
                <a:gd name="T20" fmla="*/ 195 w 220"/>
                <a:gd name="T21" fmla="*/ 10 h 161"/>
                <a:gd name="T22" fmla="*/ 118 w 220"/>
                <a:gd name="T23" fmla="*/ 10 h 161"/>
                <a:gd name="T24" fmla="*/ 8 w 220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161">
                  <a:moveTo>
                    <a:pt x="8" y="161"/>
                  </a:moveTo>
                  <a:lnTo>
                    <a:pt x="0" y="154"/>
                  </a:lnTo>
                  <a:lnTo>
                    <a:pt x="113" y="0"/>
                  </a:lnTo>
                  <a:lnTo>
                    <a:pt x="202" y="0"/>
                  </a:lnTo>
                  <a:lnTo>
                    <a:pt x="220" y="53"/>
                  </a:lnTo>
                  <a:lnTo>
                    <a:pt x="188" y="65"/>
                  </a:lnTo>
                  <a:lnTo>
                    <a:pt x="162" y="49"/>
                  </a:lnTo>
                  <a:lnTo>
                    <a:pt x="167" y="41"/>
                  </a:lnTo>
                  <a:lnTo>
                    <a:pt x="189" y="54"/>
                  </a:lnTo>
                  <a:lnTo>
                    <a:pt x="207" y="47"/>
                  </a:lnTo>
                  <a:lnTo>
                    <a:pt x="195" y="10"/>
                  </a:lnTo>
                  <a:lnTo>
                    <a:pt x="118" y="10"/>
                  </a:lnTo>
                  <a:lnTo>
                    <a:pt x="8" y="161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Freeform 473">
              <a:extLst>
                <a:ext uri="{FF2B5EF4-FFF2-40B4-BE49-F238E27FC236}">
                  <a16:creationId xmlns:a16="http://schemas.microsoft.com/office/drawing/2014/main" id="{69175886-95A9-624F-A991-1ABFA4662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50" y="4510088"/>
              <a:ext cx="69850" cy="52388"/>
            </a:xfrm>
            <a:custGeom>
              <a:avLst/>
              <a:gdLst>
                <a:gd name="T0" fmla="*/ 39 w 44"/>
                <a:gd name="T1" fmla="*/ 33 h 33"/>
                <a:gd name="T2" fmla="*/ 0 w 44"/>
                <a:gd name="T3" fmla="*/ 9 h 33"/>
                <a:gd name="T4" fmla="*/ 5 w 44"/>
                <a:gd name="T5" fmla="*/ 0 h 33"/>
                <a:gd name="T6" fmla="*/ 44 w 44"/>
                <a:gd name="T7" fmla="*/ 25 h 33"/>
                <a:gd name="T8" fmla="*/ 39 w 44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3">
                  <a:moveTo>
                    <a:pt x="39" y="33"/>
                  </a:moveTo>
                  <a:lnTo>
                    <a:pt x="0" y="9"/>
                  </a:lnTo>
                  <a:lnTo>
                    <a:pt x="5" y="0"/>
                  </a:lnTo>
                  <a:lnTo>
                    <a:pt x="44" y="25"/>
                  </a:lnTo>
                  <a:lnTo>
                    <a:pt x="39" y="33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Freeform 474">
              <a:extLst>
                <a:ext uri="{FF2B5EF4-FFF2-40B4-BE49-F238E27FC236}">
                  <a16:creationId xmlns:a16="http://schemas.microsoft.com/office/drawing/2014/main" id="{54308E51-B53A-9842-A8DA-96A4EB41C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7013" y="4725988"/>
              <a:ext cx="215900" cy="52388"/>
            </a:xfrm>
            <a:custGeom>
              <a:avLst/>
              <a:gdLst>
                <a:gd name="T0" fmla="*/ 130 w 136"/>
                <a:gd name="T1" fmla="*/ 33 h 33"/>
                <a:gd name="T2" fmla="*/ 107 w 136"/>
                <a:gd name="T3" fmla="*/ 10 h 33"/>
                <a:gd name="T4" fmla="*/ 51 w 136"/>
                <a:gd name="T5" fmla="*/ 10 h 33"/>
                <a:gd name="T6" fmla="*/ 3 w 136"/>
                <a:gd name="T7" fmla="*/ 29 h 33"/>
                <a:gd name="T8" fmla="*/ 0 w 136"/>
                <a:gd name="T9" fmla="*/ 21 h 33"/>
                <a:gd name="T10" fmla="*/ 50 w 136"/>
                <a:gd name="T11" fmla="*/ 0 h 33"/>
                <a:gd name="T12" fmla="*/ 111 w 136"/>
                <a:gd name="T13" fmla="*/ 0 h 33"/>
                <a:gd name="T14" fmla="*/ 136 w 136"/>
                <a:gd name="T15" fmla="*/ 26 h 33"/>
                <a:gd name="T16" fmla="*/ 130 w 136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33">
                  <a:moveTo>
                    <a:pt x="130" y="33"/>
                  </a:moveTo>
                  <a:lnTo>
                    <a:pt x="107" y="10"/>
                  </a:lnTo>
                  <a:lnTo>
                    <a:pt x="51" y="10"/>
                  </a:lnTo>
                  <a:lnTo>
                    <a:pt x="3" y="29"/>
                  </a:lnTo>
                  <a:lnTo>
                    <a:pt x="0" y="21"/>
                  </a:lnTo>
                  <a:lnTo>
                    <a:pt x="50" y="0"/>
                  </a:lnTo>
                  <a:lnTo>
                    <a:pt x="111" y="0"/>
                  </a:lnTo>
                  <a:lnTo>
                    <a:pt x="136" y="26"/>
                  </a:lnTo>
                  <a:lnTo>
                    <a:pt x="130" y="33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Freeform 475">
              <a:extLst>
                <a:ext uri="{FF2B5EF4-FFF2-40B4-BE49-F238E27FC236}">
                  <a16:creationId xmlns:a16="http://schemas.microsoft.com/office/drawing/2014/main" id="{976527F0-DECF-E340-8F27-2B4E5EB60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7675" y="4764088"/>
              <a:ext cx="92075" cy="93663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8 h 48"/>
                <a:gd name="T12" fmla="*/ 8 w 48"/>
                <a:gd name="T13" fmla="*/ 24 h 48"/>
                <a:gd name="T14" fmla="*/ 24 w 48"/>
                <a:gd name="T15" fmla="*/ 40 h 48"/>
                <a:gd name="T16" fmla="*/ 40 w 48"/>
                <a:gd name="T17" fmla="*/ 24 h 48"/>
                <a:gd name="T18" fmla="*/ 24 w 48"/>
                <a:gd name="T19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0" y="48"/>
                    <a:pt x="0" y="37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8"/>
                  </a:moveTo>
                  <a:cubicBezTo>
                    <a:pt x="15" y="8"/>
                    <a:pt x="8" y="15"/>
                    <a:pt x="8" y="24"/>
                  </a:cubicBezTo>
                  <a:cubicBezTo>
                    <a:pt x="8" y="33"/>
                    <a:pt x="15" y="40"/>
                    <a:pt x="24" y="40"/>
                  </a:cubicBezTo>
                  <a:cubicBezTo>
                    <a:pt x="32" y="40"/>
                    <a:pt x="40" y="33"/>
                    <a:pt x="40" y="24"/>
                  </a:cubicBezTo>
                  <a:cubicBezTo>
                    <a:pt x="40" y="15"/>
                    <a:pt x="32" y="8"/>
                    <a:pt x="24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Freeform 476">
              <a:extLst>
                <a:ext uri="{FF2B5EF4-FFF2-40B4-BE49-F238E27FC236}">
                  <a16:creationId xmlns:a16="http://schemas.microsoft.com/office/drawing/2014/main" id="{95E547D4-9696-5D4F-B823-553396F74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8438" y="4779963"/>
              <a:ext cx="257175" cy="39688"/>
            </a:xfrm>
            <a:custGeom>
              <a:avLst/>
              <a:gdLst>
                <a:gd name="T0" fmla="*/ 162 w 162"/>
                <a:gd name="T1" fmla="*/ 25 h 25"/>
                <a:gd name="T2" fmla="*/ 63 w 162"/>
                <a:gd name="T3" fmla="*/ 25 h 25"/>
                <a:gd name="T4" fmla="*/ 0 w 162"/>
                <a:gd name="T5" fmla="*/ 10 h 25"/>
                <a:gd name="T6" fmla="*/ 2 w 162"/>
                <a:gd name="T7" fmla="*/ 0 h 25"/>
                <a:gd name="T8" fmla="*/ 64 w 162"/>
                <a:gd name="T9" fmla="*/ 15 h 25"/>
                <a:gd name="T10" fmla="*/ 162 w 162"/>
                <a:gd name="T11" fmla="*/ 15 h 25"/>
                <a:gd name="T12" fmla="*/ 162 w 162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25">
                  <a:moveTo>
                    <a:pt x="162" y="25"/>
                  </a:moveTo>
                  <a:lnTo>
                    <a:pt x="63" y="25"/>
                  </a:lnTo>
                  <a:lnTo>
                    <a:pt x="0" y="10"/>
                  </a:lnTo>
                  <a:lnTo>
                    <a:pt x="2" y="0"/>
                  </a:lnTo>
                  <a:lnTo>
                    <a:pt x="64" y="15"/>
                  </a:lnTo>
                  <a:lnTo>
                    <a:pt x="162" y="15"/>
                  </a:lnTo>
                  <a:lnTo>
                    <a:pt x="162" y="25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Freeform 477">
              <a:extLst>
                <a:ext uri="{FF2B5EF4-FFF2-40B4-BE49-F238E27FC236}">
                  <a16:creationId xmlns:a16="http://schemas.microsoft.com/office/drawing/2014/main" id="{0C431053-1CA9-7946-9A1E-C7BE2B955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763" y="4805363"/>
              <a:ext cx="346075" cy="106363"/>
            </a:xfrm>
            <a:custGeom>
              <a:avLst/>
              <a:gdLst>
                <a:gd name="T0" fmla="*/ 218 w 218"/>
                <a:gd name="T1" fmla="*/ 67 h 67"/>
                <a:gd name="T2" fmla="*/ 193 w 218"/>
                <a:gd name="T3" fmla="*/ 67 h 67"/>
                <a:gd name="T4" fmla="*/ 70 w 218"/>
                <a:gd name="T5" fmla="*/ 53 h 67"/>
                <a:gd name="T6" fmla="*/ 0 w 218"/>
                <a:gd name="T7" fmla="*/ 9 h 67"/>
                <a:gd name="T8" fmla="*/ 6 w 218"/>
                <a:gd name="T9" fmla="*/ 0 h 67"/>
                <a:gd name="T10" fmla="*/ 73 w 218"/>
                <a:gd name="T11" fmla="*/ 43 h 67"/>
                <a:gd name="T12" fmla="*/ 194 w 218"/>
                <a:gd name="T13" fmla="*/ 57 h 67"/>
                <a:gd name="T14" fmla="*/ 218 w 218"/>
                <a:gd name="T15" fmla="*/ 57 h 67"/>
                <a:gd name="T16" fmla="*/ 218 w 218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67">
                  <a:moveTo>
                    <a:pt x="218" y="67"/>
                  </a:moveTo>
                  <a:lnTo>
                    <a:pt x="193" y="67"/>
                  </a:lnTo>
                  <a:lnTo>
                    <a:pt x="70" y="53"/>
                  </a:lnTo>
                  <a:lnTo>
                    <a:pt x="0" y="9"/>
                  </a:lnTo>
                  <a:lnTo>
                    <a:pt x="6" y="0"/>
                  </a:lnTo>
                  <a:lnTo>
                    <a:pt x="73" y="43"/>
                  </a:lnTo>
                  <a:lnTo>
                    <a:pt x="194" y="57"/>
                  </a:lnTo>
                  <a:lnTo>
                    <a:pt x="218" y="57"/>
                  </a:lnTo>
                  <a:lnTo>
                    <a:pt x="218" y="67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Freeform 478">
              <a:extLst>
                <a:ext uri="{FF2B5EF4-FFF2-40B4-BE49-F238E27FC236}">
                  <a16:creationId xmlns:a16="http://schemas.microsoft.com/office/drawing/2014/main" id="{257CF60B-A25A-6548-A1BA-6D9ABBF0B7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7838" y="4795838"/>
              <a:ext cx="31750" cy="3016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8 h 16"/>
                <a:gd name="T8" fmla="*/ 8 w 16"/>
                <a:gd name="T9" fmla="*/ 16 h 16"/>
                <a:gd name="T10" fmla="*/ 8 w 16"/>
                <a:gd name="T11" fmla="*/ 8 h 16"/>
                <a:gd name="T12" fmla="*/ 8 w 1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Freeform 479">
              <a:extLst>
                <a:ext uri="{FF2B5EF4-FFF2-40B4-BE49-F238E27FC236}">
                  <a16:creationId xmlns:a16="http://schemas.microsoft.com/office/drawing/2014/main" id="{7F4F0E99-19BB-D441-9A4B-2913F1050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9100" y="4710113"/>
              <a:ext cx="176213" cy="201613"/>
            </a:xfrm>
            <a:custGeom>
              <a:avLst/>
              <a:gdLst>
                <a:gd name="T0" fmla="*/ 39 w 91"/>
                <a:gd name="T1" fmla="*/ 104 h 104"/>
                <a:gd name="T2" fmla="*/ 39 w 91"/>
                <a:gd name="T3" fmla="*/ 96 h 104"/>
                <a:gd name="T4" fmla="*/ 83 w 91"/>
                <a:gd name="T5" fmla="*/ 52 h 104"/>
                <a:gd name="T6" fmla="*/ 39 w 91"/>
                <a:gd name="T7" fmla="*/ 8 h 104"/>
                <a:gd name="T8" fmla="*/ 6 w 91"/>
                <a:gd name="T9" fmla="*/ 23 h 104"/>
                <a:gd name="T10" fmla="*/ 0 w 91"/>
                <a:gd name="T11" fmla="*/ 18 h 104"/>
                <a:gd name="T12" fmla="*/ 39 w 91"/>
                <a:gd name="T13" fmla="*/ 0 h 104"/>
                <a:gd name="T14" fmla="*/ 91 w 91"/>
                <a:gd name="T15" fmla="*/ 52 h 104"/>
                <a:gd name="T16" fmla="*/ 39 w 91"/>
                <a:gd name="T1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04">
                  <a:moveTo>
                    <a:pt x="39" y="104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63" y="96"/>
                    <a:pt x="83" y="77"/>
                    <a:pt x="83" y="52"/>
                  </a:cubicBezTo>
                  <a:cubicBezTo>
                    <a:pt x="83" y="28"/>
                    <a:pt x="63" y="8"/>
                    <a:pt x="39" y="8"/>
                  </a:cubicBezTo>
                  <a:cubicBezTo>
                    <a:pt x="26" y="8"/>
                    <a:pt x="14" y="14"/>
                    <a:pt x="6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0" y="7"/>
                    <a:pt x="24" y="0"/>
                    <a:pt x="39" y="0"/>
                  </a:cubicBezTo>
                  <a:cubicBezTo>
                    <a:pt x="67" y="0"/>
                    <a:pt x="91" y="24"/>
                    <a:pt x="91" y="52"/>
                  </a:cubicBezTo>
                  <a:cubicBezTo>
                    <a:pt x="91" y="81"/>
                    <a:pt x="67" y="104"/>
                    <a:pt x="39" y="104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Freeform 480">
              <a:extLst>
                <a:ext uri="{FF2B5EF4-FFF2-40B4-BE49-F238E27FC236}">
                  <a16:creationId xmlns:a16="http://schemas.microsoft.com/office/drawing/2014/main" id="{1E5D2A1E-6792-5F4F-B806-574AF5E4F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163" y="4849813"/>
              <a:ext cx="161925" cy="58738"/>
            </a:xfrm>
            <a:custGeom>
              <a:avLst/>
              <a:gdLst>
                <a:gd name="T0" fmla="*/ 93 w 102"/>
                <a:gd name="T1" fmla="*/ 37 h 37"/>
                <a:gd name="T2" fmla="*/ 80 w 102"/>
                <a:gd name="T3" fmla="*/ 10 h 37"/>
                <a:gd name="T4" fmla="*/ 0 w 102"/>
                <a:gd name="T5" fmla="*/ 10 h 37"/>
                <a:gd name="T6" fmla="*/ 0 w 102"/>
                <a:gd name="T7" fmla="*/ 0 h 37"/>
                <a:gd name="T8" fmla="*/ 86 w 102"/>
                <a:gd name="T9" fmla="*/ 0 h 37"/>
                <a:gd name="T10" fmla="*/ 102 w 102"/>
                <a:gd name="T11" fmla="*/ 32 h 37"/>
                <a:gd name="T12" fmla="*/ 93 w 102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37">
                  <a:moveTo>
                    <a:pt x="93" y="37"/>
                  </a:moveTo>
                  <a:lnTo>
                    <a:pt x="8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86" y="0"/>
                  </a:lnTo>
                  <a:lnTo>
                    <a:pt x="102" y="32"/>
                  </a:lnTo>
                  <a:lnTo>
                    <a:pt x="93" y="37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Freeform 481">
              <a:extLst>
                <a:ext uri="{FF2B5EF4-FFF2-40B4-BE49-F238E27FC236}">
                  <a16:creationId xmlns:a16="http://schemas.microsoft.com/office/drawing/2014/main" id="{AD60162C-847D-BA4D-AF55-6FFD8F83E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150" y="4549776"/>
              <a:ext cx="117475" cy="174625"/>
            </a:xfrm>
            <a:custGeom>
              <a:avLst/>
              <a:gdLst>
                <a:gd name="T0" fmla="*/ 9 w 74"/>
                <a:gd name="T1" fmla="*/ 110 h 110"/>
                <a:gd name="T2" fmla="*/ 0 w 74"/>
                <a:gd name="T3" fmla="*/ 104 h 110"/>
                <a:gd name="T4" fmla="*/ 61 w 74"/>
                <a:gd name="T5" fmla="*/ 19 h 110"/>
                <a:gd name="T6" fmla="*/ 50 w 74"/>
                <a:gd name="T7" fmla="*/ 7 h 110"/>
                <a:gd name="T8" fmla="*/ 56 w 74"/>
                <a:gd name="T9" fmla="*/ 0 h 110"/>
                <a:gd name="T10" fmla="*/ 74 w 74"/>
                <a:gd name="T11" fmla="*/ 18 h 110"/>
                <a:gd name="T12" fmla="*/ 9 w 74"/>
                <a:gd name="T1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10">
                  <a:moveTo>
                    <a:pt x="9" y="110"/>
                  </a:moveTo>
                  <a:lnTo>
                    <a:pt x="0" y="104"/>
                  </a:lnTo>
                  <a:lnTo>
                    <a:pt x="61" y="19"/>
                  </a:lnTo>
                  <a:lnTo>
                    <a:pt x="50" y="7"/>
                  </a:lnTo>
                  <a:lnTo>
                    <a:pt x="56" y="0"/>
                  </a:lnTo>
                  <a:lnTo>
                    <a:pt x="74" y="18"/>
                  </a:lnTo>
                  <a:lnTo>
                    <a:pt x="9" y="11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Rectangle 482">
              <a:extLst>
                <a:ext uri="{FF2B5EF4-FFF2-40B4-BE49-F238E27FC236}">
                  <a16:creationId xmlns:a16="http://schemas.microsoft.com/office/drawing/2014/main" id="{A1581BFC-2E5E-5A49-85A0-2465F2C49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5613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Rectangle 483">
              <a:extLst>
                <a:ext uri="{FF2B5EF4-FFF2-40B4-BE49-F238E27FC236}">
                  <a16:creationId xmlns:a16="http://schemas.microsoft.com/office/drawing/2014/main" id="{6068D17F-03C2-F747-AFD5-5B93F7630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5775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Rectangle 484">
              <a:extLst>
                <a:ext uri="{FF2B5EF4-FFF2-40B4-BE49-F238E27FC236}">
                  <a16:creationId xmlns:a16="http://schemas.microsoft.com/office/drawing/2014/main" id="{CFB7DE1E-278E-334E-8F4E-C7E5BF57B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7525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355767" y="1829996"/>
            <a:ext cx="91563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914309"/>
            <a:r>
              <a:rPr lang="ru-RU" b="1" dirty="0">
                <a:solidFill>
                  <a:schemeClr val="accent5"/>
                </a:solidFill>
                <a:latin typeface="Century Gothic" panose="020B0502020202020204" pitchFamily="34" charset="0"/>
                <a:ea typeface="+mn-ea"/>
                <a:cs typeface="+mn-cs"/>
              </a:rPr>
              <a:t>Бюджет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53592" y="2409182"/>
            <a:ext cx="4067691" cy="2123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Бюджет на 2021 год:</a:t>
            </a: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329,5 млн. руб., 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из которых:</a:t>
            </a:r>
          </a:p>
          <a:p>
            <a:pPr algn="ctr"/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Федеральный бюджет:</a:t>
            </a: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138,4 млн. руб.</a:t>
            </a:r>
          </a:p>
          <a:p>
            <a:pPr algn="ctr"/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Бюджет МО:</a:t>
            </a: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157,9 млн. руб.</a:t>
            </a:r>
          </a:p>
          <a:p>
            <a:pPr algn="ctr"/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Бюджет </a:t>
            </a:r>
            <a:r>
              <a:rPr lang="ru-RU" sz="11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мун</a:t>
            </a:r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. обр.:</a:t>
            </a: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Century Gothic" panose="020B0502020202020204" pitchFamily="34" charset="0"/>
              </a:rPr>
              <a:t>32,9 млн. руб.</a:t>
            </a:r>
          </a:p>
        </p:txBody>
      </p:sp>
      <p:sp>
        <p:nvSpPr>
          <p:cNvPr id="51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15.3</a:t>
            </a:r>
          </a:p>
        </p:txBody>
      </p:sp>
    </p:spTree>
    <p:extLst>
      <p:ext uri="{BB962C8B-B14F-4D97-AF65-F5344CB8AC3E}">
        <p14:creationId xmlns:p14="http://schemas.microsoft.com/office/powerpoint/2010/main" val="7685245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TextBox 58"/>
          <p:cNvSpPr txBox="1"/>
          <p:nvPr/>
        </p:nvSpPr>
        <p:spPr>
          <a:xfrm>
            <a:off x="611560" y="17574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ЦЕНТРЫ МОЛОДЕЖНОГО ИННОВАЦИОННОГО ТВОРЧЕСТВА</a:t>
            </a:r>
          </a:p>
        </p:txBody>
      </p:sp>
      <p:pic>
        <p:nvPicPr>
          <p:cNvPr id="20972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60"/>
            <a:ext cx="1250282" cy="750170"/>
          </a:xfrm>
          <a:prstGeom prst="rect">
            <a:avLst/>
          </a:prstGeom>
          <a:noFill/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B52ED0B-B173-6641-83B5-DA416B6585CC}"/>
              </a:ext>
            </a:extLst>
          </p:cNvPr>
          <p:cNvGrpSpPr/>
          <p:nvPr/>
        </p:nvGrpSpPr>
        <p:grpSpPr>
          <a:xfrm>
            <a:off x="1231143" y="996456"/>
            <a:ext cx="816929" cy="726794"/>
            <a:chOff x="1065213" y="1946276"/>
            <a:chExt cx="495300" cy="496888"/>
          </a:xfrm>
          <a:solidFill>
            <a:schemeClr val="bg1"/>
          </a:solidFill>
        </p:grpSpPr>
        <p:sp>
          <p:nvSpPr>
            <p:cNvPr id="18" name="Freeform 305">
              <a:extLst>
                <a:ext uri="{FF2B5EF4-FFF2-40B4-BE49-F238E27FC236}">
                  <a16:creationId xmlns:a16="http://schemas.microsoft.com/office/drawing/2014/main" id="{A8F0EEE7-7384-9F4F-8BF2-FA881497CE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213" y="2117726"/>
              <a:ext cx="495300" cy="325438"/>
            </a:xfrm>
            <a:custGeom>
              <a:avLst/>
              <a:gdLst>
                <a:gd name="T0" fmla="*/ 172 w 256"/>
                <a:gd name="T1" fmla="*/ 128 h 168"/>
                <a:gd name="T2" fmla="*/ 254 w 256"/>
                <a:gd name="T3" fmla="*/ 65 h 168"/>
                <a:gd name="T4" fmla="*/ 254 w 256"/>
                <a:gd name="T5" fmla="*/ 54 h 168"/>
                <a:gd name="T6" fmla="*/ 172 w 256"/>
                <a:gd name="T7" fmla="*/ 0 h 168"/>
                <a:gd name="T8" fmla="*/ 164 w 256"/>
                <a:gd name="T9" fmla="*/ 2 h 168"/>
                <a:gd name="T10" fmla="*/ 92 w 256"/>
                <a:gd name="T11" fmla="*/ 2 h 168"/>
                <a:gd name="T12" fmla="*/ 84 w 256"/>
                <a:gd name="T13" fmla="*/ 0 h 168"/>
                <a:gd name="T14" fmla="*/ 52 w 256"/>
                <a:gd name="T15" fmla="*/ 11 h 168"/>
                <a:gd name="T16" fmla="*/ 2 w 256"/>
                <a:gd name="T17" fmla="*/ 1 h 168"/>
                <a:gd name="T18" fmla="*/ 0 w 256"/>
                <a:gd name="T19" fmla="*/ 116 h 168"/>
                <a:gd name="T20" fmla="*/ 4 w 256"/>
                <a:gd name="T21" fmla="*/ 120 h 168"/>
                <a:gd name="T22" fmla="*/ 52 w 256"/>
                <a:gd name="T23" fmla="*/ 108 h 168"/>
                <a:gd name="T24" fmla="*/ 84 w 256"/>
                <a:gd name="T25" fmla="*/ 128 h 168"/>
                <a:gd name="T26" fmla="*/ 69 w 256"/>
                <a:gd name="T27" fmla="*/ 130 h 168"/>
                <a:gd name="T28" fmla="*/ 84 w 256"/>
                <a:gd name="T29" fmla="*/ 165 h 168"/>
                <a:gd name="T30" fmla="*/ 168 w 256"/>
                <a:gd name="T31" fmla="*/ 168 h 168"/>
                <a:gd name="T32" fmla="*/ 188 w 256"/>
                <a:gd name="T33" fmla="*/ 133 h 168"/>
                <a:gd name="T34" fmla="*/ 184 w 256"/>
                <a:gd name="T35" fmla="*/ 128 h 168"/>
                <a:gd name="T36" fmla="*/ 237 w 256"/>
                <a:gd name="T37" fmla="*/ 42 h 168"/>
                <a:gd name="T38" fmla="*/ 172 w 256"/>
                <a:gd name="T39" fmla="*/ 11 h 168"/>
                <a:gd name="T40" fmla="*/ 246 w 256"/>
                <a:gd name="T41" fmla="*/ 56 h 168"/>
                <a:gd name="T42" fmla="*/ 172 w 256"/>
                <a:gd name="T43" fmla="*/ 38 h 168"/>
                <a:gd name="T44" fmla="*/ 246 w 256"/>
                <a:gd name="T45" fmla="*/ 64 h 168"/>
                <a:gd name="T46" fmla="*/ 172 w 256"/>
                <a:gd name="T47" fmla="*/ 64 h 168"/>
                <a:gd name="T48" fmla="*/ 237 w 256"/>
                <a:gd name="T49" fmla="*/ 77 h 168"/>
                <a:gd name="T50" fmla="*/ 172 w 256"/>
                <a:gd name="T51" fmla="*/ 90 h 168"/>
                <a:gd name="T52" fmla="*/ 128 w 256"/>
                <a:gd name="T53" fmla="*/ 8 h 168"/>
                <a:gd name="T54" fmla="*/ 164 w 256"/>
                <a:gd name="T55" fmla="*/ 29 h 168"/>
                <a:gd name="T56" fmla="*/ 92 w 256"/>
                <a:gd name="T57" fmla="*/ 29 h 168"/>
                <a:gd name="T58" fmla="*/ 92 w 256"/>
                <a:gd name="T59" fmla="*/ 37 h 168"/>
                <a:gd name="T60" fmla="*/ 164 w 256"/>
                <a:gd name="T61" fmla="*/ 37 h 168"/>
                <a:gd name="T62" fmla="*/ 92 w 256"/>
                <a:gd name="T63" fmla="*/ 56 h 168"/>
                <a:gd name="T64" fmla="*/ 92 w 256"/>
                <a:gd name="T65" fmla="*/ 64 h 168"/>
                <a:gd name="T66" fmla="*/ 164 w 256"/>
                <a:gd name="T67" fmla="*/ 82 h 168"/>
                <a:gd name="T68" fmla="*/ 92 w 256"/>
                <a:gd name="T69" fmla="*/ 82 h 168"/>
                <a:gd name="T70" fmla="*/ 92 w 256"/>
                <a:gd name="T71" fmla="*/ 90 h 168"/>
                <a:gd name="T72" fmla="*/ 164 w 256"/>
                <a:gd name="T73" fmla="*/ 90 h 168"/>
                <a:gd name="T74" fmla="*/ 128 w 256"/>
                <a:gd name="T75" fmla="*/ 112 h 168"/>
                <a:gd name="T76" fmla="*/ 92 w 256"/>
                <a:gd name="T77" fmla="*/ 90 h 168"/>
                <a:gd name="T78" fmla="*/ 128 w 256"/>
                <a:gd name="T79" fmla="*/ 120 h 168"/>
                <a:gd name="T80" fmla="*/ 164 w 256"/>
                <a:gd name="T81" fmla="*/ 128 h 168"/>
                <a:gd name="T82" fmla="*/ 92 w 256"/>
                <a:gd name="T83" fmla="*/ 117 h 168"/>
                <a:gd name="T84" fmla="*/ 84 w 256"/>
                <a:gd name="T85" fmla="*/ 29 h 168"/>
                <a:gd name="T86" fmla="*/ 84 w 256"/>
                <a:gd name="T87" fmla="*/ 11 h 168"/>
                <a:gd name="T88" fmla="*/ 84 w 256"/>
                <a:gd name="T89" fmla="*/ 38 h 168"/>
                <a:gd name="T90" fmla="*/ 10 w 256"/>
                <a:gd name="T91" fmla="*/ 56 h 168"/>
                <a:gd name="T92" fmla="*/ 84 w 256"/>
                <a:gd name="T93" fmla="*/ 82 h 168"/>
                <a:gd name="T94" fmla="*/ 84 w 256"/>
                <a:gd name="T95" fmla="*/ 64 h 168"/>
                <a:gd name="T96" fmla="*/ 40 w 256"/>
                <a:gd name="T97" fmla="*/ 17 h 168"/>
                <a:gd name="T98" fmla="*/ 8 w 256"/>
                <a:gd name="T99" fmla="*/ 9 h 168"/>
                <a:gd name="T100" fmla="*/ 8 w 256"/>
                <a:gd name="T101" fmla="*/ 77 h 168"/>
                <a:gd name="T102" fmla="*/ 8 w 256"/>
                <a:gd name="T103" fmla="*/ 111 h 168"/>
                <a:gd name="T104" fmla="*/ 84 w 256"/>
                <a:gd name="T105" fmla="*/ 90 h 168"/>
                <a:gd name="T106" fmla="*/ 19 w 256"/>
                <a:gd name="T107" fmla="*/ 77 h 168"/>
                <a:gd name="T108" fmla="*/ 90 w 256"/>
                <a:gd name="T109" fmla="*/ 160 h 168"/>
                <a:gd name="T110" fmla="*/ 178 w 256"/>
                <a:gd name="T111" fmla="*/ 1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6" h="168">
                  <a:moveTo>
                    <a:pt x="184" y="128"/>
                  </a:moveTo>
                  <a:cubicBezTo>
                    <a:pt x="172" y="128"/>
                    <a:pt x="172" y="128"/>
                    <a:pt x="172" y="128"/>
                  </a:cubicBezTo>
                  <a:cubicBezTo>
                    <a:pt x="172" y="116"/>
                    <a:pt x="172" y="116"/>
                    <a:pt x="172" y="116"/>
                  </a:cubicBezTo>
                  <a:cubicBezTo>
                    <a:pt x="232" y="106"/>
                    <a:pt x="250" y="77"/>
                    <a:pt x="254" y="65"/>
                  </a:cubicBezTo>
                  <a:cubicBezTo>
                    <a:pt x="255" y="64"/>
                    <a:pt x="256" y="62"/>
                    <a:pt x="256" y="60"/>
                  </a:cubicBezTo>
                  <a:cubicBezTo>
                    <a:pt x="256" y="58"/>
                    <a:pt x="255" y="56"/>
                    <a:pt x="254" y="54"/>
                  </a:cubicBezTo>
                  <a:cubicBezTo>
                    <a:pt x="250" y="42"/>
                    <a:pt x="232" y="13"/>
                    <a:pt x="172" y="3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53" y="0"/>
                    <a:pt x="141" y="0"/>
                    <a:pt x="128" y="0"/>
                  </a:cubicBezTo>
                  <a:cubicBezTo>
                    <a:pt x="115" y="0"/>
                    <a:pt x="103" y="0"/>
                    <a:pt x="92" y="2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71" y="5"/>
                    <a:pt x="61" y="8"/>
                    <a:pt x="52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7"/>
                    <a:pt x="1" y="118"/>
                    <a:pt x="2" y="119"/>
                  </a:cubicBezTo>
                  <a:cubicBezTo>
                    <a:pt x="2" y="119"/>
                    <a:pt x="3" y="120"/>
                    <a:pt x="4" y="120"/>
                  </a:cubicBezTo>
                  <a:cubicBezTo>
                    <a:pt x="4" y="120"/>
                    <a:pt x="5" y="120"/>
                    <a:pt x="5" y="120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1" y="111"/>
                    <a:pt x="71" y="114"/>
                    <a:pt x="84" y="116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1" y="128"/>
                    <a:pt x="69" y="128"/>
                    <a:pt x="69" y="130"/>
                  </a:cubicBezTo>
                  <a:cubicBezTo>
                    <a:pt x="68" y="131"/>
                    <a:pt x="68" y="132"/>
                    <a:pt x="68" y="133"/>
                  </a:cubicBezTo>
                  <a:cubicBezTo>
                    <a:pt x="84" y="165"/>
                    <a:pt x="84" y="165"/>
                    <a:pt x="84" y="165"/>
                  </a:cubicBezTo>
                  <a:cubicBezTo>
                    <a:pt x="85" y="167"/>
                    <a:pt x="86" y="168"/>
                    <a:pt x="88" y="168"/>
                  </a:cubicBezTo>
                  <a:cubicBezTo>
                    <a:pt x="168" y="168"/>
                    <a:pt x="168" y="168"/>
                    <a:pt x="168" y="168"/>
                  </a:cubicBezTo>
                  <a:cubicBezTo>
                    <a:pt x="170" y="168"/>
                    <a:pt x="171" y="167"/>
                    <a:pt x="172" y="165"/>
                  </a:cubicBezTo>
                  <a:cubicBezTo>
                    <a:pt x="188" y="133"/>
                    <a:pt x="188" y="133"/>
                    <a:pt x="188" y="133"/>
                  </a:cubicBezTo>
                  <a:cubicBezTo>
                    <a:pt x="188" y="132"/>
                    <a:pt x="188" y="131"/>
                    <a:pt x="187" y="130"/>
                  </a:cubicBezTo>
                  <a:cubicBezTo>
                    <a:pt x="187" y="128"/>
                    <a:pt x="185" y="128"/>
                    <a:pt x="184" y="128"/>
                  </a:cubicBezTo>
                  <a:close/>
                  <a:moveTo>
                    <a:pt x="172" y="11"/>
                  </a:moveTo>
                  <a:cubicBezTo>
                    <a:pt x="207" y="17"/>
                    <a:pt x="227" y="31"/>
                    <a:pt x="237" y="42"/>
                  </a:cubicBezTo>
                  <a:cubicBezTo>
                    <a:pt x="221" y="36"/>
                    <a:pt x="198" y="32"/>
                    <a:pt x="172" y="29"/>
                  </a:cubicBezTo>
                  <a:lnTo>
                    <a:pt x="172" y="11"/>
                  </a:lnTo>
                  <a:close/>
                  <a:moveTo>
                    <a:pt x="172" y="38"/>
                  </a:moveTo>
                  <a:cubicBezTo>
                    <a:pt x="212" y="41"/>
                    <a:pt x="238" y="49"/>
                    <a:pt x="246" y="56"/>
                  </a:cubicBezTo>
                  <a:cubicBezTo>
                    <a:pt x="172" y="56"/>
                    <a:pt x="172" y="56"/>
                    <a:pt x="172" y="56"/>
                  </a:cubicBezTo>
                  <a:lnTo>
                    <a:pt x="172" y="38"/>
                  </a:lnTo>
                  <a:close/>
                  <a:moveTo>
                    <a:pt x="172" y="64"/>
                  </a:moveTo>
                  <a:cubicBezTo>
                    <a:pt x="246" y="64"/>
                    <a:pt x="246" y="64"/>
                    <a:pt x="246" y="64"/>
                  </a:cubicBezTo>
                  <a:cubicBezTo>
                    <a:pt x="238" y="71"/>
                    <a:pt x="212" y="78"/>
                    <a:pt x="172" y="82"/>
                  </a:cubicBezTo>
                  <a:lnTo>
                    <a:pt x="172" y="64"/>
                  </a:lnTo>
                  <a:close/>
                  <a:moveTo>
                    <a:pt x="172" y="90"/>
                  </a:moveTo>
                  <a:cubicBezTo>
                    <a:pt x="198" y="88"/>
                    <a:pt x="221" y="83"/>
                    <a:pt x="237" y="77"/>
                  </a:cubicBezTo>
                  <a:cubicBezTo>
                    <a:pt x="227" y="89"/>
                    <a:pt x="207" y="102"/>
                    <a:pt x="172" y="108"/>
                  </a:cubicBezTo>
                  <a:lnTo>
                    <a:pt x="172" y="90"/>
                  </a:lnTo>
                  <a:close/>
                  <a:moveTo>
                    <a:pt x="92" y="10"/>
                  </a:moveTo>
                  <a:cubicBezTo>
                    <a:pt x="103" y="9"/>
                    <a:pt x="115" y="8"/>
                    <a:pt x="128" y="8"/>
                  </a:cubicBezTo>
                  <a:cubicBezTo>
                    <a:pt x="141" y="8"/>
                    <a:pt x="153" y="9"/>
                    <a:pt x="164" y="10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52" y="28"/>
                    <a:pt x="140" y="28"/>
                    <a:pt x="128" y="28"/>
                  </a:cubicBezTo>
                  <a:cubicBezTo>
                    <a:pt x="116" y="28"/>
                    <a:pt x="104" y="28"/>
                    <a:pt x="92" y="29"/>
                  </a:cubicBezTo>
                  <a:lnTo>
                    <a:pt x="92" y="10"/>
                  </a:lnTo>
                  <a:close/>
                  <a:moveTo>
                    <a:pt x="92" y="37"/>
                  </a:moveTo>
                  <a:cubicBezTo>
                    <a:pt x="103" y="36"/>
                    <a:pt x="115" y="36"/>
                    <a:pt x="128" y="36"/>
                  </a:cubicBezTo>
                  <a:cubicBezTo>
                    <a:pt x="141" y="36"/>
                    <a:pt x="153" y="36"/>
                    <a:pt x="164" y="3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92" y="56"/>
                    <a:pt x="92" y="56"/>
                    <a:pt x="92" y="56"/>
                  </a:cubicBezTo>
                  <a:lnTo>
                    <a:pt x="92" y="37"/>
                  </a:lnTo>
                  <a:close/>
                  <a:moveTo>
                    <a:pt x="92" y="64"/>
                  </a:moveTo>
                  <a:cubicBezTo>
                    <a:pt x="164" y="64"/>
                    <a:pt x="164" y="64"/>
                    <a:pt x="164" y="64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53" y="83"/>
                    <a:pt x="141" y="84"/>
                    <a:pt x="128" y="84"/>
                  </a:cubicBezTo>
                  <a:cubicBezTo>
                    <a:pt x="115" y="84"/>
                    <a:pt x="103" y="83"/>
                    <a:pt x="92" y="82"/>
                  </a:cubicBezTo>
                  <a:lnTo>
                    <a:pt x="92" y="64"/>
                  </a:lnTo>
                  <a:close/>
                  <a:moveTo>
                    <a:pt x="92" y="90"/>
                  </a:moveTo>
                  <a:cubicBezTo>
                    <a:pt x="104" y="91"/>
                    <a:pt x="116" y="92"/>
                    <a:pt x="128" y="92"/>
                  </a:cubicBezTo>
                  <a:cubicBezTo>
                    <a:pt x="140" y="92"/>
                    <a:pt x="152" y="91"/>
                    <a:pt x="164" y="90"/>
                  </a:cubicBezTo>
                  <a:cubicBezTo>
                    <a:pt x="164" y="109"/>
                    <a:pt x="164" y="109"/>
                    <a:pt x="164" y="109"/>
                  </a:cubicBezTo>
                  <a:cubicBezTo>
                    <a:pt x="153" y="111"/>
                    <a:pt x="141" y="112"/>
                    <a:pt x="128" y="112"/>
                  </a:cubicBezTo>
                  <a:cubicBezTo>
                    <a:pt x="115" y="112"/>
                    <a:pt x="103" y="111"/>
                    <a:pt x="92" y="109"/>
                  </a:cubicBezTo>
                  <a:lnTo>
                    <a:pt x="92" y="90"/>
                  </a:lnTo>
                  <a:close/>
                  <a:moveTo>
                    <a:pt x="92" y="117"/>
                  </a:moveTo>
                  <a:cubicBezTo>
                    <a:pt x="103" y="119"/>
                    <a:pt x="115" y="120"/>
                    <a:pt x="128" y="120"/>
                  </a:cubicBezTo>
                  <a:cubicBezTo>
                    <a:pt x="141" y="120"/>
                    <a:pt x="153" y="119"/>
                    <a:pt x="164" y="117"/>
                  </a:cubicBezTo>
                  <a:cubicBezTo>
                    <a:pt x="164" y="128"/>
                    <a:pt x="164" y="128"/>
                    <a:pt x="164" y="128"/>
                  </a:cubicBezTo>
                  <a:cubicBezTo>
                    <a:pt x="92" y="128"/>
                    <a:pt x="92" y="128"/>
                    <a:pt x="92" y="128"/>
                  </a:cubicBezTo>
                  <a:lnTo>
                    <a:pt x="92" y="117"/>
                  </a:lnTo>
                  <a:close/>
                  <a:moveTo>
                    <a:pt x="84" y="11"/>
                  </a:moveTo>
                  <a:cubicBezTo>
                    <a:pt x="84" y="29"/>
                    <a:pt x="84" y="29"/>
                    <a:pt x="84" y="29"/>
                  </a:cubicBezTo>
                  <a:cubicBezTo>
                    <a:pt x="58" y="32"/>
                    <a:pt x="35" y="36"/>
                    <a:pt x="19" y="42"/>
                  </a:cubicBezTo>
                  <a:cubicBezTo>
                    <a:pt x="29" y="31"/>
                    <a:pt x="49" y="17"/>
                    <a:pt x="84" y="11"/>
                  </a:cubicBezTo>
                  <a:close/>
                  <a:moveTo>
                    <a:pt x="10" y="56"/>
                  </a:moveTo>
                  <a:cubicBezTo>
                    <a:pt x="18" y="49"/>
                    <a:pt x="44" y="41"/>
                    <a:pt x="84" y="38"/>
                  </a:cubicBezTo>
                  <a:cubicBezTo>
                    <a:pt x="84" y="56"/>
                    <a:pt x="84" y="56"/>
                    <a:pt x="84" y="56"/>
                  </a:cubicBezTo>
                  <a:lnTo>
                    <a:pt x="10" y="56"/>
                  </a:lnTo>
                  <a:close/>
                  <a:moveTo>
                    <a:pt x="84" y="64"/>
                  </a:moveTo>
                  <a:cubicBezTo>
                    <a:pt x="84" y="82"/>
                    <a:pt x="84" y="82"/>
                    <a:pt x="84" y="82"/>
                  </a:cubicBezTo>
                  <a:cubicBezTo>
                    <a:pt x="44" y="78"/>
                    <a:pt x="18" y="71"/>
                    <a:pt x="10" y="64"/>
                  </a:cubicBezTo>
                  <a:lnTo>
                    <a:pt x="84" y="64"/>
                  </a:lnTo>
                  <a:close/>
                  <a:moveTo>
                    <a:pt x="8" y="9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23" y="25"/>
                    <a:pt x="14" y="35"/>
                    <a:pt x="8" y="43"/>
                  </a:cubicBezTo>
                  <a:lnTo>
                    <a:pt x="8" y="9"/>
                  </a:lnTo>
                  <a:close/>
                  <a:moveTo>
                    <a:pt x="8" y="111"/>
                  </a:moveTo>
                  <a:cubicBezTo>
                    <a:pt x="8" y="77"/>
                    <a:pt x="8" y="77"/>
                    <a:pt x="8" y="77"/>
                  </a:cubicBezTo>
                  <a:cubicBezTo>
                    <a:pt x="14" y="85"/>
                    <a:pt x="23" y="94"/>
                    <a:pt x="40" y="103"/>
                  </a:cubicBezTo>
                  <a:lnTo>
                    <a:pt x="8" y="111"/>
                  </a:lnTo>
                  <a:close/>
                  <a:moveTo>
                    <a:pt x="19" y="77"/>
                  </a:moveTo>
                  <a:cubicBezTo>
                    <a:pt x="35" y="83"/>
                    <a:pt x="58" y="88"/>
                    <a:pt x="84" y="90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49" y="102"/>
                    <a:pt x="29" y="89"/>
                    <a:pt x="19" y="77"/>
                  </a:cubicBezTo>
                  <a:close/>
                  <a:moveTo>
                    <a:pt x="166" y="160"/>
                  </a:moveTo>
                  <a:cubicBezTo>
                    <a:pt x="90" y="160"/>
                    <a:pt x="90" y="160"/>
                    <a:pt x="90" y="160"/>
                  </a:cubicBezTo>
                  <a:cubicBezTo>
                    <a:pt x="78" y="136"/>
                    <a:pt x="78" y="136"/>
                    <a:pt x="78" y="136"/>
                  </a:cubicBezTo>
                  <a:cubicBezTo>
                    <a:pt x="178" y="136"/>
                    <a:pt x="178" y="136"/>
                    <a:pt x="178" y="136"/>
                  </a:cubicBezTo>
                  <a:lnTo>
                    <a:pt x="166" y="16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 306">
              <a:extLst>
                <a:ext uri="{FF2B5EF4-FFF2-40B4-BE49-F238E27FC236}">
                  <a16:creationId xmlns:a16="http://schemas.microsoft.com/office/drawing/2014/main" id="{A9863B0F-749A-A54D-A967-02CAFEF18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26" y="239712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Rectangle 307">
              <a:extLst>
                <a:ext uri="{FF2B5EF4-FFF2-40B4-BE49-F238E27FC236}">
                  <a16:creationId xmlns:a16="http://schemas.microsoft.com/office/drawing/2014/main" id="{50381B9E-6E1A-164C-A6C7-7A95BE403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676" y="239712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Rectangle 308">
              <a:extLst>
                <a:ext uri="{FF2B5EF4-FFF2-40B4-BE49-F238E27FC236}">
                  <a16:creationId xmlns:a16="http://schemas.microsoft.com/office/drawing/2014/main" id="{8BA03B6F-6432-D942-9CE3-95D7D9D5A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763" y="2397126"/>
              <a:ext cx="14288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Rectangle 309">
              <a:extLst>
                <a:ext uri="{FF2B5EF4-FFF2-40B4-BE49-F238E27FC236}">
                  <a16:creationId xmlns:a16="http://schemas.microsoft.com/office/drawing/2014/main" id="{3A3D10DC-6E94-0048-9B21-D7158B9C7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1" y="2413001"/>
              <a:ext cx="77788" cy="142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Rectangle 310">
              <a:extLst>
                <a:ext uri="{FF2B5EF4-FFF2-40B4-BE49-F238E27FC236}">
                  <a16:creationId xmlns:a16="http://schemas.microsoft.com/office/drawing/2014/main" id="{112E8676-DE15-754C-9828-10E96F12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213" y="2381251"/>
              <a:ext cx="46038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 311">
              <a:extLst>
                <a:ext uri="{FF2B5EF4-FFF2-40B4-BE49-F238E27FC236}">
                  <a16:creationId xmlns:a16="http://schemas.microsoft.com/office/drawing/2014/main" id="{5E919363-9D68-4D43-A7C4-8050A349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1946276"/>
              <a:ext cx="387350" cy="204788"/>
            </a:xfrm>
            <a:custGeom>
              <a:avLst/>
              <a:gdLst>
                <a:gd name="T0" fmla="*/ 40 w 200"/>
                <a:gd name="T1" fmla="*/ 56 h 105"/>
                <a:gd name="T2" fmla="*/ 44 w 200"/>
                <a:gd name="T3" fmla="*/ 52 h 105"/>
                <a:gd name="T4" fmla="*/ 88 w 200"/>
                <a:gd name="T5" fmla="*/ 8 h 105"/>
                <a:gd name="T6" fmla="*/ 125 w 200"/>
                <a:gd name="T7" fmla="*/ 26 h 105"/>
                <a:gd name="T8" fmla="*/ 130 w 200"/>
                <a:gd name="T9" fmla="*/ 27 h 105"/>
                <a:gd name="T10" fmla="*/ 140 w 200"/>
                <a:gd name="T11" fmla="*/ 24 h 105"/>
                <a:gd name="T12" fmla="*/ 156 w 200"/>
                <a:gd name="T13" fmla="*/ 40 h 105"/>
                <a:gd name="T14" fmla="*/ 153 w 200"/>
                <a:gd name="T15" fmla="*/ 49 h 105"/>
                <a:gd name="T16" fmla="*/ 152 w 200"/>
                <a:gd name="T17" fmla="*/ 53 h 105"/>
                <a:gd name="T18" fmla="*/ 156 w 200"/>
                <a:gd name="T19" fmla="*/ 56 h 105"/>
                <a:gd name="T20" fmla="*/ 160 w 200"/>
                <a:gd name="T21" fmla="*/ 56 h 105"/>
                <a:gd name="T22" fmla="*/ 192 w 200"/>
                <a:gd name="T23" fmla="*/ 88 h 105"/>
                <a:gd name="T24" fmla="*/ 189 w 200"/>
                <a:gd name="T25" fmla="*/ 102 h 105"/>
                <a:gd name="T26" fmla="*/ 196 w 200"/>
                <a:gd name="T27" fmla="*/ 105 h 105"/>
                <a:gd name="T28" fmla="*/ 200 w 200"/>
                <a:gd name="T29" fmla="*/ 88 h 105"/>
                <a:gd name="T30" fmla="*/ 163 w 200"/>
                <a:gd name="T31" fmla="*/ 48 h 105"/>
                <a:gd name="T32" fmla="*/ 164 w 200"/>
                <a:gd name="T33" fmla="*/ 40 h 105"/>
                <a:gd name="T34" fmla="*/ 140 w 200"/>
                <a:gd name="T35" fmla="*/ 16 h 105"/>
                <a:gd name="T36" fmla="*/ 129 w 200"/>
                <a:gd name="T37" fmla="*/ 18 h 105"/>
                <a:gd name="T38" fmla="*/ 88 w 200"/>
                <a:gd name="T39" fmla="*/ 0 h 105"/>
                <a:gd name="T40" fmla="*/ 36 w 200"/>
                <a:gd name="T41" fmla="*/ 48 h 105"/>
                <a:gd name="T42" fmla="*/ 0 w 200"/>
                <a:gd name="T43" fmla="*/ 88 h 105"/>
                <a:gd name="T44" fmla="*/ 8 w 200"/>
                <a:gd name="T45" fmla="*/ 88 h 105"/>
                <a:gd name="T46" fmla="*/ 40 w 200"/>
                <a:gd name="T47" fmla="*/ 5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" h="105">
                  <a:moveTo>
                    <a:pt x="40" y="56"/>
                  </a:moveTo>
                  <a:cubicBezTo>
                    <a:pt x="42" y="56"/>
                    <a:pt x="44" y="54"/>
                    <a:pt x="44" y="52"/>
                  </a:cubicBezTo>
                  <a:cubicBezTo>
                    <a:pt x="44" y="27"/>
                    <a:pt x="64" y="8"/>
                    <a:pt x="88" y="8"/>
                  </a:cubicBezTo>
                  <a:cubicBezTo>
                    <a:pt x="103" y="8"/>
                    <a:pt x="115" y="14"/>
                    <a:pt x="125" y="26"/>
                  </a:cubicBezTo>
                  <a:cubicBezTo>
                    <a:pt x="126" y="28"/>
                    <a:pt x="129" y="28"/>
                    <a:pt x="130" y="27"/>
                  </a:cubicBezTo>
                  <a:cubicBezTo>
                    <a:pt x="133" y="25"/>
                    <a:pt x="136" y="24"/>
                    <a:pt x="140" y="24"/>
                  </a:cubicBezTo>
                  <a:cubicBezTo>
                    <a:pt x="149" y="24"/>
                    <a:pt x="156" y="31"/>
                    <a:pt x="156" y="40"/>
                  </a:cubicBezTo>
                  <a:cubicBezTo>
                    <a:pt x="156" y="43"/>
                    <a:pt x="155" y="46"/>
                    <a:pt x="153" y="49"/>
                  </a:cubicBezTo>
                  <a:cubicBezTo>
                    <a:pt x="152" y="50"/>
                    <a:pt x="152" y="52"/>
                    <a:pt x="152" y="53"/>
                  </a:cubicBezTo>
                  <a:cubicBezTo>
                    <a:pt x="153" y="55"/>
                    <a:pt x="154" y="56"/>
                    <a:pt x="156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78" y="56"/>
                    <a:pt x="192" y="70"/>
                    <a:pt x="192" y="88"/>
                  </a:cubicBezTo>
                  <a:cubicBezTo>
                    <a:pt x="192" y="93"/>
                    <a:pt x="191" y="97"/>
                    <a:pt x="189" y="102"/>
                  </a:cubicBezTo>
                  <a:cubicBezTo>
                    <a:pt x="196" y="105"/>
                    <a:pt x="196" y="105"/>
                    <a:pt x="196" y="105"/>
                  </a:cubicBezTo>
                  <a:cubicBezTo>
                    <a:pt x="199" y="100"/>
                    <a:pt x="200" y="94"/>
                    <a:pt x="200" y="88"/>
                  </a:cubicBezTo>
                  <a:cubicBezTo>
                    <a:pt x="200" y="66"/>
                    <a:pt x="183" y="49"/>
                    <a:pt x="163" y="48"/>
                  </a:cubicBezTo>
                  <a:cubicBezTo>
                    <a:pt x="164" y="45"/>
                    <a:pt x="164" y="42"/>
                    <a:pt x="164" y="40"/>
                  </a:cubicBezTo>
                  <a:cubicBezTo>
                    <a:pt x="164" y="26"/>
                    <a:pt x="153" y="16"/>
                    <a:pt x="140" y="16"/>
                  </a:cubicBezTo>
                  <a:cubicBezTo>
                    <a:pt x="136" y="16"/>
                    <a:pt x="132" y="17"/>
                    <a:pt x="129" y="18"/>
                  </a:cubicBezTo>
                  <a:cubicBezTo>
                    <a:pt x="118" y="6"/>
                    <a:pt x="104" y="0"/>
                    <a:pt x="88" y="0"/>
                  </a:cubicBezTo>
                  <a:cubicBezTo>
                    <a:pt x="61" y="0"/>
                    <a:pt x="38" y="21"/>
                    <a:pt x="36" y="48"/>
                  </a:cubicBezTo>
                  <a:cubicBezTo>
                    <a:pt x="16" y="50"/>
                    <a:pt x="0" y="67"/>
                    <a:pt x="0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70"/>
                    <a:pt x="22" y="56"/>
                    <a:pt x="40" y="56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Rectangle 312">
              <a:extLst>
                <a:ext uri="{FF2B5EF4-FFF2-40B4-BE49-F238E27FC236}">
                  <a16:creationId xmlns:a16="http://schemas.microsoft.com/office/drawing/2014/main" id="{1B48A4E3-63BA-B845-9370-07B329FFB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313" y="2397126"/>
              <a:ext cx="76200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 313">
              <a:extLst>
                <a:ext uri="{FF2B5EF4-FFF2-40B4-BE49-F238E27FC236}">
                  <a16:creationId xmlns:a16="http://schemas.microsoft.com/office/drawing/2014/main" id="{B7BAAFF6-71C3-A840-B1BC-4E205DCCD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088" y="2413001"/>
              <a:ext cx="14288" cy="142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ectangle 314">
              <a:extLst>
                <a:ext uri="{FF2B5EF4-FFF2-40B4-BE49-F238E27FC236}">
                  <a16:creationId xmlns:a16="http://schemas.microsoft.com/office/drawing/2014/main" id="{BACCDAFB-6893-744B-9D07-820E4EED8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688" y="2397126"/>
              <a:ext cx="31750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Rectangle 315">
              <a:extLst>
                <a:ext uri="{FF2B5EF4-FFF2-40B4-BE49-F238E27FC236}">
                  <a16:creationId xmlns:a16="http://schemas.microsoft.com/office/drawing/2014/main" id="{857E8B3C-BFEF-8348-9C91-588335FC8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126" y="2381251"/>
              <a:ext cx="46038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28329" y="1850471"/>
            <a:ext cx="1622560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914309"/>
            <a:r>
              <a:rPr lang="ru-RU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Кому и для чего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6636" y="2409181"/>
            <a:ext cx="2347394" cy="938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Субъекты МСП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создание и (или)</a:t>
            </a:r>
          </a:p>
          <a:p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обеспечение деятельности</a:t>
            </a:r>
          </a:p>
          <a:p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ЦМИТ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230A1994-01D7-0040-8300-A07E47C75A68}"/>
              </a:ext>
            </a:extLst>
          </p:cNvPr>
          <p:cNvGrpSpPr/>
          <p:nvPr/>
        </p:nvGrpSpPr>
        <p:grpSpPr>
          <a:xfrm>
            <a:off x="7044618" y="1087016"/>
            <a:ext cx="757907" cy="636234"/>
            <a:chOff x="8988425" y="4476751"/>
            <a:chExt cx="496888" cy="434975"/>
          </a:xfrm>
          <a:solidFill>
            <a:schemeClr val="bg1"/>
          </a:solidFill>
        </p:grpSpPr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199D2597-A17F-614B-9226-E23CF8CA7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938" y="4552951"/>
              <a:ext cx="90488" cy="200025"/>
            </a:xfrm>
            <a:custGeom>
              <a:avLst/>
              <a:gdLst>
                <a:gd name="T0" fmla="*/ 8 w 57"/>
                <a:gd name="T1" fmla="*/ 126 h 126"/>
                <a:gd name="T2" fmla="*/ 0 w 57"/>
                <a:gd name="T3" fmla="*/ 122 h 126"/>
                <a:gd name="T4" fmla="*/ 49 w 57"/>
                <a:gd name="T5" fmla="*/ 0 h 126"/>
                <a:gd name="T6" fmla="*/ 57 w 57"/>
                <a:gd name="T7" fmla="*/ 4 h 126"/>
                <a:gd name="T8" fmla="*/ 8 w 5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26">
                  <a:moveTo>
                    <a:pt x="8" y="126"/>
                  </a:moveTo>
                  <a:lnTo>
                    <a:pt x="0" y="122"/>
                  </a:lnTo>
                  <a:lnTo>
                    <a:pt x="49" y="0"/>
                  </a:lnTo>
                  <a:lnTo>
                    <a:pt x="57" y="4"/>
                  </a:lnTo>
                  <a:lnTo>
                    <a:pt x="8" y="126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FF6EC16D-D159-7349-B676-12E98B2FB1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8425" y="4741863"/>
              <a:ext cx="77788" cy="77788"/>
            </a:xfrm>
            <a:custGeom>
              <a:avLst/>
              <a:gdLst>
                <a:gd name="T0" fmla="*/ 20 w 40"/>
                <a:gd name="T1" fmla="*/ 40 h 40"/>
                <a:gd name="T2" fmla="*/ 15 w 40"/>
                <a:gd name="T3" fmla="*/ 40 h 40"/>
                <a:gd name="T4" fmla="*/ 0 w 40"/>
                <a:gd name="T5" fmla="*/ 20 h 40"/>
                <a:gd name="T6" fmla="*/ 20 w 40"/>
                <a:gd name="T7" fmla="*/ 0 h 40"/>
                <a:gd name="T8" fmla="*/ 40 w 40"/>
                <a:gd name="T9" fmla="*/ 20 h 40"/>
                <a:gd name="T10" fmla="*/ 20 w 40"/>
                <a:gd name="T11" fmla="*/ 40 h 40"/>
                <a:gd name="T12" fmla="*/ 20 w 40"/>
                <a:gd name="T13" fmla="*/ 8 h 40"/>
                <a:gd name="T14" fmla="*/ 8 w 40"/>
                <a:gd name="T15" fmla="*/ 20 h 40"/>
                <a:gd name="T16" fmla="*/ 17 w 40"/>
                <a:gd name="T17" fmla="*/ 32 h 40"/>
                <a:gd name="T18" fmla="*/ 20 w 40"/>
                <a:gd name="T19" fmla="*/ 32 h 40"/>
                <a:gd name="T20" fmla="*/ 32 w 40"/>
                <a:gd name="T21" fmla="*/ 20 h 40"/>
                <a:gd name="T22" fmla="*/ 20 w 40"/>
                <a:gd name="T2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18" y="40"/>
                    <a:pt x="16" y="40"/>
                    <a:pt x="15" y="40"/>
                  </a:cubicBezTo>
                  <a:cubicBezTo>
                    <a:pt x="6" y="37"/>
                    <a:pt x="0" y="29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4"/>
                    <a:pt x="8" y="20"/>
                  </a:cubicBezTo>
                  <a:cubicBezTo>
                    <a:pt x="8" y="26"/>
                    <a:pt x="11" y="30"/>
                    <a:pt x="17" y="32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2"/>
                    <a:pt x="32" y="27"/>
                    <a:pt x="32" y="20"/>
                  </a:cubicBezTo>
                  <a:cubicBezTo>
                    <a:pt x="32" y="14"/>
                    <a:pt x="26" y="8"/>
                    <a:pt x="20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2EF84BAA-38D6-BB46-B056-E4186C083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00" y="4479926"/>
              <a:ext cx="49213" cy="49213"/>
            </a:xfrm>
            <a:custGeom>
              <a:avLst/>
              <a:gdLst>
                <a:gd name="T0" fmla="*/ 25 w 31"/>
                <a:gd name="T1" fmla="*/ 31 h 31"/>
                <a:gd name="T2" fmla="*/ 0 w 31"/>
                <a:gd name="T3" fmla="*/ 7 h 31"/>
                <a:gd name="T4" fmla="*/ 6 w 31"/>
                <a:gd name="T5" fmla="*/ 0 h 31"/>
                <a:gd name="T6" fmla="*/ 31 w 31"/>
                <a:gd name="T7" fmla="*/ 24 h 31"/>
                <a:gd name="T8" fmla="*/ 25 w 31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1" y="24"/>
                  </a:lnTo>
                  <a:lnTo>
                    <a:pt x="25" y="31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Freeform 471">
              <a:extLst>
                <a:ext uri="{FF2B5EF4-FFF2-40B4-BE49-F238E27FC236}">
                  <a16:creationId xmlns:a16="http://schemas.microsoft.com/office/drawing/2014/main" id="{FFC4D912-ECC7-9246-8698-335704F6C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6075" y="4508501"/>
              <a:ext cx="47625" cy="46038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8 h 24"/>
                <a:gd name="T12" fmla="*/ 8 w 24"/>
                <a:gd name="T13" fmla="*/ 12 h 24"/>
                <a:gd name="T14" fmla="*/ 12 w 24"/>
                <a:gd name="T15" fmla="*/ 16 h 24"/>
                <a:gd name="T16" fmla="*/ 16 w 24"/>
                <a:gd name="T17" fmla="*/ 12 h 24"/>
                <a:gd name="T18" fmla="*/ 12 w 24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9"/>
                    <a:pt x="18" y="24"/>
                    <a:pt x="12" y="24"/>
                  </a:cubicBezTo>
                  <a:close/>
                  <a:moveTo>
                    <a:pt x="12" y="8"/>
                  </a:moveTo>
                  <a:cubicBezTo>
                    <a:pt x="9" y="8"/>
                    <a:pt x="8" y="10"/>
                    <a:pt x="8" y="12"/>
                  </a:cubicBezTo>
                  <a:cubicBezTo>
                    <a:pt x="8" y="14"/>
                    <a:pt x="9" y="16"/>
                    <a:pt x="12" y="16"/>
                  </a:cubicBezTo>
                  <a:cubicBezTo>
                    <a:pt x="14" y="16"/>
                    <a:pt x="16" y="14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Freeform 472">
              <a:extLst>
                <a:ext uri="{FF2B5EF4-FFF2-40B4-BE49-F238E27FC236}">
                  <a16:creationId xmlns:a16="http://schemas.microsoft.com/office/drawing/2014/main" id="{50948997-C030-A842-A4B2-AA6E2E320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9700" y="4476751"/>
              <a:ext cx="349250" cy="255588"/>
            </a:xfrm>
            <a:custGeom>
              <a:avLst/>
              <a:gdLst>
                <a:gd name="T0" fmla="*/ 8 w 220"/>
                <a:gd name="T1" fmla="*/ 161 h 161"/>
                <a:gd name="T2" fmla="*/ 0 w 220"/>
                <a:gd name="T3" fmla="*/ 154 h 161"/>
                <a:gd name="T4" fmla="*/ 113 w 220"/>
                <a:gd name="T5" fmla="*/ 0 h 161"/>
                <a:gd name="T6" fmla="*/ 202 w 220"/>
                <a:gd name="T7" fmla="*/ 0 h 161"/>
                <a:gd name="T8" fmla="*/ 220 w 220"/>
                <a:gd name="T9" fmla="*/ 53 h 161"/>
                <a:gd name="T10" fmla="*/ 188 w 220"/>
                <a:gd name="T11" fmla="*/ 65 h 161"/>
                <a:gd name="T12" fmla="*/ 162 w 220"/>
                <a:gd name="T13" fmla="*/ 49 h 161"/>
                <a:gd name="T14" fmla="*/ 167 w 220"/>
                <a:gd name="T15" fmla="*/ 41 h 161"/>
                <a:gd name="T16" fmla="*/ 189 w 220"/>
                <a:gd name="T17" fmla="*/ 54 h 161"/>
                <a:gd name="T18" fmla="*/ 207 w 220"/>
                <a:gd name="T19" fmla="*/ 47 h 161"/>
                <a:gd name="T20" fmla="*/ 195 w 220"/>
                <a:gd name="T21" fmla="*/ 10 h 161"/>
                <a:gd name="T22" fmla="*/ 118 w 220"/>
                <a:gd name="T23" fmla="*/ 10 h 161"/>
                <a:gd name="T24" fmla="*/ 8 w 220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161">
                  <a:moveTo>
                    <a:pt x="8" y="161"/>
                  </a:moveTo>
                  <a:lnTo>
                    <a:pt x="0" y="154"/>
                  </a:lnTo>
                  <a:lnTo>
                    <a:pt x="113" y="0"/>
                  </a:lnTo>
                  <a:lnTo>
                    <a:pt x="202" y="0"/>
                  </a:lnTo>
                  <a:lnTo>
                    <a:pt x="220" y="53"/>
                  </a:lnTo>
                  <a:lnTo>
                    <a:pt x="188" y="65"/>
                  </a:lnTo>
                  <a:lnTo>
                    <a:pt x="162" y="49"/>
                  </a:lnTo>
                  <a:lnTo>
                    <a:pt x="167" y="41"/>
                  </a:lnTo>
                  <a:lnTo>
                    <a:pt x="189" y="54"/>
                  </a:lnTo>
                  <a:lnTo>
                    <a:pt x="207" y="47"/>
                  </a:lnTo>
                  <a:lnTo>
                    <a:pt x="195" y="10"/>
                  </a:lnTo>
                  <a:lnTo>
                    <a:pt x="118" y="10"/>
                  </a:lnTo>
                  <a:lnTo>
                    <a:pt x="8" y="161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Freeform 473">
              <a:extLst>
                <a:ext uri="{FF2B5EF4-FFF2-40B4-BE49-F238E27FC236}">
                  <a16:creationId xmlns:a16="http://schemas.microsoft.com/office/drawing/2014/main" id="{69175886-95A9-624F-A991-1ABFA4662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50" y="4510088"/>
              <a:ext cx="69850" cy="52388"/>
            </a:xfrm>
            <a:custGeom>
              <a:avLst/>
              <a:gdLst>
                <a:gd name="T0" fmla="*/ 39 w 44"/>
                <a:gd name="T1" fmla="*/ 33 h 33"/>
                <a:gd name="T2" fmla="*/ 0 w 44"/>
                <a:gd name="T3" fmla="*/ 9 h 33"/>
                <a:gd name="T4" fmla="*/ 5 w 44"/>
                <a:gd name="T5" fmla="*/ 0 h 33"/>
                <a:gd name="T6" fmla="*/ 44 w 44"/>
                <a:gd name="T7" fmla="*/ 25 h 33"/>
                <a:gd name="T8" fmla="*/ 39 w 44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3">
                  <a:moveTo>
                    <a:pt x="39" y="33"/>
                  </a:moveTo>
                  <a:lnTo>
                    <a:pt x="0" y="9"/>
                  </a:lnTo>
                  <a:lnTo>
                    <a:pt x="5" y="0"/>
                  </a:lnTo>
                  <a:lnTo>
                    <a:pt x="44" y="25"/>
                  </a:lnTo>
                  <a:lnTo>
                    <a:pt x="39" y="33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Freeform 474">
              <a:extLst>
                <a:ext uri="{FF2B5EF4-FFF2-40B4-BE49-F238E27FC236}">
                  <a16:creationId xmlns:a16="http://schemas.microsoft.com/office/drawing/2014/main" id="{54308E51-B53A-9842-A8DA-96A4EB41C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7013" y="4725988"/>
              <a:ext cx="215900" cy="52388"/>
            </a:xfrm>
            <a:custGeom>
              <a:avLst/>
              <a:gdLst>
                <a:gd name="T0" fmla="*/ 130 w 136"/>
                <a:gd name="T1" fmla="*/ 33 h 33"/>
                <a:gd name="T2" fmla="*/ 107 w 136"/>
                <a:gd name="T3" fmla="*/ 10 h 33"/>
                <a:gd name="T4" fmla="*/ 51 w 136"/>
                <a:gd name="T5" fmla="*/ 10 h 33"/>
                <a:gd name="T6" fmla="*/ 3 w 136"/>
                <a:gd name="T7" fmla="*/ 29 h 33"/>
                <a:gd name="T8" fmla="*/ 0 w 136"/>
                <a:gd name="T9" fmla="*/ 21 h 33"/>
                <a:gd name="T10" fmla="*/ 50 w 136"/>
                <a:gd name="T11" fmla="*/ 0 h 33"/>
                <a:gd name="T12" fmla="*/ 111 w 136"/>
                <a:gd name="T13" fmla="*/ 0 h 33"/>
                <a:gd name="T14" fmla="*/ 136 w 136"/>
                <a:gd name="T15" fmla="*/ 26 h 33"/>
                <a:gd name="T16" fmla="*/ 130 w 136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33">
                  <a:moveTo>
                    <a:pt x="130" y="33"/>
                  </a:moveTo>
                  <a:lnTo>
                    <a:pt x="107" y="10"/>
                  </a:lnTo>
                  <a:lnTo>
                    <a:pt x="51" y="10"/>
                  </a:lnTo>
                  <a:lnTo>
                    <a:pt x="3" y="29"/>
                  </a:lnTo>
                  <a:lnTo>
                    <a:pt x="0" y="21"/>
                  </a:lnTo>
                  <a:lnTo>
                    <a:pt x="50" y="0"/>
                  </a:lnTo>
                  <a:lnTo>
                    <a:pt x="111" y="0"/>
                  </a:lnTo>
                  <a:lnTo>
                    <a:pt x="136" y="26"/>
                  </a:lnTo>
                  <a:lnTo>
                    <a:pt x="130" y="33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Freeform 475">
              <a:extLst>
                <a:ext uri="{FF2B5EF4-FFF2-40B4-BE49-F238E27FC236}">
                  <a16:creationId xmlns:a16="http://schemas.microsoft.com/office/drawing/2014/main" id="{976527F0-DECF-E340-8F27-2B4E5EB60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7675" y="4764088"/>
              <a:ext cx="92075" cy="93663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8 h 48"/>
                <a:gd name="T12" fmla="*/ 8 w 48"/>
                <a:gd name="T13" fmla="*/ 24 h 48"/>
                <a:gd name="T14" fmla="*/ 24 w 48"/>
                <a:gd name="T15" fmla="*/ 40 h 48"/>
                <a:gd name="T16" fmla="*/ 40 w 48"/>
                <a:gd name="T17" fmla="*/ 24 h 48"/>
                <a:gd name="T18" fmla="*/ 24 w 48"/>
                <a:gd name="T19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0" y="48"/>
                    <a:pt x="0" y="37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8"/>
                  </a:moveTo>
                  <a:cubicBezTo>
                    <a:pt x="15" y="8"/>
                    <a:pt x="8" y="15"/>
                    <a:pt x="8" y="24"/>
                  </a:cubicBezTo>
                  <a:cubicBezTo>
                    <a:pt x="8" y="33"/>
                    <a:pt x="15" y="40"/>
                    <a:pt x="24" y="40"/>
                  </a:cubicBezTo>
                  <a:cubicBezTo>
                    <a:pt x="32" y="40"/>
                    <a:pt x="40" y="33"/>
                    <a:pt x="40" y="24"/>
                  </a:cubicBezTo>
                  <a:cubicBezTo>
                    <a:pt x="40" y="15"/>
                    <a:pt x="32" y="8"/>
                    <a:pt x="24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Freeform 476">
              <a:extLst>
                <a:ext uri="{FF2B5EF4-FFF2-40B4-BE49-F238E27FC236}">
                  <a16:creationId xmlns:a16="http://schemas.microsoft.com/office/drawing/2014/main" id="{95E547D4-9696-5D4F-B823-553396F74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8438" y="4779963"/>
              <a:ext cx="257175" cy="39688"/>
            </a:xfrm>
            <a:custGeom>
              <a:avLst/>
              <a:gdLst>
                <a:gd name="T0" fmla="*/ 162 w 162"/>
                <a:gd name="T1" fmla="*/ 25 h 25"/>
                <a:gd name="T2" fmla="*/ 63 w 162"/>
                <a:gd name="T3" fmla="*/ 25 h 25"/>
                <a:gd name="T4" fmla="*/ 0 w 162"/>
                <a:gd name="T5" fmla="*/ 10 h 25"/>
                <a:gd name="T6" fmla="*/ 2 w 162"/>
                <a:gd name="T7" fmla="*/ 0 h 25"/>
                <a:gd name="T8" fmla="*/ 64 w 162"/>
                <a:gd name="T9" fmla="*/ 15 h 25"/>
                <a:gd name="T10" fmla="*/ 162 w 162"/>
                <a:gd name="T11" fmla="*/ 15 h 25"/>
                <a:gd name="T12" fmla="*/ 162 w 162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25">
                  <a:moveTo>
                    <a:pt x="162" y="25"/>
                  </a:moveTo>
                  <a:lnTo>
                    <a:pt x="63" y="25"/>
                  </a:lnTo>
                  <a:lnTo>
                    <a:pt x="0" y="10"/>
                  </a:lnTo>
                  <a:lnTo>
                    <a:pt x="2" y="0"/>
                  </a:lnTo>
                  <a:lnTo>
                    <a:pt x="64" y="15"/>
                  </a:lnTo>
                  <a:lnTo>
                    <a:pt x="162" y="15"/>
                  </a:lnTo>
                  <a:lnTo>
                    <a:pt x="162" y="25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Freeform 477">
              <a:extLst>
                <a:ext uri="{FF2B5EF4-FFF2-40B4-BE49-F238E27FC236}">
                  <a16:creationId xmlns:a16="http://schemas.microsoft.com/office/drawing/2014/main" id="{0C431053-1CA9-7946-9A1E-C7BE2B955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763" y="4805363"/>
              <a:ext cx="346075" cy="106363"/>
            </a:xfrm>
            <a:custGeom>
              <a:avLst/>
              <a:gdLst>
                <a:gd name="T0" fmla="*/ 218 w 218"/>
                <a:gd name="T1" fmla="*/ 67 h 67"/>
                <a:gd name="T2" fmla="*/ 193 w 218"/>
                <a:gd name="T3" fmla="*/ 67 h 67"/>
                <a:gd name="T4" fmla="*/ 70 w 218"/>
                <a:gd name="T5" fmla="*/ 53 h 67"/>
                <a:gd name="T6" fmla="*/ 0 w 218"/>
                <a:gd name="T7" fmla="*/ 9 h 67"/>
                <a:gd name="T8" fmla="*/ 6 w 218"/>
                <a:gd name="T9" fmla="*/ 0 h 67"/>
                <a:gd name="T10" fmla="*/ 73 w 218"/>
                <a:gd name="T11" fmla="*/ 43 h 67"/>
                <a:gd name="T12" fmla="*/ 194 w 218"/>
                <a:gd name="T13" fmla="*/ 57 h 67"/>
                <a:gd name="T14" fmla="*/ 218 w 218"/>
                <a:gd name="T15" fmla="*/ 57 h 67"/>
                <a:gd name="T16" fmla="*/ 218 w 218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67">
                  <a:moveTo>
                    <a:pt x="218" y="67"/>
                  </a:moveTo>
                  <a:lnTo>
                    <a:pt x="193" y="67"/>
                  </a:lnTo>
                  <a:lnTo>
                    <a:pt x="70" y="53"/>
                  </a:lnTo>
                  <a:lnTo>
                    <a:pt x="0" y="9"/>
                  </a:lnTo>
                  <a:lnTo>
                    <a:pt x="6" y="0"/>
                  </a:lnTo>
                  <a:lnTo>
                    <a:pt x="73" y="43"/>
                  </a:lnTo>
                  <a:lnTo>
                    <a:pt x="194" y="57"/>
                  </a:lnTo>
                  <a:lnTo>
                    <a:pt x="218" y="57"/>
                  </a:lnTo>
                  <a:lnTo>
                    <a:pt x="218" y="67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Freeform 478">
              <a:extLst>
                <a:ext uri="{FF2B5EF4-FFF2-40B4-BE49-F238E27FC236}">
                  <a16:creationId xmlns:a16="http://schemas.microsoft.com/office/drawing/2014/main" id="{257CF60B-A25A-6548-A1BA-6D9ABBF0B7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7838" y="4795838"/>
              <a:ext cx="31750" cy="30163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8 h 16"/>
                <a:gd name="T8" fmla="*/ 8 w 16"/>
                <a:gd name="T9" fmla="*/ 16 h 16"/>
                <a:gd name="T10" fmla="*/ 8 w 16"/>
                <a:gd name="T11" fmla="*/ 8 h 16"/>
                <a:gd name="T12" fmla="*/ 8 w 1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Freeform 479">
              <a:extLst>
                <a:ext uri="{FF2B5EF4-FFF2-40B4-BE49-F238E27FC236}">
                  <a16:creationId xmlns:a16="http://schemas.microsoft.com/office/drawing/2014/main" id="{7F4F0E99-19BB-D441-9A4B-2913F1050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9100" y="4710113"/>
              <a:ext cx="176213" cy="201613"/>
            </a:xfrm>
            <a:custGeom>
              <a:avLst/>
              <a:gdLst>
                <a:gd name="T0" fmla="*/ 39 w 91"/>
                <a:gd name="T1" fmla="*/ 104 h 104"/>
                <a:gd name="T2" fmla="*/ 39 w 91"/>
                <a:gd name="T3" fmla="*/ 96 h 104"/>
                <a:gd name="T4" fmla="*/ 83 w 91"/>
                <a:gd name="T5" fmla="*/ 52 h 104"/>
                <a:gd name="T6" fmla="*/ 39 w 91"/>
                <a:gd name="T7" fmla="*/ 8 h 104"/>
                <a:gd name="T8" fmla="*/ 6 w 91"/>
                <a:gd name="T9" fmla="*/ 23 h 104"/>
                <a:gd name="T10" fmla="*/ 0 w 91"/>
                <a:gd name="T11" fmla="*/ 18 h 104"/>
                <a:gd name="T12" fmla="*/ 39 w 91"/>
                <a:gd name="T13" fmla="*/ 0 h 104"/>
                <a:gd name="T14" fmla="*/ 91 w 91"/>
                <a:gd name="T15" fmla="*/ 52 h 104"/>
                <a:gd name="T16" fmla="*/ 39 w 91"/>
                <a:gd name="T1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04">
                  <a:moveTo>
                    <a:pt x="39" y="104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63" y="96"/>
                    <a:pt x="83" y="77"/>
                    <a:pt x="83" y="52"/>
                  </a:cubicBezTo>
                  <a:cubicBezTo>
                    <a:pt x="83" y="28"/>
                    <a:pt x="63" y="8"/>
                    <a:pt x="39" y="8"/>
                  </a:cubicBezTo>
                  <a:cubicBezTo>
                    <a:pt x="26" y="8"/>
                    <a:pt x="14" y="14"/>
                    <a:pt x="6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0" y="7"/>
                    <a:pt x="24" y="0"/>
                    <a:pt x="39" y="0"/>
                  </a:cubicBezTo>
                  <a:cubicBezTo>
                    <a:pt x="67" y="0"/>
                    <a:pt x="91" y="24"/>
                    <a:pt x="91" y="52"/>
                  </a:cubicBezTo>
                  <a:cubicBezTo>
                    <a:pt x="91" y="81"/>
                    <a:pt x="67" y="104"/>
                    <a:pt x="39" y="104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Freeform 480">
              <a:extLst>
                <a:ext uri="{FF2B5EF4-FFF2-40B4-BE49-F238E27FC236}">
                  <a16:creationId xmlns:a16="http://schemas.microsoft.com/office/drawing/2014/main" id="{1E5D2A1E-6792-5F4F-B806-574AF5E4F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163" y="4849813"/>
              <a:ext cx="161925" cy="58738"/>
            </a:xfrm>
            <a:custGeom>
              <a:avLst/>
              <a:gdLst>
                <a:gd name="T0" fmla="*/ 93 w 102"/>
                <a:gd name="T1" fmla="*/ 37 h 37"/>
                <a:gd name="T2" fmla="*/ 80 w 102"/>
                <a:gd name="T3" fmla="*/ 10 h 37"/>
                <a:gd name="T4" fmla="*/ 0 w 102"/>
                <a:gd name="T5" fmla="*/ 10 h 37"/>
                <a:gd name="T6" fmla="*/ 0 w 102"/>
                <a:gd name="T7" fmla="*/ 0 h 37"/>
                <a:gd name="T8" fmla="*/ 86 w 102"/>
                <a:gd name="T9" fmla="*/ 0 h 37"/>
                <a:gd name="T10" fmla="*/ 102 w 102"/>
                <a:gd name="T11" fmla="*/ 32 h 37"/>
                <a:gd name="T12" fmla="*/ 93 w 102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37">
                  <a:moveTo>
                    <a:pt x="93" y="37"/>
                  </a:moveTo>
                  <a:lnTo>
                    <a:pt x="8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86" y="0"/>
                  </a:lnTo>
                  <a:lnTo>
                    <a:pt x="102" y="32"/>
                  </a:lnTo>
                  <a:lnTo>
                    <a:pt x="93" y="37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Freeform 481">
              <a:extLst>
                <a:ext uri="{FF2B5EF4-FFF2-40B4-BE49-F238E27FC236}">
                  <a16:creationId xmlns:a16="http://schemas.microsoft.com/office/drawing/2014/main" id="{AD60162C-847D-BA4D-AF55-6FFD8F83E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150" y="4549776"/>
              <a:ext cx="117475" cy="174625"/>
            </a:xfrm>
            <a:custGeom>
              <a:avLst/>
              <a:gdLst>
                <a:gd name="T0" fmla="*/ 9 w 74"/>
                <a:gd name="T1" fmla="*/ 110 h 110"/>
                <a:gd name="T2" fmla="*/ 0 w 74"/>
                <a:gd name="T3" fmla="*/ 104 h 110"/>
                <a:gd name="T4" fmla="*/ 61 w 74"/>
                <a:gd name="T5" fmla="*/ 19 h 110"/>
                <a:gd name="T6" fmla="*/ 50 w 74"/>
                <a:gd name="T7" fmla="*/ 7 h 110"/>
                <a:gd name="T8" fmla="*/ 56 w 74"/>
                <a:gd name="T9" fmla="*/ 0 h 110"/>
                <a:gd name="T10" fmla="*/ 74 w 74"/>
                <a:gd name="T11" fmla="*/ 18 h 110"/>
                <a:gd name="T12" fmla="*/ 9 w 74"/>
                <a:gd name="T1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10">
                  <a:moveTo>
                    <a:pt x="9" y="110"/>
                  </a:moveTo>
                  <a:lnTo>
                    <a:pt x="0" y="104"/>
                  </a:lnTo>
                  <a:lnTo>
                    <a:pt x="61" y="19"/>
                  </a:lnTo>
                  <a:lnTo>
                    <a:pt x="50" y="7"/>
                  </a:lnTo>
                  <a:lnTo>
                    <a:pt x="56" y="0"/>
                  </a:lnTo>
                  <a:lnTo>
                    <a:pt x="74" y="18"/>
                  </a:lnTo>
                  <a:lnTo>
                    <a:pt x="9" y="11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Rectangle 482">
              <a:extLst>
                <a:ext uri="{FF2B5EF4-FFF2-40B4-BE49-F238E27FC236}">
                  <a16:creationId xmlns:a16="http://schemas.microsoft.com/office/drawing/2014/main" id="{A1581BFC-2E5E-5A49-85A0-2465F2C49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5613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Rectangle 483">
              <a:extLst>
                <a:ext uri="{FF2B5EF4-FFF2-40B4-BE49-F238E27FC236}">
                  <a16:creationId xmlns:a16="http://schemas.microsoft.com/office/drawing/2014/main" id="{6068D17F-03C2-F747-AFD5-5B93F7630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5775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Rectangle 484">
              <a:extLst>
                <a:ext uri="{FF2B5EF4-FFF2-40B4-BE49-F238E27FC236}">
                  <a16:creationId xmlns:a16="http://schemas.microsoft.com/office/drawing/2014/main" id="{CFB7DE1E-278E-334E-8F4E-C7E5BF57B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7525" y="4664076"/>
              <a:ext cx="158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965754" y="1853215"/>
            <a:ext cx="91563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914309"/>
            <a:r>
              <a:rPr lang="ru-RU" b="1" dirty="0">
                <a:solidFill>
                  <a:schemeClr val="accent5"/>
                </a:solidFill>
                <a:latin typeface="Century Gothic" panose="020B0502020202020204" pitchFamily="34" charset="0"/>
                <a:ea typeface="+mn-ea"/>
                <a:cs typeface="+mn-cs"/>
              </a:rPr>
              <a:t>Бюджет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8185" y="2409182"/>
            <a:ext cx="2448272" cy="938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Ежегодный бюджет:</a:t>
            </a: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млн. руб.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 одной субсидии:</a:t>
            </a:r>
          </a:p>
          <a:p>
            <a:pPr algn="ctr"/>
            <a:r>
              <a:rPr lang="ru-RU" sz="11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млн.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7083" y="1833117"/>
            <a:ext cx="1066318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914309"/>
            <a:r>
              <a:rPr lang="ru-RU" b="1" dirty="0">
                <a:solidFill>
                  <a:schemeClr val="accent5"/>
                </a:solidFill>
                <a:latin typeface="Century Gothic" panose="020B0502020202020204" pitchFamily="34" charset="0"/>
                <a:ea typeface="+mn-ea"/>
                <a:cs typeface="+mn-cs"/>
              </a:rPr>
              <a:t>Критерии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7B7BEB3-A560-E345-B569-B2AC3ACE7ECD}"/>
              </a:ext>
            </a:extLst>
          </p:cNvPr>
          <p:cNvGrpSpPr/>
          <p:nvPr/>
        </p:nvGrpSpPr>
        <p:grpSpPr>
          <a:xfrm>
            <a:off x="4190663" y="1178332"/>
            <a:ext cx="659158" cy="454230"/>
            <a:chOff x="1879601" y="2924176"/>
            <a:chExt cx="495300" cy="341313"/>
          </a:xfrm>
          <a:solidFill>
            <a:schemeClr val="bg1"/>
          </a:solidFill>
        </p:grpSpPr>
        <p:sp>
          <p:nvSpPr>
            <p:cNvPr id="52" name="Line 513">
              <a:extLst>
                <a:ext uri="{FF2B5EF4-FFF2-40B4-BE49-F238E27FC236}">
                  <a16:creationId xmlns:a16="http://schemas.microsoft.com/office/drawing/2014/main" id="{E72749E8-3BEC-1644-B3BF-9BB99B98A2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Line 514">
              <a:extLst>
                <a:ext uri="{FF2B5EF4-FFF2-40B4-BE49-F238E27FC236}">
                  <a16:creationId xmlns:a16="http://schemas.microsoft.com/office/drawing/2014/main" id="{E600391B-E41B-F441-B90E-B5CE382075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Freeform 515">
              <a:extLst>
                <a:ext uri="{FF2B5EF4-FFF2-40B4-BE49-F238E27FC236}">
                  <a16:creationId xmlns:a16="http://schemas.microsoft.com/office/drawing/2014/main" id="{B9796896-8248-F94A-83A4-E66E1AAD6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079751"/>
              <a:ext cx="255588" cy="109538"/>
            </a:xfrm>
            <a:custGeom>
              <a:avLst/>
              <a:gdLst>
                <a:gd name="T0" fmla="*/ 64 w 132"/>
                <a:gd name="T1" fmla="*/ 56 h 56"/>
                <a:gd name="T2" fmla="*/ 56 w 132"/>
                <a:gd name="T3" fmla="*/ 56 h 56"/>
                <a:gd name="T4" fmla="*/ 72 w 132"/>
                <a:gd name="T5" fmla="*/ 40 h 56"/>
                <a:gd name="T6" fmla="*/ 116 w 132"/>
                <a:gd name="T7" fmla="*/ 40 h 56"/>
                <a:gd name="T8" fmla="*/ 124 w 132"/>
                <a:gd name="T9" fmla="*/ 32 h 56"/>
                <a:gd name="T10" fmla="*/ 116 w 132"/>
                <a:gd name="T11" fmla="*/ 24 h 56"/>
                <a:gd name="T12" fmla="*/ 79 w 132"/>
                <a:gd name="T13" fmla="*/ 24 h 56"/>
                <a:gd name="T14" fmla="*/ 35 w 132"/>
                <a:gd name="T15" fmla="*/ 8 h 56"/>
                <a:gd name="T16" fmla="*/ 0 w 132"/>
                <a:gd name="T17" fmla="*/ 8 h 56"/>
                <a:gd name="T18" fmla="*/ 0 w 132"/>
                <a:gd name="T19" fmla="*/ 0 h 56"/>
                <a:gd name="T20" fmla="*/ 37 w 132"/>
                <a:gd name="T21" fmla="*/ 0 h 56"/>
                <a:gd name="T22" fmla="*/ 81 w 132"/>
                <a:gd name="T23" fmla="*/ 16 h 56"/>
                <a:gd name="T24" fmla="*/ 116 w 132"/>
                <a:gd name="T25" fmla="*/ 16 h 56"/>
                <a:gd name="T26" fmla="*/ 132 w 132"/>
                <a:gd name="T27" fmla="*/ 32 h 56"/>
                <a:gd name="T28" fmla="*/ 116 w 132"/>
                <a:gd name="T29" fmla="*/ 48 h 56"/>
                <a:gd name="T30" fmla="*/ 72 w 132"/>
                <a:gd name="T31" fmla="*/ 48 h 56"/>
                <a:gd name="T32" fmla="*/ 64 w 132"/>
                <a:gd name="T3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2" h="56">
                  <a:moveTo>
                    <a:pt x="64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47"/>
                    <a:pt x="63" y="40"/>
                    <a:pt x="72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40"/>
                    <a:pt x="124" y="36"/>
                    <a:pt x="124" y="32"/>
                  </a:cubicBezTo>
                  <a:cubicBezTo>
                    <a:pt x="124" y="27"/>
                    <a:pt x="120" y="24"/>
                    <a:pt x="116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25" y="16"/>
                    <a:pt x="132" y="23"/>
                    <a:pt x="132" y="32"/>
                  </a:cubicBezTo>
                  <a:cubicBezTo>
                    <a:pt x="132" y="41"/>
                    <a:pt x="125" y="48"/>
                    <a:pt x="116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8" y="48"/>
                    <a:pt x="64" y="51"/>
                    <a:pt x="64" y="56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 516">
              <a:extLst>
                <a:ext uri="{FF2B5EF4-FFF2-40B4-BE49-F238E27FC236}">
                  <a16:creationId xmlns:a16="http://schemas.microsoft.com/office/drawing/2014/main" id="{F057BF96-2781-4B41-8DB4-8BF034D6C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111501"/>
              <a:ext cx="395288" cy="153988"/>
            </a:xfrm>
            <a:custGeom>
              <a:avLst/>
              <a:gdLst>
                <a:gd name="T0" fmla="*/ 97 w 204"/>
                <a:gd name="T1" fmla="*/ 80 h 80"/>
                <a:gd name="T2" fmla="*/ 87 w 204"/>
                <a:gd name="T3" fmla="*/ 80 h 80"/>
                <a:gd name="T4" fmla="*/ 19 w 204"/>
                <a:gd name="T5" fmla="*/ 56 h 80"/>
                <a:gd name="T6" fmla="*/ 0 w 204"/>
                <a:gd name="T7" fmla="*/ 56 h 80"/>
                <a:gd name="T8" fmla="*/ 0 w 204"/>
                <a:gd name="T9" fmla="*/ 48 h 80"/>
                <a:gd name="T10" fmla="*/ 21 w 204"/>
                <a:gd name="T11" fmla="*/ 48 h 80"/>
                <a:gd name="T12" fmla="*/ 89 w 204"/>
                <a:gd name="T13" fmla="*/ 72 h 80"/>
                <a:gd name="T14" fmla="*/ 95 w 204"/>
                <a:gd name="T15" fmla="*/ 72 h 80"/>
                <a:gd name="T16" fmla="*/ 194 w 204"/>
                <a:gd name="T17" fmla="*/ 20 h 80"/>
                <a:gd name="T18" fmla="*/ 196 w 204"/>
                <a:gd name="T19" fmla="*/ 16 h 80"/>
                <a:gd name="T20" fmla="*/ 189 w 204"/>
                <a:gd name="T21" fmla="*/ 8 h 80"/>
                <a:gd name="T22" fmla="*/ 125 w 204"/>
                <a:gd name="T23" fmla="*/ 27 h 80"/>
                <a:gd name="T24" fmla="*/ 123 w 204"/>
                <a:gd name="T25" fmla="*/ 20 h 80"/>
                <a:gd name="T26" fmla="*/ 188 w 204"/>
                <a:gd name="T27" fmla="*/ 0 h 80"/>
                <a:gd name="T28" fmla="*/ 204 w 204"/>
                <a:gd name="T29" fmla="*/ 16 h 80"/>
                <a:gd name="T30" fmla="*/ 199 w 204"/>
                <a:gd name="T31" fmla="*/ 27 h 80"/>
                <a:gd name="T32" fmla="*/ 198 w 204"/>
                <a:gd name="T33" fmla="*/ 27 h 80"/>
                <a:gd name="T34" fmla="*/ 97 w 204"/>
                <a:gd name="T3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80">
                  <a:moveTo>
                    <a:pt x="97" y="80"/>
                  </a:moveTo>
                  <a:cubicBezTo>
                    <a:pt x="87" y="80"/>
                    <a:pt x="87" y="80"/>
                    <a:pt x="87" y="8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5" y="19"/>
                    <a:pt x="196" y="17"/>
                    <a:pt x="196" y="16"/>
                  </a:cubicBezTo>
                  <a:cubicBezTo>
                    <a:pt x="196" y="11"/>
                    <a:pt x="193" y="8"/>
                    <a:pt x="189" y="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7" y="0"/>
                    <a:pt x="204" y="7"/>
                    <a:pt x="204" y="16"/>
                  </a:cubicBezTo>
                  <a:cubicBezTo>
                    <a:pt x="204" y="21"/>
                    <a:pt x="199" y="26"/>
                    <a:pt x="199" y="27"/>
                  </a:cubicBezTo>
                  <a:cubicBezTo>
                    <a:pt x="198" y="27"/>
                    <a:pt x="198" y="27"/>
                    <a:pt x="198" y="27"/>
                  </a:cubicBezTo>
                  <a:lnTo>
                    <a:pt x="97" y="8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Rectangle 517">
              <a:extLst>
                <a:ext uri="{FF2B5EF4-FFF2-40B4-BE49-F238E27FC236}">
                  <a16:creationId xmlns:a16="http://schemas.microsoft.com/office/drawing/2014/main" id="{AF68B065-61BD-5E4F-86D6-260FE9B65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3189289"/>
              <a:ext cx="14288" cy="142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ectangle 518">
              <a:extLst>
                <a:ext uri="{FF2B5EF4-FFF2-40B4-BE49-F238E27FC236}">
                  <a16:creationId xmlns:a16="http://schemas.microsoft.com/office/drawing/2014/main" id="{4DE6C3F2-651F-1B40-99AE-B90118126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3189289"/>
              <a:ext cx="15875" cy="142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519">
              <a:extLst>
                <a:ext uri="{FF2B5EF4-FFF2-40B4-BE49-F238E27FC236}">
                  <a16:creationId xmlns:a16="http://schemas.microsoft.com/office/drawing/2014/main" id="{D430E1A3-FD05-8641-81A3-91F221D8A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1" y="3063876"/>
              <a:ext cx="107950" cy="171450"/>
            </a:xfrm>
            <a:custGeom>
              <a:avLst/>
              <a:gdLst>
                <a:gd name="T0" fmla="*/ 48 w 56"/>
                <a:gd name="T1" fmla="*/ 88 h 88"/>
                <a:gd name="T2" fmla="*/ 0 w 56"/>
                <a:gd name="T3" fmla="*/ 88 h 88"/>
                <a:gd name="T4" fmla="*/ 0 w 56"/>
                <a:gd name="T5" fmla="*/ 80 h 88"/>
                <a:gd name="T6" fmla="*/ 48 w 56"/>
                <a:gd name="T7" fmla="*/ 80 h 88"/>
                <a:gd name="T8" fmla="*/ 48 w 56"/>
                <a:gd name="T9" fmla="*/ 8 h 88"/>
                <a:gd name="T10" fmla="*/ 0 w 56"/>
                <a:gd name="T11" fmla="*/ 8 h 88"/>
                <a:gd name="T12" fmla="*/ 0 w 56"/>
                <a:gd name="T13" fmla="*/ 0 h 88"/>
                <a:gd name="T14" fmla="*/ 48 w 56"/>
                <a:gd name="T15" fmla="*/ 0 h 88"/>
                <a:gd name="T16" fmla="*/ 56 w 56"/>
                <a:gd name="T17" fmla="*/ 8 h 88"/>
                <a:gd name="T18" fmla="*/ 56 w 56"/>
                <a:gd name="T19" fmla="*/ 80 h 88"/>
                <a:gd name="T20" fmla="*/ 48 w 56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8">
                  <a:moveTo>
                    <a:pt x="48" y="88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0"/>
                    <a:pt x="56" y="3"/>
                    <a:pt x="56" y="8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4"/>
                    <a:pt x="52" y="88"/>
                    <a:pt x="48" y="88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520">
              <a:extLst>
                <a:ext uri="{FF2B5EF4-FFF2-40B4-BE49-F238E27FC236}">
                  <a16:creationId xmlns:a16="http://schemas.microsoft.com/office/drawing/2014/main" id="{5151FEEA-C757-3140-978E-13E6B407E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3426" y="2924176"/>
              <a:ext cx="371475" cy="77788"/>
            </a:xfrm>
            <a:custGeom>
              <a:avLst/>
              <a:gdLst>
                <a:gd name="T0" fmla="*/ 188 w 192"/>
                <a:gd name="T1" fmla="*/ 40 h 40"/>
                <a:gd name="T2" fmla="*/ 4 w 192"/>
                <a:gd name="T3" fmla="*/ 40 h 40"/>
                <a:gd name="T4" fmla="*/ 1 w 192"/>
                <a:gd name="T5" fmla="*/ 38 h 40"/>
                <a:gd name="T6" fmla="*/ 0 w 192"/>
                <a:gd name="T7" fmla="*/ 34 h 40"/>
                <a:gd name="T8" fmla="*/ 16 w 192"/>
                <a:gd name="T9" fmla="*/ 2 h 40"/>
                <a:gd name="T10" fmla="*/ 20 w 192"/>
                <a:gd name="T11" fmla="*/ 0 h 40"/>
                <a:gd name="T12" fmla="*/ 84 w 192"/>
                <a:gd name="T13" fmla="*/ 0 h 40"/>
                <a:gd name="T14" fmla="*/ 85 w 192"/>
                <a:gd name="T15" fmla="*/ 0 h 40"/>
                <a:gd name="T16" fmla="*/ 189 w 192"/>
                <a:gd name="T17" fmla="*/ 20 h 40"/>
                <a:gd name="T18" fmla="*/ 192 w 192"/>
                <a:gd name="T19" fmla="*/ 24 h 40"/>
                <a:gd name="T20" fmla="*/ 192 w 192"/>
                <a:gd name="T21" fmla="*/ 36 h 40"/>
                <a:gd name="T22" fmla="*/ 188 w 192"/>
                <a:gd name="T23" fmla="*/ 40 h 40"/>
                <a:gd name="T24" fmla="*/ 10 w 192"/>
                <a:gd name="T25" fmla="*/ 32 h 40"/>
                <a:gd name="T26" fmla="*/ 184 w 192"/>
                <a:gd name="T27" fmla="*/ 32 h 40"/>
                <a:gd name="T28" fmla="*/ 184 w 192"/>
                <a:gd name="T29" fmla="*/ 27 h 40"/>
                <a:gd name="T30" fmla="*/ 84 w 192"/>
                <a:gd name="T31" fmla="*/ 8 h 40"/>
                <a:gd name="T32" fmla="*/ 22 w 192"/>
                <a:gd name="T33" fmla="*/ 8 h 40"/>
                <a:gd name="T34" fmla="*/ 10 w 192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40">
                  <a:moveTo>
                    <a:pt x="188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8"/>
                  </a:cubicBezTo>
                  <a:cubicBezTo>
                    <a:pt x="0" y="37"/>
                    <a:pt x="0" y="35"/>
                    <a:pt x="0" y="3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2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5" y="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1" y="20"/>
                    <a:pt x="192" y="22"/>
                    <a:pt x="192" y="24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8"/>
                    <a:pt x="190" y="40"/>
                    <a:pt x="188" y="40"/>
                  </a:cubicBezTo>
                  <a:close/>
                  <a:moveTo>
                    <a:pt x="10" y="32"/>
                  </a:moveTo>
                  <a:cubicBezTo>
                    <a:pt x="184" y="32"/>
                    <a:pt x="184" y="32"/>
                    <a:pt x="184" y="32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22" y="8"/>
                    <a:pt x="22" y="8"/>
                    <a:pt x="22" y="8"/>
                  </a:cubicBezTo>
                  <a:lnTo>
                    <a:pt x="10" y="32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521">
              <a:extLst>
                <a:ext uri="{FF2B5EF4-FFF2-40B4-BE49-F238E27FC236}">
                  <a16:creationId xmlns:a16="http://schemas.microsoft.com/office/drawing/2014/main" id="{B8CBCE13-AC33-A241-BCCA-329F44711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2924176"/>
              <a:ext cx="46038" cy="73025"/>
            </a:xfrm>
            <a:custGeom>
              <a:avLst/>
              <a:gdLst>
                <a:gd name="T0" fmla="*/ 16 w 24"/>
                <a:gd name="T1" fmla="*/ 37 h 37"/>
                <a:gd name="T2" fmla="*/ 0 w 24"/>
                <a:gd name="T3" fmla="*/ 5 h 37"/>
                <a:gd name="T4" fmla="*/ 1 w 24"/>
                <a:gd name="T5" fmla="*/ 2 h 37"/>
                <a:gd name="T6" fmla="*/ 4 w 24"/>
                <a:gd name="T7" fmla="*/ 0 h 37"/>
                <a:gd name="T8" fmla="*/ 24 w 24"/>
                <a:gd name="T9" fmla="*/ 0 h 37"/>
                <a:gd name="T10" fmla="*/ 24 w 24"/>
                <a:gd name="T11" fmla="*/ 8 h 37"/>
                <a:gd name="T12" fmla="*/ 10 w 24"/>
                <a:gd name="T13" fmla="*/ 8 h 37"/>
                <a:gd name="T14" fmla="*/ 24 w 24"/>
                <a:gd name="T15" fmla="*/ 34 h 37"/>
                <a:gd name="T16" fmla="*/ 16 w 24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16" y="37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4" y="34"/>
                    <a:pt x="24" y="34"/>
                    <a:pt x="24" y="34"/>
                  </a:cubicBezTo>
                  <a:lnTo>
                    <a:pt x="16" y="37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522">
              <a:extLst>
                <a:ext uri="{FF2B5EF4-FFF2-40B4-BE49-F238E27FC236}">
                  <a16:creationId xmlns:a16="http://schemas.microsoft.com/office/drawing/2014/main" id="{4D0B2922-CFD1-0042-A286-27EFCE1A7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526" y="2986089"/>
              <a:ext cx="327025" cy="63500"/>
            </a:xfrm>
            <a:custGeom>
              <a:avLst/>
              <a:gdLst>
                <a:gd name="T0" fmla="*/ 52 w 169"/>
                <a:gd name="T1" fmla="*/ 32 h 32"/>
                <a:gd name="T2" fmla="*/ 12 w 169"/>
                <a:gd name="T3" fmla="*/ 32 h 32"/>
                <a:gd name="T4" fmla="*/ 8 w 169"/>
                <a:gd name="T5" fmla="*/ 29 h 32"/>
                <a:gd name="T6" fmla="*/ 0 w 169"/>
                <a:gd name="T7" fmla="*/ 5 h 32"/>
                <a:gd name="T8" fmla="*/ 8 w 169"/>
                <a:gd name="T9" fmla="*/ 2 h 32"/>
                <a:gd name="T10" fmla="*/ 15 w 169"/>
                <a:gd name="T11" fmla="*/ 24 h 32"/>
                <a:gd name="T12" fmla="*/ 52 w 169"/>
                <a:gd name="T13" fmla="*/ 24 h 32"/>
                <a:gd name="T14" fmla="*/ 167 w 169"/>
                <a:gd name="T15" fmla="*/ 0 h 32"/>
                <a:gd name="T16" fmla="*/ 169 w 169"/>
                <a:gd name="T17" fmla="*/ 8 h 32"/>
                <a:gd name="T18" fmla="*/ 53 w 169"/>
                <a:gd name="T19" fmla="*/ 32 h 32"/>
                <a:gd name="T20" fmla="*/ 52 w 169"/>
                <a:gd name="T2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" h="32">
                  <a:moveTo>
                    <a:pt x="5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2" y="32"/>
                    <a:pt x="52" y="32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Rectangle 523">
              <a:extLst>
                <a:ext uri="{FF2B5EF4-FFF2-40B4-BE49-F238E27FC236}">
                  <a16:creationId xmlns:a16="http://schemas.microsoft.com/office/drawing/2014/main" id="{4246D007-CF67-F947-A007-06A8B8662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24176"/>
              <a:ext cx="76200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ectangle 524">
              <a:extLst>
                <a:ext uri="{FF2B5EF4-FFF2-40B4-BE49-F238E27FC236}">
                  <a16:creationId xmlns:a16="http://schemas.microsoft.com/office/drawing/2014/main" id="{46C55C74-DFCC-7347-AC7B-C96583D4D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2955926"/>
              <a:ext cx="53975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Rectangle 525">
              <a:extLst>
                <a:ext uri="{FF2B5EF4-FFF2-40B4-BE49-F238E27FC236}">
                  <a16:creationId xmlns:a16="http://schemas.microsoft.com/office/drawing/2014/main" id="{4ADC55EE-FD9F-6643-B450-BE12F9DA2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2986089"/>
              <a:ext cx="30163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Rectangle 526">
              <a:extLst>
                <a:ext uri="{FF2B5EF4-FFF2-40B4-BE49-F238E27FC236}">
                  <a16:creationId xmlns:a16="http://schemas.microsoft.com/office/drawing/2014/main" id="{F6F12C63-E7FD-1045-985F-117AFB7CF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86089"/>
              <a:ext cx="46038" cy="15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249856" y="2356441"/>
            <a:ext cx="2430016" cy="1615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Зарегистрированный на территории Московской области субъект МСП;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6055" indent="-171450"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Софинансирование</a:t>
            </a: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менее 10%;</a:t>
            </a:r>
          </a:p>
          <a:p>
            <a:pPr marL="186055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собственного или арендованного помещения.</a:t>
            </a:r>
          </a:p>
        </p:txBody>
      </p:sp>
      <p:sp>
        <p:nvSpPr>
          <p:cNvPr id="66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15.4</a:t>
            </a:r>
          </a:p>
        </p:txBody>
      </p:sp>
    </p:spTree>
    <p:extLst>
      <p:ext uri="{BB962C8B-B14F-4D97-AF65-F5344CB8AC3E}">
        <p14:creationId xmlns:p14="http://schemas.microsoft.com/office/powerpoint/2010/main" val="21742926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TextBox 58"/>
          <p:cNvSpPr txBox="1"/>
          <p:nvPr/>
        </p:nvSpPr>
        <p:spPr>
          <a:xfrm>
            <a:off x="611559" y="175743"/>
            <a:ext cx="8424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ГРАНТЫ ПРАВИТЕЛЬСТВА МОСКОВСКОЙ ОБЛАСТИ </a:t>
            </a:r>
            <a:r>
              <a:rPr lang="ru-RU" sz="1000" dirty="0">
                <a:latin typeface="Century Gothic" panose="020B0502020202020204" pitchFamily="34" charset="0"/>
                <a:ea typeface="+mn-ea"/>
              </a:rPr>
              <a:t>в сферах науки, технологий, техники и инноваций</a:t>
            </a:r>
            <a:br>
              <a:rPr lang="ru-RU" sz="1000" dirty="0">
                <a:latin typeface="Century Gothic" panose="020B0502020202020204" pitchFamily="34" charset="0"/>
                <a:ea typeface="+mn-ea"/>
              </a:rPr>
            </a:br>
            <a:endParaRPr lang="ru-RU" sz="1000" dirty="0">
              <a:latin typeface="Century Gothic" panose="020B0502020202020204" pitchFamily="34" charset="0"/>
              <a:ea typeface="+mn-ea"/>
            </a:endParaRPr>
          </a:p>
          <a:p>
            <a:r>
              <a:rPr lang="ru-RU" sz="1000" dirty="0">
                <a:latin typeface="Century Gothic" panose="020B0502020202020204" pitchFamily="34" charset="0"/>
                <a:ea typeface="+mn-ea"/>
              </a:rPr>
              <a:t>ЗАКОН МОСКОВСКОЙ ОБЛАСТИ от 21.03.2013 № 8</a:t>
            </a:r>
            <a:r>
              <a:rPr lang="en-US" sz="1000" dirty="0">
                <a:latin typeface="Century Gothic" panose="020B0502020202020204" pitchFamily="34" charset="0"/>
                <a:ea typeface="+mn-ea"/>
              </a:rPr>
              <a:t>/47-</a:t>
            </a:r>
            <a:r>
              <a:rPr lang="ru-RU" sz="1000" dirty="0">
                <a:latin typeface="Century Gothic" panose="020B0502020202020204" pitchFamily="34" charset="0"/>
                <a:ea typeface="+mn-ea"/>
              </a:rPr>
              <a:t>П</a:t>
            </a:r>
          </a:p>
          <a:p>
            <a:r>
              <a:rPr lang="ru-RU" sz="1000" dirty="0">
                <a:latin typeface="Century Gothic" panose="020B0502020202020204" pitchFamily="34" charset="0"/>
                <a:ea typeface="+mn-ea"/>
              </a:rPr>
              <a:t>ПОСТАНОВЛЕНИЕ ПРАВИТЕЛЬСТВА МОСКОВСКОЙ ОБЛАСТИ ОТ 09.10.2019 № 699</a:t>
            </a:r>
            <a:r>
              <a:rPr lang="en-US" sz="1000" dirty="0">
                <a:latin typeface="Century Gothic" panose="020B0502020202020204" pitchFamily="34" charset="0"/>
                <a:ea typeface="+mn-ea"/>
              </a:rPr>
              <a:t>/33</a:t>
            </a:r>
            <a:endParaRPr lang="ru-RU" sz="1000" dirty="0"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20972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60"/>
            <a:ext cx="1250282" cy="750170"/>
          </a:xfrm>
          <a:prstGeom prst="rect">
            <a:avLst/>
          </a:prstGeom>
          <a:noFill/>
        </p:spPr>
      </p:pic>
      <p:sp>
        <p:nvSpPr>
          <p:cNvPr id="1048906" name="Прямоугольник 3"/>
          <p:cNvSpPr/>
          <p:nvPr/>
        </p:nvSpPr>
        <p:spPr>
          <a:xfrm>
            <a:off x="7083436" y="1856014"/>
            <a:ext cx="1953057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Ежегодный бюджет:</a:t>
            </a:r>
          </a:p>
          <a:p>
            <a:pPr algn="ctr"/>
            <a:r>
              <a:rPr lang="ru-RU" sz="12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50 млн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Сумма одного гранта: </a:t>
            </a:r>
          </a:p>
          <a:p>
            <a:pPr algn="ctr"/>
            <a:r>
              <a:rPr lang="ru-RU" sz="12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до 10 млн руб.</a:t>
            </a:r>
          </a:p>
        </p:txBody>
      </p:sp>
      <p:sp>
        <p:nvSpPr>
          <p:cNvPr id="1048908" name="Прямоугольник 7"/>
          <p:cNvSpPr/>
          <p:nvPr/>
        </p:nvSpPr>
        <p:spPr>
          <a:xfrm>
            <a:off x="86319" y="4371950"/>
            <a:ext cx="89501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10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pPr algn="just"/>
            <a:r>
              <a:rPr lang="ru-RU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Информацию по мероприятию можно получить по тел. +7 (498) 602-06-04 доб. 40823 (</a:t>
            </a:r>
            <a:r>
              <a:rPr lang="ru-RU" sz="11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Чудинов</a:t>
            </a:r>
            <a:r>
              <a:rPr lang="ru-RU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 Виктор Николаевич) </a:t>
            </a:r>
          </a:p>
        </p:txBody>
      </p:sp>
      <p:sp>
        <p:nvSpPr>
          <p:cNvPr id="9" name="Прямоугольник 3"/>
          <p:cNvSpPr/>
          <p:nvPr/>
        </p:nvSpPr>
        <p:spPr>
          <a:xfrm>
            <a:off x="539551" y="1532849"/>
            <a:ext cx="3096345" cy="13388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НА ЧТО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:</a:t>
            </a:r>
            <a:endParaRPr lang="ru-RU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endParaRPr lang="ru-RU" sz="7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На реализацию </a:t>
            </a:r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научных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, </a:t>
            </a:r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научно-технических </a:t>
            </a:r>
          </a:p>
          <a:p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и инновационных проектов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, </a:t>
            </a:r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особо значимых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для Московской области</a:t>
            </a:r>
          </a:p>
        </p:txBody>
      </p:sp>
      <p:sp>
        <p:nvSpPr>
          <p:cNvPr id="10" name="Прямоугольник 3"/>
          <p:cNvSpPr/>
          <p:nvPr/>
        </p:nvSpPr>
        <p:spPr>
          <a:xfrm>
            <a:off x="3851920" y="1552405"/>
            <a:ext cx="3015495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ОБЯЗАТЕЛЬНЫЕ УСЛОВИЯ</a:t>
            </a: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:</a:t>
            </a:r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r>
              <a:rPr lang="ru-RU" sz="12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Софинансирование</a:t>
            </a:r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грантополучателем проекта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в размере не менее </a:t>
            </a:r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20% 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от гранта</a:t>
            </a: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;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Наличие производственных мощностей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 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у грантополучателя или промышленного партнера;</a:t>
            </a: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Коммерциализация проекта.</a:t>
            </a:r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1" name="Прямоугольник 3"/>
          <p:cNvSpPr/>
          <p:nvPr/>
        </p:nvSpPr>
        <p:spPr>
          <a:xfrm>
            <a:off x="552687" y="3015848"/>
            <a:ext cx="3070071" cy="7848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КОМУ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:</a:t>
            </a:r>
            <a:endParaRPr lang="ru-RU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endParaRPr lang="ru-RU" sz="7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Организациям зарегистрированным</a:t>
            </a:r>
          </a:p>
          <a:p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на территории </a:t>
            </a:r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Московской области</a:t>
            </a:r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12" name="Picture 2" descr="https://i.ya-webdesign.com/images/street-view-png-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0960"/>
            <a:ext cx="551681" cy="5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A4EAAF6-73BF-43D3-A38C-A3F4DDD3EA54}"/>
              </a:ext>
            </a:extLst>
          </p:cNvPr>
          <p:cNvGrpSpPr/>
          <p:nvPr/>
        </p:nvGrpSpPr>
        <p:grpSpPr>
          <a:xfrm>
            <a:off x="7713826" y="3109126"/>
            <a:ext cx="857534" cy="598274"/>
            <a:chOff x="1879601" y="2924176"/>
            <a:chExt cx="495300" cy="341313"/>
          </a:xfrm>
          <a:solidFill>
            <a:schemeClr val="bg2"/>
          </a:solidFill>
        </p:grpSpPr>
        <p:sp>
          <p:nvSpPr>
            <p:cNvPr id="26" name="Line 513">
              <a:extLst>
                <a:ext uri="{FF2B5EF4-FFF2-40B4-BE49-F238E27FC236}">
                  <a16:creationId xmlns:a16="http://schemas.microsoft.com/office/drawing/2014/main" id="{C39FF104-0AD7-4183-A982-8473D0F14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Line 514">
              <a:extLst>
                <a:ext uri="{FF2B5EF4-FFF2-40B4-BE49-F238E27FC236}">
                  <a16:creationId xmlns:a16="http://schemas.microsoft.com/office/drawing/2014/main" id="{30453A25-6363-4B59-B0F1-87C428CCA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 515">
              <a:extLst>
                <a:ext uri="{FF2B5EF4-FFF2-40B4-BE49-F238E27FC236}">
                  <a16:creationId xmlns:a16="http://schemas.microsoft.com/office/drawing/2014/main" id="{9F1EC10B-187C-4BB1-97EA-F0169CAD1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079751"/>
              <a:ext cx="255588" cy="109538"/>
            </a:xfrm>
            <a:custGeom>
              <a:avLst/>
              <a:gdLst>
                <a:gd name="T0" fmla="*/ 64 w 132"/>
                <a:gd name="T1" fmla="*/ 56 h 56"/>
                <a:gd name="T2" fmla="*/ 56 w 132"/>
                <a:gd name="T3" fmla="*/ 56 h 56"/>
                <a:gd name="T4" fmla="*/ 72 w 132"/>
                <a:gd name="T5" fmla="*/ 40 h 56"/>
                <a:gd name="T6" fmla="*/ 116 w 132"/>
                <a:gd name="T7" fmla="*/ 40 h 56"/>
                <a:gd name="T8" fmla="*/ 124 w 132"/>
                <a:gd name="T9" fmla="*/ 32 h 56"/>
                <a:gd name="T10" fmla="*/ 116 w 132"/>
                <a:gd name="T11" fmla="*/ 24 h 56"/>
                <a:gd name="T12" fmla="*/ 79 w 132"/>
                <a:gd name="T13" fmla="*/ 24 h 56"/>
                <a:gd name="T14" fmla="*/ 35 w 132"/>
                <a:gd name="T15" fmla="*/ 8 h 56"/>
                <a:gd name="T16" fmla="*/ 0 w 132"/>
                <a:gd name="T17" fmla="*/ 8 h 56"/>
                <a:gd name="T18" fmla="*/ 0 w 132"/>
                <a:gd name="T19" fmla="*/ 0 h 56"/>
                <a:gd name="T20" fmla="*/ 37 w 132"/>
                <a:gd name="T21" fmla="*/ 0 h 56"/>
                <a:gd name="T22" fmla="*/ 81 w 132"/>
                <a:gd name="T23" fmla="*/ 16 h 56"/>
                <a:gd name="T24" fmla="*/ 116 w 132"/>
                <a:gd name="T25" fmla="*/ 16 h 56"/>
                <a:gd name="T26" fmla="*/ 132 w 132"/>
                <a:gd name="T27" fmla="*/ 32 h 56"/>
                <a:gd name="T28" fmla="*/ 116 w 132"/>
                <a:gd name="T29" fmla="*/ 48 h 56"/>
                <a:gd name="T30" fmla="*/ 72 w 132"/>
                <a:gd name="T31" fmla="*/ 48 h 56"/>
                <a:gd name="T32" fmla="*/ 64 w 132"/>
                <a:gd name="T3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2" h="56">
                  <a:moveTo>
                    <a:pt x="64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47"/>
                    <a:pt x="63" y="40"/>
                    <a:pt x="72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40"/>
                    <a:pt x="124" y="36"/>
                    <a:pt x="124" y="32"/>
                  </a:cubicBezTo>
                  <a:cubicBezTo>
                    <a:pt x="124" y="27"/>
                    <a:pt x="120" y="24"/>
                    <a:pt x="116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25" y="16"/>
                    <a:pt x="132" y="23"/>
                    <a:pt x="132" y="32"/>
                  </a:cubicBezTo>
                  <a:cubicBezTo>
                    <a:pt x="132" y="41"/>
                    <a:pt x="125" y="48"/>
                    <a:pt x="116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8" y="48"/>
                    <a:pt x="64" y="51"/>
                    <a:pt x="64" y="56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Freeform 516">
              <a:extLst>
                <a:ext uri="{FF2B5EF4-FFF2-40B4-BE49-F238E27FC236}">
                  <a16:creationId xmlns:a16="http://schemas.microsoft.com/office/drawing/2014/main" id="{424462B7-64A5-41A7-B885-C4C70EC5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111501"/>
              <a:ext cx="395288" cy="153988"/>
            </a:xfrm>
            <a:custGeom>
              <a:avLst/>
              <a:gdLst>
                <a:gd name="T0" fmla="*/ 97 w 204"/>
                <a:gd name="T1" fmla="*/ 80 h 80"/>
                <a:gd name="T2" fmla="*/ 87 w 204"/>
                <a:gd name="T3" fmla="*/ 80 h 80"/>
                <a:gd name="T4" fmla="*/ 19 w 204"/>
                <a:gd name="T5" fmla="*/ 56 h 80"/>
                <a:gd name="T6" fmla="*/ 0 w 204"/>
                <a:gd name="T7" fmla="*/ 56 h 80"/>
                <a:gd name="T8" fmla="*/ 0 w 204"/>
                <a:gd name="T9" fmla="*/ 48 h 80"/>
                <a:gd name="T10" fmla="*/ 21 w 204"/>
                <a:gd name="T11" fmla="*/ 48 h 80"/>
                <a:gd name="T12" fmla="*/ 89 w 204"/>
                <a:gd name="T13" fmla="*/ 72 h 80"/>
                <a:gd name="T14" fmla="*/ 95 w 204"/>
                <a:gd name="T15" fmla="*/ 72 h 80"/>
                <a:gd name="T16" fmla="*/ 194 w 204"/>
                <a:gd name="T17" fmla="*/ 20 h 80"/>
                <a:gd name="T18" fmla="*/ 196 w 204"/>
                <a:gd name="T19" fmla="*/ 16 h 80"/>
                <a:gd name="T20" fmla="*/ 189 w 204"/>
                <a:gd name="T21" fmla="*/ 8 h 80"/>
                <a:gd name="T22" fmla="*/ 125 w 204"/>
                <a:gd name="T23" fmla="*/ 27 h 80"/>
                <a:gd name="T24" fmla="*/ 123 w 204"/>
                <a:gd name="T25" fmla="*/ 20 h 80"/>
                <a:gd name="T26" fmla="*/ 188 w 204"/>
                <a:gd name="T27" fmla="*/ 0 h 80"/>
                <a:gd name="T28" fmla="*/ 204 w 204"/>
                <a:gd name="T29" fmla="*/ 16 h 80"/>
                <a:gd name="T30" fmla="*/ 199 w 204"/>
                <a:gd name="T31" fmla="*/ 27 h 80"/>
                <a:gd name="T32" fmla="*/ 198 w 204"/>
                <a:gd name="T33" fmla="*/ 27 h 80"/>
                <a:gd name="T34" fmla="*/ 97 w 204"/>
                <a:gd name="T3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80">
                  <a:moveTo>
                    <a:pt x="97" y="80"/>
                  </a:moveTo>
                  <a:cubicBezTo>
                    <a:pt x="87" y="80"/>
                    <a:pt x="87" y="80"/>
                    <a:pt x="87" y="8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5" y="19"/>
                    <a:pt x="196" y="17"/>
                    <a:pt x="196" y="16"/>
                  </a:cubicBezTo>
                  <a:cubicBezTo>
                    <a:pt x="196" y="11"/>
                    <a:pt x="193" y="8"/>
                    <a:pt x="189" y="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7" y="0"/>
                    <a:pt x="204" y="7"/>
                    <a:pt x="204" y="16"/>
                  </a:cubicBezTo>
                  <a:cubicBezTo>
                    <a:pt x="204" y="21"/>
                    <a:pt x="199" y="26"/>
                    <a:pt x="199" y="27"/>
                  </a:cubicBezTo>
                  <a:cubicBezTo>
                    <a:pt x="198" y="27"/>
                    <a:pt x="198" y="27"/>
                    <a:pt x="198" y="27"/>
                  </a:cubicBezTo>
                  <a:lnTo>
                    <a:pt x="97" y="8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 517">
              <a:extLst>
                <a:ext uri="{FF2B5EF4-FFF2-40B4-BE49-F238E27FC236}">
                  <a16:creationId xmlns:a16="http://schemas.microsoft.com/office/drawing/2014/main" id="{ED6351C8-E651-4675-B304-9445997C9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3189289"/>
              <a:ext cx="14288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ectangle 518">
              <a:extLst>
                <a:ext uri="{FF2B5EF4-FFF2-40B4-BE49-F238E27FC236}">
                  <a16:creationId xmlns:a16="http://schemas.microsoft.com/office/drawing/2014/main" id="{23044439-4B8F-426C-8759-036603992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3189289"/>
              <a:ext cx="15875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 519">
              <a:extLst>
                <a:ext uri="{FF2B5EF4-FFF2-40B4-BE49-F238E27FC236}">
                  <a16:creationId xmlns:a16="http://schemas.microsoft.com/office/drawing/2014/main" id="{630994C5-A4B8-4FDF-95CF-23B45627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1" y="3063876"/>
              <a:ext cx="107950" cy="171450"/>
            </a:xfrm>
            <a:custGeom>
              <a:avLst/>
              <a:gdLst>
                <a:gd name="T0" fmla="*/ 48 w 56"/>
                <a:gd name="T1" fmla="*/ 88 h 88"/>
                <a:gd name="T2" fmla="*/ 0 w 56"/>
                <a:gd name="T3" fmla="*/ 88 h 88"/>
                <a:gd name="T4" fmla="*/ 0 w 56"/>
                <a:gd name="T5" fmla="*/ 80 h 88"/>
                <a:gd name="T6" fmla="*/ 48 w 56"/>
                <a:gd name="T7" fmla="*/ 80 h 88"/>
                <a:gd name="T8" fmla="*/ 48 w 56"/>
                <a:gd name="T9" fmla="*/ 8 h 88"/>
                <a:gd name="T10" fmla="*/ 0 w 56"/>
                <a:gd name="T11" fmla="*/ 8 h 88"/>
                <a:gd name="T12" fmla="*/ 0 w 56"/>
                <a:gd name="T13" fmla="*/ 0 h 88"/>
                <a:gd name="T14" fmla="*/ 48 w 56"/>
                <a:gd name="T15" fmla="*/ 0 h 88"/>
                <a:gd name="T16" fmla="*/ 56 w 56"/>
                <a:gd name="T17" fmla="*/ 8 h 88"/>
                <a:gd name="T18" fmla="*/ 56 w 56"/>
                <a:gd name="T19" fmla="*/ 80 h 88"/>
                <a:gd name="T20" fmla="*/ 48 w 56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8">
                  <a:moveTo>
                    <a:pt x="48" y="88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0"/>
                    <a:pt x="56" y="3"/>
                    <a:pt x="56" y="8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4"/>
                    <a:pt x="52" y="88"/>
                    <a:pt x="48" y="88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 520">
              <a:extLst>
                <a:ext uri="{FF2B5EF4-FFF2-40B4-BE49-F238E27FC236}">
                  <a16:creationId xmlns:a16="http://schemas.microsoft.com/office/drawing/2014/main" id="{F6862BC8-2725-405B-921B-DFAABA340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3426" y="2924176"/>
              <a:ext cx="371475" cy="77788"/>
            </a:xfrm>
            <a:custGeom>
              <a:avLst/>
              <a:gdLst>
                <a:gd name="T0" fmla="*/ 188 w 192"/>
                <a:gd name="T1" fmla="*/ 40 h 40"/>
                <a:gd name="T2" fmla="*/ 4 w 192"/>
                <a:gd name="T3" fmla="*/ 40 h 40"/>
                <a:gd name="T4" fmla="*/ 1 w 192"/>
                <a:gd name="T5" fmla="*/ 38 h 40"/>
                <a:gd name="T6" fmla="*/ 0 w 192"/>
                <a:gd name="T7" fmla="*/ 34 h 40"/>
                <a:gd name="T8" fmla="*/ 16 w 192"/>
                <a:gd name="T9" fmla="*/ 2 h 40"/>
                <a:gd name="T10" fmla="*/ 20 w 192"/>
                <a:gd name="T11" fmla="*/ 0 h 40"/>
                <a:gd name="T12" fmla="*/ 84 w 192"/>
                <a:gd name="T13" fmla="*/ 0 h 40"/>
                <a:gd name="T14" fmla="*/ 85 w 192"/>
                <a:gd name="T15" fmla="*/ 0 h 40"/>
                <a:gd name="T16" fmla="*/ 189 w 192"/>
                <a:gd name="T17" fmla="*/ 20 h 40"/>
                <a:gd name="T18" fmla="*/ 192 w 192"/>
                <a:gd name="T19" fmla="*/ 24 h 40"/>
                <a:gd name="T20" fmla="*/ 192 w 192"/>
                <a:gd name="T21" fmla="*/ 36 h 40"/>
                <a:gd name="T22" fmla="*/ 188 w 192"/>
                <a:gd name="T23" fmla="*/ 40 h 40"/>
                <a:gd name="T24" fmla="*/ 10 w 192"/>
                <a:gd name="T25" fmla="*/ 32 h 40"/>
                <a:gd name="T26" fmla="*/ 184 w 192"/>
                <a:gd name="T27" fmla="*/ 32 h 40"/>
                <a:gd name="T28" fmla="*/ 184 w 192"/>
                <a:gd name="T29" fmla="*/ 27 h 40"/>
                <a:gd name="T30" fmla="*/ 84 w 192"/>
                <a:gd name="T31" fmla="*/ 8 h 40"/>
                <a:gd name="T32" fmla="*/ 22 w 192"/>
                <a:gd name="T33" fmla="*/ 8 h 40"/>
                <a:gd name="T34" fmla="*/ 10 w 192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40">
                  <a:moveTo>
                    <a:pt x="188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8"/>
                  </a:cubicBezTo>
                  <a:cubicBezTo>
                    <a:pt x="0" y="37"/>
                    <a:pt x="0" y="35"/>
                    <a:pt x="0" y="3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2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5" y="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1" y="20"/>
                    <a:pt x="192" y="22"/>
                    <a:pt x="192" y="24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8"/>
                    <a:pt x="190" y="40"/>
                    <a:pt x="188" y="40"/>
                  </a:cubicBezTo>
                  <a:close/>
                  <a:moveTo>
                    <a:pt x="10" y="32"/>
                  </a:moveTo>
                  <a:cubicBezTo>
                    <a:pt x="184" y="32"/>
                    <a:pt x="184" y="32"/>
                    <a:pt x="184" y="32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22" y="8"/>
                    <a:pt x="22" y="8"/>
                    <a:pt x="22" y="8"/>
                  </a:cubicBezTo>
                  <a:lnTo>
                    <a:pt x="10" y="32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Freeform 521">
              <a:extLst>
                <a:ext uri="{FF2B5EF4-FFF2-40B4-BE49-F238E27FC236}">
                  <a16:creationId xmlns:a16="http://schemas.microsoft.com/office/drawing/2014/main" id="{5E673D04-8B1E-48C0-9C96-3EFD4358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2924176"/>
              <a:ext cx="46038" cy="73025"/>
            </a:xfrm>
            <a:custGeom>
              <a:avLst/>
              <a:gdLst>
                <a:gd name="T0" fmla="*/ 16 w 24"/>
                <a:gd name="T1" fmla="*/ 37 h 37"/>
                <a:gd name="T2" fmla="*/ 0 w 24"/>
                <a:gd name="T3" fmla="*/ 5 h 37"/>
                <a:gd name="T4" fmla="*/ 1 w 24"/>
                <a:gd name="T5" fmla="*/ 2 h 37"/>
                <a:gd name="T6" fmla="*/ 4 w 24"/>
                <a:gd name="T7" fmla="*/ 0 h 37"/>
                <a:gd name="T8" fmla="*/ 24 w 24"/>
                <a:gd name="T9" fmla="*/ 0 h 37"/>
                <a:gd name="T10" fmla="*/ 24 w 24"/>
                <a:gd name="T11" fmla="*/ 8 h 37"/>
                <a:gd name="T12" fmla="*/ 10 w 24"/>
                <a:gd name="T13" fmla="*/ 8 h 37"/>
                <a:gd name="T14" fmla="*/ 24 w 24"/>
                <a:gd name="T15" fmla="*/ 34 h 37"/>
                <a:gd name="T16" fmla="*/ 16 w 24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16" y="37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4" y="34"/>
                    <a:pt x="24" y="34"/>
                    <a:pt x="24" y="34"/>
                  </a:cubicBezTo>
                  <a:lnTo>
                    <a:pt x="16" y="37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522">
              <a:extLst>
                <a:ext uri="{FF2B5EF4-FFF2-40B4-BE49-F238E27FC236}">
                  <a16:creationId xmlns:a16="http://schemas.microsoft.com/office/drawing/2014/main" id="{C6CD1BA7-1AD6-45FF-BAB9-4C1CCD721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526" y="2986089"/>
              <a:ext cx="327025" cy="63500"/>
            </a:xfrm>
            <a:custGeom>
              <a:avLst/>
              <a:gdLst>
                <a:gd name="T0" fmla="*/ 52 w 169"/>
                <a:gd name="T1" fmla="*/ 32 h 32"/>
                <a:gd name="T2" fmla="*/ 12 w 169"/>
                <a:gd name="T3" fmla="*/ 32 h 32"/>
                <a:gd name="T4" fmla="*/ 8 w 169"/>
                <a:gd name="T5" fmla="*/ 29 h 32"/>
                <a:gd name="T6" fmla="*/ 0 w 169"/>
                <a:gd name="T7" fmla="*/ 5 h 32"/>
                <a:gd name="T8" fmla="*/ 8 w 169"/>
                <a:gd name="T9" fmla="*/ 2 h 32"/>
                <a:gd name="T10" fmla="*/ 15 w 169"/>
                <a:gd name="T11" fmla="*/ 24 h 32"/>
                <a:gd name="T12" fmla="*/ 52 w 169"/>
                <a:gd name="T13" fmla="*/ 24 h 32"/>
                <a:gd name="T14" fmla="*/ 167 w 169"/>
                <a:gd name="T15" fmla="*/ 0 h 32"/>
                <a:gd name="T16" fmla="*/ 169 w 169"/>
                <a:gd name="T17" fmla="*/ 8 h 32"/>
                <a:gd name="T18" fmla="*/ 53 w 169"/>
                <a:gd name="T19" fmla="*/ 32 h 32"/>
                <a:gd name="T20" fmla="*/ 52 w 169"/>
                <a:gd name="T2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" h="32">
                  <a:moveTo>
                    <a:pt x="5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2" y="32"/>
                    <a:pt x="52" y="3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Rectangle 523">
              <a:extLst>
                <a:ext uri="{FF2B5EF4-FFF2-40B4-BE49-F238E27FC236}">
                  <a16:creationId xmlns:a16="http://schemas.microsoft.com/office/drawing/2014/main" id="{CE8ECCD0-2810-43F2-8CB9-B9B519D5C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24176"/>
              <a:ext cx="76200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Rectangle 524">
              <a:extLst>
                <a:ext uri="{FF2B5EF4-FFF2-40B4-BE49-F238E27FC236}">
                  <a16:creationId xmlns:a16="http://schemas.microsoft.com/office/drawing/2014/main" id="{41BC4472-F333-4E72-A8D0-E9E96AE4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2955926"/>
              <a:ext cx="53975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Rectangle 525">
              <a:extLst>
                <a:ext uri="{FF2B5EF4-FFF2-40B4-BE49-F238E27FC236}">
                  <a16:creationId xmlns:a16="http://schemas.microsoft.com/office/drawing/2014/main" id="{975D8B4C-BD90-48FD-BE2C-B75965354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2986089"/>
              <a:ext cx="30163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Rectangle 526">
              <a:extLst>
                <a:ext uri="{FF2B5EF4-FFF2-40B4-BE49-F238E27FC236}">
                  <a16:creationId xmlns:a16="http://schemas.microsoft.com/office/drawing/2014/main" id="{D3AF0AB3-835F-4AE5-AF45-48B7D29FE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86089"/>
              <a:ext cx="4603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15.5</a:t>
            </a:r>
          </a:p>
        </p:txBody>
      </p:sp>
    </p:spTree>
    <p:extLst>
      <p:ext uri="{BB962C8B-B14F-4D97-AF65-F5344CB8AC3E}">
        <p14:creationId xmlns:p14="http://schemas.microsoft.com/office/powerpoint/2010/main" val="40570218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TextBox 58"/>
          <p:cNvSpPr txBox="1"/>
          <p:nvPr/>
        </p:nvSpPr>
        <p:spPr>
          <a:xfrm>
            <a:off x="611559" y="175743"/>
            <a:ext cx="8424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ЕЖЕГОДНЫЕ ПРЕМИИ ГУБЕРНАТОРА МОСКОВСКОЙ ОБЛАСТИ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В СФЕРЕ НАУКИ И ИННОВАЦИЙ ДЛЯ МОЛОДЫХ УЧЕНЫХ И СПЕЦИАЛИСТОВ</a:t>
            </a:r>
          </a:p>
        </p:txBody>
      </p:sp>
      <p:pic>
        <p:nvPicPr>
          <p:cNvPr id="20972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60"/>
            <a:ext cx="1250282" cy="750170"/>
          </a:xfrm>
          <a:prstGeom prst="rect">
            <a:avLst/>
          </a:prstGeom>
          <a:noFill/>
        </p:spPr>
      </p:pic>
      <p:sp>
        <p:nvSpPr>
          <p:cNvPr id="1048906" name="Прямоугольник 3"/>
          <p:cNvSpPr/>
          <p:nvPr/>
        </p:nvSpPr>
        <p:spPr>
          <a:xfrm>
            <a:off x="6935737" y="2260387"/>
            <a:ext cx="2088229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(2021):</a:t>
            </a:r>
          </a:p>
          <a:p>
            <a:pPr algn="ctr"/>
            <a:r>
              <a:rPr lang="ru-RU" sz="12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11,9 млн руб.</a:t>
            </a:r>
          </a:p>
          <a:p>
            <a:pPr algn="ctr"/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ctr"/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 одной премии:</a:t>
            </a:r>
          </a:p>
          <a:p>
            <a:pPr algn="ctr"/>
            <a:r>
              <a:rPr lang="ru-RU" sz="12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700 тыс. руб.</a:t>
            </a:r>
          </a:p>
        </p:txBody>
      </p:sp>
      <p:sp>
        <p:nvSpPr>
          <p:cNvPr id="9" name="Прямоугольник 3"/>
          <p:cNvSpPr/>
          <p:nvPr/>
        </p:nvSpPr>
        <p:spPr>
          <a:xfrm>
            <a:off x="300715" y="2475927"/>
            <a:ext cx="3096345" cy="22390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 ЧТО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достижение молодыми учеными и специалистами выдающихся научных </a:t>
            </a:r>
            <a:b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(или) научно-технических результатов в приоритетных для Московской области направлениях развития науки, технологий и техники;</a:t>
            </a:r>
            <a:endParaRPr lang="ru-RU" sz="105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разработку новой техники, технологий и методик, способствующих продвижению инноваций в экономику и социальную сферу.</a:t>
            </a:r>
          </a:p>
        </p:txBody>
      </p:sp>
      <p:sp>
        <p:nvSpPr>
          <p:cNvPr id="10" name="Прямоугольник 3"/>
          <p:cNvSpPr/>
          <p:nvPr/>
        </p:nvSpPr>
        <p:spPr>
          <a:xfrm>
            <a:off x="3635896" y="1344848"/>
            <a:ext cx="3015495" cy="33701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ОБЯЗАТЕЛЬНЫЕ УСЛОВИЯ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Ученая степень;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призов, наград и иных достижений в заявленной тематике работы;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НИОКР в рамках грантов, договоров с научными организациями </a:t>
            </a:r>
            <a:b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фондами;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научных мероприятиях;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публикаций в ведущих научных журналах по заявленной тематике работы;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патентов по заявленной тематике работы.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3"/>
          <p:cNvSpPr/>
          <p:nvPr/>
        </p:nvSpPr>
        <p:spPr>
          <a:xfrm>
            <a:off x="313853" y="1344848"/>
            <a:ext cx="3070071" cy="7540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КОМУ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endParaRPr lang="ru-RU" sz="7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r>
              <a:rPr lang="ru-RU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Физическим лицам (молодые ученые и специалисты)</a:t>
            </a:r>
          </a:p>
        </p:txBody>
      </p:sp>
      <p:pic>
        <p:nvPicPr>
          <p:cNvPr id="12" name="Picture 2" descr="https://i.ya-webdesign.com/images/street-view-png-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81" y="1987989"/>
            <a:ext cx="551681" cy="5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A4EAAF6-73BF-43D3-A38C-A3F4DDD3EA54}"/>
              </a:ext>
            </a:extLst>
          </p:cNvPr>
          <p:cNvGrpSpPr/>
          <p:nvPr/>
        </p:nvGrpSpPr>
        <p:grpSpPr>
          <a:xfrm>
            <a:off x="7544443" y="1592850"/>
            <a:ext cx="857534" cy="598274"/>
            <a:chOff x="1879601" y="2924176"/>
            <a:chExt cx="495300" cy="341313"/>
          </a:xfrm>
          <a:solidFill>
            <a:schemeClr val="bg2"/>
          </a:solidFill>
        </p:grpSpPr>
        <p:sp>
          <p:nvSpPr>
            <p:cNvPr id="26" name="Line 513">
              <a:extLst>
                <a:ext uri="{FF2B5EF4-FFF2-40B4-BE49-F238E27FC236}">
                  <a16:creationId xmlns:a16="http://schemas.microsoft.com/office/drawing/2014/main" id="{C39FF104-0AD7-4183-A982-8473D0F14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Line 514">
              <a:extLst>
                <a:ext uri="{FF2B5EF4-FFF2-40B4-BE49-F238E27FC236}">
                  <a16:creationId xmlns:a16="http://schemas.microsoft.com/office/drawing/2014/main" id="{30453A25-6363-4B59-B0F1-87C428CCA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 515">
              <a:extLst>
                <a:ext uri="{FF2B5EF4-FFF2-40B4-BE49-F238E27FC236}">
                  <a16:creationId xmlns:a16="http://schemas.microsoft.com/office/drawing/2014/main" id="{9F1EC10B-187C-4BB1-97EA-F0169CAD1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079751"/>
              <a:ext cx="255588" cy="109538"/>
            </a:xfrm>
            <a:custGeom>
              <a:avLst/>
              <a:gdLst>
                <a:gd name="T0" fmla="*/ 64 w 132"/>
                <a:gd name="T1" fmla="*/ 56 h 56"/>
                <a:gd name="T2" fmla="*/ 56 w 132"/>
                <a:gd name="T3" fmla="*/ 56 h 56"/>
                <a:gd name="T4" fmla="*/ 72 w 132"/>
                <a:gd name="T5" fmla="*/ 40 h 56"/>
                <a:gd name="T6" fmla="*/ 116 w 132"/>
                <a:gd name="T7" fmla="*/ 40 h 56"/>
                <a:gd name="T8" fmla="*/ 124 w 132"/>
                <a:gd name="T9" fmla="*/ 32 h 56"/>
                <a:gd name="T10" fmla="*/ 116 w 132"/>
                <a:gd name="T11" fmla="*/ 24 h 56"/>
                <a:gd name="T12" fmla="*/ 79 w 132"/>
                <a:gd name="T13" fmla="*/ 24 h 56"/>
                <a:gd name="T14" fmla="*/ 35 w 132"/>
                <a:gd name="T15" fmla="*/ 8 h 56"/>
                <a:gd name="T16" fmla="*/ 0 w 132"/>
                <a:gd name="T17" fmla="*/ 8 h 56"/>
                <a:gd name="T18" fmla="*/ 0 w 132"/>
                <a:gd name="T19" fmla="*/ 0 h 56"/>
                <a:gd name="T20" fmla="*/ 37 w 132"/>
                <a:gd name="T21" fmla="*/ 0 h 56"/>
                <a:gd name="T22" fmla="*/ 81 w 132"/>
                <a:gd name="T23" fmla="*/ 16 h 56"/>
                <a:gd name="T24" fmla="*/ 116 w 132"/>
                <a:gd name="T25" fmla="*/ 16 h 56"/>
                <a:gd name="T26" fmla="*/ 132 w 132"/>
                <a:gd name="T27" fmla="*/ 32 h 56"/>
                <a:gd name="T28" fmla="*/ 116 w 132"/>
                <a:gd name="T29" fmla="*/ 48 h 56"/>
                <a:gd name="T30" fmla="*/ 72 w 132"/>
                <a:gd name="T31" fmla="*/ 48 h 56"/>
                <a:gd name="T32" fmla="*/ 64 w 132"/>
                <a:gd name="T3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2" h="56">
                  <a:moveTo>
                    <a:pt x="64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47"/>
                    <a:pt x="63" y="40"/>
                    <a:pt x="72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40"/>
                    <a:pt x="124" y="36"/>
                    <a:pt x="124" y="32"/>
                  </a:cubicBezTo>
                  <a:cubicBezTo>
                    <a:pt x="124" y="27"/>
                    <a:pt x="120" y="24"/>
                    <a:pt x="116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25" y="16"/>
                    <a:pt x="132" y="23"/>
                    <a:pt x="132" y="32"/>
                  </a:cubicBezTo>
                  <a:cubicBezTo>
                    <a:pt x="132" y="41"/>
                    <a:pt x="125" y="48"/>
                    <a:pt x="116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8" y="48"/>
                    <a:pt x="64" y="51"/>
                    <a:pt x="64" y="56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Freeform 516">
              <a:extLst>
                <a:ext uri="{FF2B5EF4-FFF2-40B4-BE49-F238E27FC236}">
                  <a16:creationId xmlns:a16="http://schemas.microsoft.com/office/drawing/2014/main" id="{424462B7-64A5-41A7-B885-C4C70EC5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111501"/>
              <a:ext cx="395288" cy="153988"/>
            </a:xfrm>
            <a:custGeom>
              <a:avLst/>
              <a:gdLst>
                <a:gd name="T0" fmla="*/ 97 w 204"/>
                <a:gd name="T1" fmla="*/ 80 h 80"/>
                <a:gd name="T2" fmla="*/ 87 w 204"/>
                <a:gd name="T3" fmla="*/ 80 h 80"/>
                <a:gd name="T4" fmla="*/ 19 w 204"/>
                <a:gd name="T5" fmla="*/ 56 h 80"/>
                <a:gd name="T6" fmla="*/ 0 w 204"/>
                <a:gd name="T7" fmla="*/ 56 h 80"/>
                <a:gd name="T8" fmla="*/ 0 w 204"/>
                <a:gd name="T9" fmla="*/ 48 h 80"/>
                <a:gd name="T10" fmla="*/ 21 w 204"/>
                <a:gd name="T11" fmla="*/ 48 h 80"/>
                <a:gd name="T12" fmla="*/ 89 w 204"/>
                <a:gd name="T13" fmla="*/ 72 h 80"/>
                <a:gd name="T14" fmla="*/ 95 w 204"/>
                <a:gd name="T15" fmla="*/ 72 h 80"/>
                <a:gd name="T16" fmla="*/ 194 w 204"/>
                <a:gd name="T17" fmla="*/ 20 h 80"/>
                <a:gd name="T18" fmla="*/ 196 w 204"/>
                <a:gd name="T19" fmla="*/ 16 h 80"/>
                <a:gd name="T20" fmla="*/ 189 w 204"/>
                <a:gd name="T21" fmla="*/ 8 h 80"/>
                <a:gd name="T22" fmla="*/ 125 w 204"/>
                <a:gd name="T23" fmla="*/ 27 h 80"/>
                <a:gd name="T24" fmla="*/ 123 w 204"/>
                <a:gd name="T25" fmla="*/ 20 h 80"/>
                <a:gd name="T26" fmla="*/ 188 w 204"/>
                <a:gd name="T27" fmla="*/ 0 h 80"/>
                <a:gd name="T28" fmla="*/ 204 w 204"/>
                <a:gd name="T29" fmla="*/ 16 h 80"/>
                <a:gd name="T30" fmla="*/ 199 w 204"/>
                <a:gd name="T31" fmla="*/ 27 h 80"/>
                <a:gd name="T32" fmla="*/ 198 w 204"/>
                <a:gd name="T33" fmla="*/ 27 h 80"/>
                <a:gd name="T34" fmla="*/ 97 w 204"/>
                <a:gd name="T3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80">
                  <a:moveTo>
                    <a:pt x="97" y="80"/>
                  </a:moveTo>
                  <a:cubicBezTo>
                    <a:pt x="87" y="80"/>
                    <a:pt x="87" y="80"/>
                    <a:pt x="87" y="8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5" y="19"/>
                    <a:pt x="196" y="17"/>
                    <a:pt x="196" y="16"/>
                  </a:cubicBezTo>
                  <a:cubicBezTo>
                    <a:pt x="196" y="11"/>
                    <a:pt x="193" y="8"/>
                    <a:pt x="189" y="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7" y="0"/>
                    <a:pt x="204" y="7"/>
                    <a:pt x="204" y="16"/>
                  </a:cubicBezTo>
                  <a:cubicBezTo>
                    <a:pt x="204" y="21"/>
                    <a:pt x="199" y="26"/>
                    <a:pt x="199" y="27"/>
                  </a:cubicBezTo>
                  <a:cubicBezTo>
                    <a:pt x="198" y="27"/>
                    <a:pt x="198" y="27"/>
                    <a:pt x="198" y="27"/>
                  </a:cubicBezTo>
                  <a:lnTo>
                    <a:pt x="97" y="8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 517">
              <a:extLst>
                <a:ext uri="{FF2B5EF4-FFF2-40B4-BE49-F238E27FC236}">
                  <a16:creationId xmlns:a16="http://schemas.microsoft.com/office/drawing/2014/main" id="{ED6351C8-E651-4675-B304-9445997C9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3189289"/>
              <a:ext cx="14288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ectangle 518">
              <a:extLst>
                <a:ext uri="{FF2B5EF4-FFF2-40B4-BE49-F238E27FC236}">
                  <a16:creationId xmlns:a16="http://schemas.microsoft.com/office/drawing/2014/main" id="{23044439-4B8F-426C-8759-036603992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3189289"/>
              <a:ext cx="15875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 519">
              <a:extLst>
                <a:ext uri="{FF2B5EF4-FFF2-40B4-BE49-F238E27FC236}">
                  <a16:creationId xmlns:a16="http://schemas.microsoft.com/office/drawing/2014/main" id="{630994C5-A4B8-4FDF-95CF-23B45627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1" y="3063876"/>
              <a:ext cx="107950" cy="171450"/>
            </a:xfrm>
            <a:custGeom>
              <a:avLst/>
              <a:gdLst>
                <a:gd name="T0" fmla="*/ 48 w 56"/>
                <a:gd name="T1" fmla="*/ 88 h 88"/>
                <a:gd name="T2" fmla="*/ 0 w 56"/>
                <a:gd name="T3" fmla="*/ 88 h 88"/>
                <a:gd name="T4" fmla="*/ 0 w 56"/>
                <a:gd name="T5" fmla="*/ 80 h 88"/>
                <a:gd name="T6" fmla="*/ 48 w 56"/>
                <a:gd name="T7" fmla="*/ 80 h 88"/>
                <a:gd name="T8" fmla="*/ 48 w 56"/>
                <a:gd name="T9" fmla="*/ 8 h 88"/>
                <a:gd name="T10" fmla="*/ 0 w 56"/>
                <a:gd name="T11" fmla="*/ 8 h 88"/>
                <a:gd name="T12" fmla="*/ 0 w 56"/>
                <a:gd name="T13" fmla="*/ 0 h 88"/>
                <a:gd name="T14" fmla="*/ 48 w 56"/>
                <a:gd name="T15" fmla="*/ 0 h 88"/>
                <a:gd name="T16" fmla="*/ 56 w 56"/>
                <a:gd name="T17" fmla="*/ 8 h 88"/>
                <a:gd name="T18" fmla="*/ 56 w 56"/>
                <a:gd name="T19" fmla="*/ 80 h 88"/>
                <a:gd name="T20" fmla="*/ 48 w 56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8">
                  <a:moveTo>
                    <a:pt x="48" y="88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0"/>
                    <a:pt x="56" y="3"/>
                    <a:pt x="56" y="8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4"/>
                    <a:pt x="52" y="88"/>
                    <a:pt x="48" y="88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 520">
              <a:extLst>
                <a:ext uri="{FF2B5EF4-FFF2-40B4-BE49-F238E27FC236}">
                  <a16:creationId xmlns:a16="http://schemas.microsoft.com/office/drawing/2014/main" id="{F6862BC8-2725-405B-921B-DFAABA340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3426" y="2924176"/>
              <a:ext cx="371475" cy="77788"/>
            </a:xfrm>
            <a:custGeom>
              <a:avLst/>
              <a:gdLst>
                <a:gd name="T0" fmla="*/ 188 w 192"/>
                <a:gd name="T1" fmla="*/ 40 h 40"/>
                <a:gd name="T2" fmla="*/ 4 w 192"/>
                <a:gd name="T3" fmla="*/ 40 h 40"/>
                <a:gd name="T4" fmla="*/ 1 w 192"/>
                <a:gd name="T5" fmla="*/ 38 h 40"/>
                <a:gd name="T6" fmla="*/ 0 w 192"/>
                <a:gd name="T7" fmla="*/ 34 h 40"/>
                <a:gd name="T8" fmla="*/ 16 w 192"/>
                <a:gd name="T9" fmla="*/ 2 h 40"/>
                <a:gd name="T10" fmla="*/ 20 w 192"/>
                <a:gd name="T11" fmla="*/ 0 h 40"/>
                <a:gd name="T12" fmla="*/ 84 w 192"/>
                <a:gd name="T13" fmla="*/ 0 h 40"/>
                <a:gd name="T14" fmla="*/ 85 w 192"/>
                <a:gd name="T15" fmla="*/ 0 h 40"/>
                <a:gd name="T16" fmla="*/ 189 w 192"/>
                <a:gd name="T17" fmla="*/ 20 h 40"/>
                <a:gd name="T18" fmla="*/ 192 w 192"/>
                <a:gd name="T19" fmla="*/ 24 h 40"/>
                <a:gd name="T20" fmla="*/ 192 w 192"/>
                <a:gd name="T21" fmla="*/ 36 h 40"/>
                <a:gd name="T22" fmla="*/ 188 w 192"/>
                <a:gd name="T23" fmla="*/ 40 h 40"/>
                <a:gd name="T24" fmla="*/ 10 w 192"/>
                <a:gd name="T25" fmla="*/ 32 h 40"/>
                <a:gd name="T26" fmla="*/ 184 w 192"/>
                <a:gd name="T27" fmla="*/ 32 h 40"/>
                <a:gd name="T28" fmla="*/ 184 w 192"/>
                <a:gd name="T29" fmla="*/ 27 h 40"/>
                <a:gd name="T30" fmla="*/ 84 w 192"/>
                <a:gd name="T31" fmla="*/ 8 h 40"/>
                <a:gd name="T32" fmla="*/ 22 w 192"/>
                <a:gd name="T33" fmla="*/ 8 h 40"/>
                <a:gd name="T34" fmla="*/ 10 w 192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40">
                  <a:moveTo>
                    <a:pt x="188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8"/>
                  </a:cubicBezTo>
                  <a:cubicBezTo>
                    <a:pt x="0" y="37"/>
                    <a:pt x="0" y="35"/>
                    <a:pt x="0" y="3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2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5" y="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1" y="20"/>
                    <a:pt x="192" y="22"/>
                    <a:pt x="192" y="24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8"/>
                    <a:pt x="190" y="40"/>
                    <a:pt x="188" y="40"/>
                  </a:cubicBezTo>
                  <a:close/>
                  <a:moveTo>
                    <a:pt x="10" y="32"/>
                  </a:moveTo>
                  <a:cubicBezTo>
                    <a:pt x="184" y="32"/>
                    <a:pt x="184" y="32"/>
                    <a:pt x="184" y="32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22" y="8"/>
                    <a:pt x="22" y="8"/>
                    <a:pt x="22" y="8"/>
                  </a:cubicBezTo>
                  <a:lnTo>
                    <a:pt x="10" y="32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Freeform 521">
              <a:extLst>
                <a:ext uri="{FF2B5EF4-FFF2-40B4-BE49-F238E27FC236}">
                  <a16:creationId xmlns:a16="http://schemas.microsoft.com/office/drawing/2014/main" id="{5E673D04-8B1E-48C0-9C96-3EFD4358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2924176"/>
              <a:ext cx="46038" cy="73025"/>
            </a:xfrm>
            <a:custGeom>
              <a:avLst/>
              <a:gdLst>
                <a:gd name="T0" fmla="*/ 16 w 24"/>
                <a:gd name="T1" fmla="*/ 37 h 37"/>
                <a:gd name="T2" fmla="*/ 0 w 24"/>
                <a:gd name="T3" fmla="*/ 5 h 37"/>
                <a:gd name="T4" fmla="*/ 1 w 24"/>
                <a:gd name="T5" fmla="*/ 2 h 37"/>
                <a:gd name="T6" fmla="*/ 4 w 24"/>
                <a:gd name="T7" fmla="*/ 0 h 37"/>
                <a:gd name="T8" fmla="*/ 24 w 24"/>
                <a:gd name="T9" fmla="*/ 0 h 37"/>
                <a:gd name="T10" fmla="*/ 24 w 24"/>
                <a:gd name="T11" fmla="*/ 8 h 37"/>
                <a:gd name="T12" fmla="*/ 10 w 24"/>
                <a:gd name="T13" fmla="*/ 8 h 37"/>
                <a:gd name="T14" fmla="*/ 24 w 24"/>
                <a:gd name="T15" fmla="*/ 34 h 37"/>
                <a:gd name="T16" fmla="*/ 16 w 24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16" y="37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4" y="34"/>
                    <a:pt x="24" y="34"/>
                    <a:pt x="24" y="34"/>
                  </a:cubicBezTo>
                  <a:lnTo>
                    <a:pt x="16" y="37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522">
              <a:extLst>
                <a:ext uri="{FF2B5EF4-FFF2-40B4-BE49-F238E27FC236}">
                  <a16:creationId xmlns:a16="http://schemas.microsoft.com/office/drawing/2014/main" id="{C6CD1BA7-1AD6-45FF-BAB9-4C1CCD721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526" y="2986089"/>
              <a:ext cx="327025" cy="63500"/>
            </a:xfrm>
            <a:custGeom>
              <a:avLst/>
              <a:gdLst>
                <a:gd name="T0" fmla="*/ 52 w 169"/>
                <a:gd name="T1" fmla="*/ 32 h 32"/>
                <a:gd name="T2" fmla="*/ 12 w 169"/>
                <a:gd name="T3" fmla="*/ 32 h 32"/>
                <a:gd name="T4" fmla="*/ 8 w 169"/>
                <a:gd name="T5" fmla="*/ 29 h 32"/>
                <a:gd name="T6" fmla="*/ 0 w 169"/>
                <a:gd name="T7" fmla="*/ 5 h 32"/>
                <a:gd name="T8" fmla="*/ 8 w 169"/>
                <a:gd name="T9" fmla="*/ 2 h 32"/>
                <a:gd name="T10" fmla="*/ 15 w 169"/>
                <a:gd name="T11" fmla="*/ 24 h 32"/>
                <a:gd name="T12" fmla="*/ 52 w 169"/>
                <a:gd name="T13" fmla="*/ 24 h 32"/>
                <a:gd name="T14" fmla="*/ 167 w 169"/>
                <a:gd name="T15" fmla="*/ 0 h 32"/>
                <a:gd name="T16" fmla="*/ 169 w 169"/>
                <a:gd name="T17" fmla="*/ 8 h 32"/>
                <a:gd name="T18" fmla="*/ 53 w 169"/>
                <a:gd name="T19" fmla="*/ 32 h 32"/>
                <a:gd name="T20" fmla="*/ 52 w 169"/>
                <a:gd name="T2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" h="32">
                  <a:moveTo>
                    <a:pt x="5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2" y="32"/>
                    <a:pt x="52" y="3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Rectangle 523">
              <a:extLst>
                <a:ext uri="{FF2B5EF4-FFF2-40B4-BE49-F238E27FC236}">
                  <a16:creationId xmlns:a16="http://schemas.microsoft.com/office/drawing/2014/main" id="{CE8ECCD0-2810-43F2-8CB9-B9B519D5C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24176"/>
              <a:ext cx="76200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Rectangle 524">
              <a:extLst>
                <a:ext uri="{FF2B5EF4-FFF2-40B4-BE49-F238E27FC236}">
                  <a16:creationId xmlns:a16="http://schemas.microsoft.com/office/drawing/2014/main" id="{41BC4472-F333-4E72-A8D0-E9E96AE4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2955926"/>
              <a:ext cx="53975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Rectangle 525">
              <a:extLst>
                <a:ext uri="{FF2B5EF4-FFF2-40B4-BE49-F238E27FC236}">
                  <a16:creationId xmlns:a16="http://schemas.microsoft.com/office/drawing/2014/main" id="{975D8B4C-BD90-48FD-BE2C-B75965354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2986089"/>
              <a:ext cx="30163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Rectangle 526">
              <a:extLst>
                <a:ext uri="{FF2B5EF4-FFF2-40B4-BE49-F238E27FC236}">
                  <a16:creationId xmlns:a16="http://schemas.microsoft.com/office/drawing/2014/main" id="{D3AF0AB3-835F-4AE5-AF45-48B7D29FE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86089"/>
              <a:ext cx="4603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15.6</a:t>
            </a:r>
          </a:p>
        </p:txBody>
      </p:sp>
    </p:spTree>
    <p:extLst>
      <p:ext uri="{BB962C8B-B14F-4D97-AF65-F5344CB8AC3E}">
        <p14:creationId xmlns:p14="http://schemas.microsoft.com/office/powerpoint/2010/main" val="1742045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TextBox 58"/>
          <p:cNvSpPr txBox="1"/>
          <p:nvPr/>
        </p:nvSpPr>
        <p:spPr>
          <a:xfrm>
            <a:off x="611559" y="175743"/>
            <a:ext cx="8424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ЕЖЕГОДНЫЕ ПРЕМИИ ГУБЕРНАТОРА МОСКОВСКОЙ ЗА ДОСТИЖЕНИЯ</a:t>
            </a:r>
          </a:p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В КОММЕРЦИАЛИЗАЦИИ НАУЧНЫХ И (ИЛИ) НАУЧНО-ТЕХНИЧЕСКИХ РЕЗУЛЬТАТОВ</a:t>
            </a:r>
          </a:p>
        </p:txBody>
      </p:sp>
      <p:pic>
        <p:nvPicPr>
          <p:cNvPr id="20972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60"/>
            <a:ext cx="1250282" cy="750170"/>
          </a:xfrm>
          <a:prstGeom prst="rect">
            <a:avLst/>
          </a:prstGeom>
          <a:noFill/>
        </p:spPr>
      </p:pic>
      <p:sp>
        <p:nvSpPr>
          <p:cNvPr id="1048906" name="Прямоугольник 3"/>
          <p:cNvSpPr/>
          <p:nvPr/>
        </p:nvSpPr>
        <p:spPr>
          <a:xfrm>
            <a:off x="6814226" y="2173552"/>
            <a:ext cx="2088229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Ежегодный бюджет:</a:t>
            </a:r>
          </a:p>
          <a:p>
            <a:pPr algn="ctr"/>
            <a:r>
              <a:rPr lang="ru-RU" sz="12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млн руб.</a:t>
            </a:r>
          </a:p>
          <a:p>
            <a:pPr algn="ctr"/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ctr"/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 одной премии:</a:t>
            </a:r>
          </a:p>
          <a:p>
            <a:pPr algn="ctr"/>
            <a:r>
              <a:rPr lang="ru-RU" sz="12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млн руб.</a:t>
            </a:r>
          </a:p>
        </p:txBody>
      </p:sp>
      <p:sp>
        <p:nvSpPr>
          <p:cNvPr id="9" name="Прямоугольник 3"/>
          <p:cNvSpPr/>
          <p:nvPr/>
        </p:nvSpPr>
        <p:spPr>
          <a:xfrm>
            <a:off x="317445" y="3094577"/>
            <a:ext cx="2883495" cy="7848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 ЧТО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достижения в коммерциализации </a:t>
            </a:r>
            <a:b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научных исследований и разработок</a:t>
            </a:r>
          </a:p>
        </p:txBody>
      </p:sp>
      <p:sp>
        <p:nvSpPr>
          <p:cNvPr id="10" name="Прямоугольник 3"/>
          <p:cNvSpPr/>
          <p:nvPr/>
        </p:nvSpPr>
        <p:spPr>
          <a:xfrm>
            <a:off x="3476783" y="2154613"/>
            <a:ext cx="3015495" cy="2263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ОБЯЗАТЕЛЬНЫЕ УСЛОВИЯ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произведенной продукции;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внутренних затраты на НИР;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организаций, внедривших результаты НИОКР;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Цифровизация производственных процессов;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на предприятиях государственных корпораций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3"/>
          <p:cNvSpPr/>
          <p:nvPr/>
        </p:nvSpPr>
        <p:spPr>
          <a:xfrm>
            <a:off x="317446" y="2173552"/>
            <a:ext cx="288349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КОМУ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endParaRPr lang="ru-RU" sz="7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r>
              <a:rPr lang="ru-RU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Физическим лицам</a:t>
            </a:r>
          </a:p>
        </p:txBody>
      </p:sp>
      <p:pic>
        <p:nvPicPr>
          <p:cNvPr id="12" name="Picture 2" descr="https://i.ya-webdesign.com/images/street-view-png-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60" y="1181158"/>
            <a:ext cx="551681" cy="5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B52ED0B-B173-6641-83B5-DA416B6585CC}"/>
              </a:ext>
            </a:extLst>
          </p:cNvPr>
          <p:cNvGrpSpPr/>
          <p:nvPr/>
        </p:nvGrpSpPr>
        <p:grpSpPr>
          <a:xfrm>
            <a:off x="4415560" y="1060129"/>
            <a:ext cx="816929" cy="726794"/>
            <a:chOff x="1065213" y="1946276"/>
            <a:chExt cx="495300" cy="496888"/>
          </a:xfrm>
          <a:solidFill>
            <a:schemeClr val="bg2"/>
          </a:solidFill>
        </p:grpSpPr>
        <p:sp>
          <p:nvSpPr>
            <p:cNvPr id="14" name="Freeform 305">
              <a:extLst>
                <a:ext uri="{FF2B5EF4-FFF2-40B4-BE49-F238E27FC236}">
                  <a16:creationId xmlns:a16="http://schemas.microsoft.com/office/drawing/2014/main" id="{A8F0EEE7-7384-9F4F-8BF2-FA881497CE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213" y="2117726"/>
              <a:ext cx="495300" cy="325438"/>
            </a:xfrm>
            <a:custGeom>
              <a:avLst/>
              <a:gdLst>
                <a:gd name="T0" fmla="*/ 172 w 256"/>
                <a:gd name="T1" fmla="*/ 128 h 168"/>
                <a:gd name="T2" fmla="*/ 254 w 256"/>
                <a:gd name="T3" fmla="*/ 65 h 168"/>
                <a:gd name="T4" fmla="*/ 254 w 256"/>
                <a:gd name="T5" fmla="*/ 54 h 168"/>
                <a:gd name="T6" fmla="*/ 172 w 256"/>
                <a:gd name="T7" fmla="*/ 0 h 168"/>
                <a:gd name="T8" fmla="*/ 164 w 256"/>
                <a:gd name="T9" fmla="*/ 2 h 168"/>
                <a:gd name="T10" fmla="*/ 92 w 256"/>
                <a:gd name="T11" fmla="*/ 2 h 168"/>
                <a:gd name="T12" fmla="*/ 84 w 256"/>
                <a:gd name="T13" fmla="*/ 0 h 168"/>
                <a:gd name="T14" fmla="*/ 52 w 256"/>
                <a:gd name="T15" fmla="*/ 11 h 168"/>
                <a:gd name="T16" fmla="*/ 2 w 256"/>
                <a:gd name="T17" fmla="*/ 1 h 168"/>
                <a:gd name="T18" fmla="*/ 0 w 256"/>
                <a:gd name="T19" fmla="*/ 116 h 168"/>
                <a:gd name="T20" fmla="*/ 4 w 256"/>
                <a:gd name="T21" fmla="*/ 120 h 168"/>
                <a:gd name="T22" fmla="*/ 52 w 256"/>
                <a:gd name="T23" fmla="*/ 108 h 168"/>
                <a:gd name="T24" fmla="*/ 84 w 256"/>
                <a:gd name="T25" fmla="*/ 128 h 168"/>
                <a:gd name="T26" fmla="*/ 69 w 256"/>
                <a:gd name="T27" fmla="*/ 130 h 168"/>
                <a:gd name="T28" fmla="*/ 84 w 256"/>
                <a:gd name="T29" fmla="*/ 165 h 168"/>
                <a:gd name="T30" fmla="*/ 168 w 256"/>
                <a:gd name="T31" fmla="*/ 168 h 168"/>
                <a:gd name="T32" fmla="*/ 188 w 256"/>
                <a:gd name="T33" fmla="*/ 133 h 168"/>
                <a:gd name="T34" fmla="*/ 184 w 256"/>
                <a:gd name="T35" fmla="*/ 128 h 168"/>
                <a:gd name="T36" fmla="*/ 237 w 256"/>
                <a:gd name="T37" fmla="*/ 42 h 168"/>
                <a:gd name="T38" fmla="*/ 172 w 256"/>
                <a:gd name="T39" fmla="*/ 11 h 168"/>
                <a:gd name="T40" fmla="*/ 246 w 256"/>
                <a:gd name="T41" fmla="*/ 56 h 168"/>
                <a:gd name="T42" fmla="*/ 172 w 256"/>
                <a:gd name="T43" fmla="*/ 38 h 168"/>
                <a:gd name="T44" fmla="*/ 246 w 256"/>
                <a:gd name="T45" fmla="*/ 64 h 168"/>
                <a:gd name="T46" fmla="*/ 172 w 256"/>
                <a:gd name="T47" fmla="*/ 64 h 168"/>
                <a:gd name="T48" fmla="*/ 237 w 256"/>
                <a:gd name="T49" fmla="*/ 77 h 168"/>
                <a:gd name="T50" fmla="*/ 172 w 256"/>
                <a:gd name="T51" fmla="*/ 90 h 168"/>
                <a:gd name="T52" fmla="*/ 128 w 256"/>
                <a:gd name="T53" fmla="*/ 8 h 168"/>
                <a:gd name="T54" fmla="*/ 164 w 256"/>
                <a:gd name="T55" fmla="*/ 29 h 168"/>
                <a:gd name="T56" fmla="*/ 92 w 256"/>
                <a:gd name="T57" fmla="*/ 29 h 168"/>
                <a:gd name="T58" fmla="*/ 92 w 256"/>
                <a:gd name="T59" fmla="*/ 37 h 168"/>
                <a:gd name="T60" fmla="*/ 164 w 256"/>
                <a:gd name="T61" fmla="*/ 37 h 168"/>
                <a:gd name="T62" fmla="*/ 92 w 256"/>
                <a:gd name="T63" fmla="*/ 56 h 168"/>
                <a:gd name="T64" fmla="*/ 92 w 256"/>
                <a:gd name="T65" fmla="*/ 64 h 168"/>
                <a:gd name="T66" fmla="*/ 164 w 256"/>
                <a:gd name="T67" fmla="*/ 82 h 168"/>
                <a:gd name="T68" fmla="*/ 92 w 256"/>
                <a:gd name="T69" fmla="*/ 82 h 168"/>
                <a:gd name="T70" fmla="*/ 92 w 256"/>
                <a:gd name="T71" fmla="*/ 90 h 168"/>
                <a:gd name="T72" fmla="*/ 164 w 256"/>
                <a:gd name="T73" fmla="*/ 90 h 168"/>
                <a:gd name="T74" fmla="*/ 128 w 256"/>
                <a:gd name="T75" fmla="*/ 112 h 168"/>
                <a:gd name="T76" fmla="*/ 92 w 256"/>
                <a:gd name="T77" fmla="*/ 90 h 168"/>
                <a:gd name="T78" fmla="*/ 128 w 256"/>
                <a:gd name="T79" fmla="*/ 120 h 168"/>
                <a:gd name="T80" fmla="*/ 164 w 256"/>
                <a:gd name="T81" fmla="*/ 128 h 168"/>
                <a:gd name="T82" fmla="*/ 92 w 256"/>
                <a:gd name="T83" fmla="*/ 117 h 168"/>
                <a:gd name="T84" fmla="*/ 84 w 256"/>
                <a:gd name="T85" fmla="*/ 29 h 168"/>
                <a:gd name="T86" fmla="*/ 84 w 256"/>
                <a:gd name="T87" fmla="*/ 11 h 168"/>
                <a:gd name="T88" fmla="*/ 84 w 256"/>
                <a:gd name="T89" fmla="*/ 38 h 168"/>
                <a:gd name="T90" fmla="*/ 10 w 256"/>
                <a:gd name="T91" fmla="*/ 56 h 168"/>
                <a:gd name="T92" fmla="*/ 84 w 256"/>
                <a:gd name="T93" fmla="*/ 82 h 168"/>
                <a:gd name="T94" fmla="*/ 84 w 256"/>
                <a:gd name="T95" fmla="*/ 64 h 168"/>
                <a:gd name="T96" fmla="*/ 40 w 256"/>
                <a:gd name="T97" fmla="*/ 17 h 168"/>
                <a:gd name="T98" fmla="*/ 8 w 256"/>
                <a:gd name="T99" fmla="*/ 9 h 168"/>
                <a:gd name="T100" fmla="*/ 8 w 256"/>
                <a:gd name="T101" fmla="*/ 77 h 168"/>
                <a:gd name="T102" fmla="*/ 8 w 256"/>
                <a:gd name="T103" fmla="*/ 111 h 168"/>
                <a:gd name="T104" fmla="*/ 84 w 256"/>
                <a:gd name="T105" fmla="*/ 90 h 168"/>
                <a:gd name="T106" fmla="*/ 19 w 256"/>
                <a:gd name="T107" fmla="*/ 77 h 168"/>
                <a:gd name="T108" fmla="*/ 90 w 256"/>
                <a:gd name="T109" fmla="*/ 160 h 168"/>
                <a:gd name="T110" fmla="*/ 178 w 256"/>
                <a:gd name="T111" fmla="*/ 1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6" h="168">
                  <a:moveTo>
                    <a:pt x="184" y="128"/>
                  </a:moveTo>
                  <a:cubicBezTo>
                    <a:pt x="172" y="128"/>
                    <a:pt x="172" y="128"/>
                    <a:pt x="172" y="128"/>
                  </a:cubicBezTo>
                  <a:cubicBezTo>
                    <a:pt x="172" y="116"/>
                    <a:pt x="172" y="116"/>
                    <a:pt x="172" y="116"/>
                  </a:cubicBezTo>
                  <a:cubicBezTo>
                    <a:pt x="232" y="106"/>
                    <a:pt x="250" y="77"/>
                    <a:pt x="254" y="65"/>
                  </a:cubicBezTo>
                  <a:cubicBezTo>
                    <a:pt x="255" y="64"/>
                    <a:pt x="256" y="62"/>
                    <a:pt x="256" y="60"/>
                  </a:cubicBezTo>
                  <a:cubicBezTo>
                    <a:pt x="256" y="58"/>
                    <a:pt x="255" y="56"/>
                    <a:pt x="254" y="54"/>
                  </a:cubicBezTo>
                  <a:cubicBezTo>
                    <a:pt x="250" y="42"/>
                    <a:pt x="232" y="13"/>
                    <a:pt x="172" y="3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53" y="0"/>
                    <a:pt x="141" y="0"/>
                    <a:pt x="128" y="0"/>
                  </a:cubicBezTo>
                  <a:cubicBezTo>
                    <a:pt x="115" y="0"/>
                    <a:pt x="103" y="0"/>
                    <a:pt x="92" y="2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71" y="5"/>
                    <a:pt x="61" y="8"/>
                    <a:pt x="52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7"/>
                    <a:pt x="1" y="118"/>
                    <a:pt x="2" y="119"/>
                  </a:cubicBezTo>
                  <a:cubicBezTo>
                    <a:pt x="2" y="119"/>
                    <a:pt x="3" y="120"/>
                    <a:pt x="4" y="120"/>
                  </a:cubicBezTo>
                  <a:cubicBezTo>
                    <a:pt x="4" y="120"/>
                    <a:pt x="5" y="120"/>
                    <a:pt x="5" y="120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1" y="111"/>
                    <a:pt x="71" y="114"/>
                    <a:pt x="84" y="116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1" y="128"/>
                    <a:pt x="69" y="128"/>
                    <a:pt x="69" y="130"/>
                  </a:cubicBezTo>
                  <a:cubicBezTo>
                    <a:pt x="68" y="131"/>
                    <a:pt x="68" y="132"/>
                    <a:pt x="68" y="133"/>
                  </a:cubicBezTo>
                  <a:cubicBezTo>
                    <a:pt x="84" y="165"/>
                    <a:pt x="84" y="165"/>
                    <a:pt x="84" y="165"/>
                  </a:cubicBezTo>
                  <a:cubicBezTo>
                    <a:pt x="85" y="167"/>
                    <a:pt x="86" y="168"/>
                    <a:pt x="88" y="168"/>
                  </a:cubicBezTo>
                  <a:cubicBezTo>
                    <a:pt x="168" y="168"/>
                    <a:pt x="168" y="168"/>
                    <a:pt x="168" y="168"/>
                  </a:cubicBezTo>
                  <a:cubicBezTo>
                    <a:pt x="170" y="168"/>
                    <a:pt x="171" y="167"/>
                    <a:pt x="172" y="165"/>
                  </a:cubicBezTo>
                  <a:cubicBezTo>
                    <a:pt x="188" y="133"/>
                    <a:pt x="188" y="133"/>
                    <a:pt x="188" y="133"/>
                  </a:cubicBezTo>
                  <a:cubicBezTo>
                    <a:pt x="188" y="132"/>
                    <a:pt x="188" y="131"/>
                    <a:pt x="187" y="130"/>
                  </a:cubicBezTo>
                  <a:cubicBezTo>
                    <a:pt x="187" y="128"/>
                    <a:pt x="185" y="128"/>
                    <a:pt x="184" y="128"/>
                  </a:cubicBezTo>
                  <a:close/>
                  <a:moveTo>
                    <a:pt x="172" y="11"/>
                  </a:moveTo>
                  <a:cubicBezTo>
                    <a:pt x="207" y="17"/>
                    <a:pt x="227" y="31"/>
                    <a:pt x="237" y="42"/>
                  </a:cubicBezTo>
                  <a:cubicBezTo>
                    <a:pt x="221" y="36"/>
                    <a:pt x="198" y="32"/>
                    <a:pt x="172" y="29"/>
                  </a:cubicBezTo>
                  <a:lnTo>
                    <a:pt x="172" y="11"/>
                  </a:lnTo>
                  <a:close/>
                  <a:moveTo>
                    <a:pt x="172" y="38"/>
                  </a:moveTo>
                  <a:cubicBezTo>
                    <a:pt x="212" y="41"/>
                    <a:pt x="238" y="49"/>
                    <a:pt x="246" y="56"/>
                  </a:cubicBezTo>
                  <a:cubicBezTo>
                    <a:pt x="172" y="56"/>
                    <a:pt x="172" y="56"/>
                    <a:pt x="172" y="56"/>
                  </a:cubicBezTo>
                  <a:lnTo>
                    <a:pt x="172" y="38"/>
                  </a:lnTo>
                  <a:close/>
                  <a:moveTo>
                    <a:pt x="172" y="64"/>
                  </a:moveTo>
                  <a:cubicBezTo>
                    <a:pt x="246" y="64"/>
                    <a:pt x="246" y="64"/>
                    <a:pt x="246" y="64"/>
                  </a:cubicBezTo>
                  <a:cubicBezTo>
                    <a:pt x="238" y="71"/>
                    <a:pt x="212" y="78"/>
                    <a:pt x="172" y="82"/>
                  </a:cubicBezTo>
                  <a:lnTo>
                    <a:pt x="172" y="64"/>
                  </a:lnTo>
                  <a:close/>
                  <a:moveTo>
                    <a:pt x="172" y="90"/>
                  </a:moveTo>
                  <a:cubicBezTo>
                    <a:pt x="198" y="88"/>
                    <a:pt x="221" y="83"/>
                    <a:pt x="237" y="77"/>
                  </a:cubicBezTo>
                  <a:cubicBezTo>
                    <a:pt x="227" y="89"/>
                    <a:pt x="207" y="102"/>
                    <a:pt x="172" y="108"/>
                  </a:cubicBezTo>
                  <a:lnTo>
                    <a:pt x="172" y="90"/>
                  </a:lnTo>
                  <a:close/>
                  <a:moveTo>
                    <a:pt x="92" y="10"/>
                  </a:moveTo>
                  <a:cubicBezTo>
                    <a:pt x="103" y="9"/>
                    <a:pt x="115" y="8"/>
                    <a:pt x="128" y="8"/>
                  </a:cubicBezTo>
                  <a:cubicBezTo>
                    <a:pt x="141" y="8"/>
                    <a:pt x="153" y="9"/>
                    <a:pt x="164" y="10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52" y="28"/>
                    <a:pt x="140" y="28"/>
                    <a:pt x="128" y="28"/>
                  </a:cubicBezTo>
                  <a:cubicBezTo>
                    <a:pt x="116" y="28"/>
                    <a:pt x="104" y="28"/>
                    <a:pt x="92" y="29"/>
                  </a:cubicBezTo>
                  <a:lnTo>
                    <a:pt x="92" y="10"/>
                  </a:lnTo>
                  <a:close/>
                  <a:moveTo>
                    <a:pt x="92" y="37"/>
                  </a:moveTo>
                  <a:cubicBezTo>
                    <a:pt x="103" y="36"/>
                    <a:pt x="115" y="36"/>
                    <a:pt x="128" y="36"/>
                  </a:cubicBezTo>
                  <a:cubicBezTo>
                    <a:pt x="141" y="36"/>
                    <a:pt x="153" y="36"/>
                    <a:pt x="164" y="3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92" y="56"/>
                    <a:pt x="92" y="56"/>
                    <a:pt x="92" y="56"/>
                  </a:cubicBezTo>
                  <a:lnTo>
                    <a:pt x="92" y="37"/>
                  </a:lnTo>
                  <a:close/>
                  <a:moveTo>
                    <a:pt x="92" y="64"/>
                  </a:moveTo>
                  <a:cubicBezTo>
                    <a:pt x="164" y="64"/>
                    <a:pt x="164" y="64"/>
                    <a:pt x="164" y="64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53" y="83"/>
                    <a:pt x="141" y="84"/>
                    <a:pt x="128" y="84"/>
                  </a:cubicBezTo>
                  <a:cubicBezTo>
                    <a:pt x="115" y="84"/>
                    <a:pt x="103" y="83"/>
                    <a:pt x="92" y="82"/>
                  </a:cubicBezTo>
                  <a:lnTo>
                    <a:pt x="92" y="64"/>
                  </a:lnTo>
                  <a:close/>
                  <a:moveTo>
                    <a:pt x="92" y="90"/>
                  </a:moveTo>
                  <a:cubicBezTo>
                    <a:pt x="104" y="91"/>
                    <a:pt x="116" y="92"/>
                    <a:pt x="128" y="92"/>
                  </a:cubicBezTo>
                  <a:cubicBezTo>
                    <a:pt x="140" y="92"/>
                    <a:pt x="152" y="91"/>
                    <a:pt x="164" y="90"/>
                  </a:cubicBezTo>
                  <a:cubicBezTo>
                    <a:pt x="164" y="109"/>
                    <a:pt x="164" y="109"/>
                    <a:pt x="164" y="109"/>
                  </a:cubicBezTo>
                  <a:cubicBezTo>
                    <a:pt x="153" y="111"/>
                    <a:pt x="141" y="112"/>
                    <a:pt x="128" y="112"/>
                  </a:cubicBezTo>
                  <a:cubicBezTo>
                    <a:pt x="115" y="112"/>
                    <a:pt x="103" y="111"/>
                    <a:pt x="92" y="109"/>
                  </a:cubicBezTo>
                  <a:lnTo>
                    <a:pt x="92" y="90"/>
                  </a:lnTo>
                  <a:close/>
                  <a:moveTo>
                    <a:pt x="92" y="117"/>
                  </a:moveTo>
                  <a:cubicBezTo>
                    <a:pt x="103" y="119"/>
                    <a:pt x="115" y="120"/>
                    <a:pt x="128" y="120"/>
                  </a:cubicBezTo>
                  <a:cubicBezTo>
                    <a:pt x="141" y="120"/>
                    <a:pt x="153" y="119"/>
                    <a:pt x="164" y="117"/>
                  </a:cubicBezTo>
                  <a:cubicBezTo>
                    <a:pt x="164" y="128"/>
                    <a:pt x="164" y="128"/>
                    <a:pt x="164" y="128"/>
                  </a:cubicBezTo>
                  <a:cubicBezTo>
                    <a:pt x="92" y="128"/>
                    <a:pt x="92" y="128"/>
                    <a:pt x="92" y="128"/>
                  </a:cubicBezTo>
                  <a:lnTo>
                    <a:pt x="92" y="117"/>
                  </a:lnTo>
                  <a:close/>
                  <a:moveTo>
                    <a:pt x="84" y="11"/>
                  </a:moveTo>
                  <a:cubicBezTo>
                    <a:pt x="84" y="29"/>
                    <a:pt x="84" y="29"/>
                    <a:pt x="84" y="29"/>
                  </a:cubicBezTo>
                  <a:cubicBezTo>
                    <a:pt x="58" y="32"/>
                    <a:pt x="35" y="36"/>
                    <a:pt x="19" y="42"/>
                  </a:cubicBezTo>
                  <a:cubicBezTo>
                    <a:pt x="29" y="31"/>
                    <a:pt x="49" y="17"/>
                    <a:pt x="84" y="11"/>
                  </a:cubicBezTo>
                  <a:close/>
                  <a:moveTo>
                    <a:pt x="10" y="56"/>
                  </a:moveTo>
                  <a:cubicBezTo>
                    <a:pt x="18" y="49"/>
                    <a:pt x="44" y="41"/>
                    <a:pt x="84" y="38"/>
                  </a:cubicBezTo>
                  <a:cubicBezTo>
                    <a:pt x="84" y="56"/>
                    <a:pt x="84" y="56"/>
                    <a:pt x="84" y="56"/>
                  </a:cubicBezTo>
                  <a:lnTo>
                    <a:pt x="10" y="56"/>
                  </a:lnTo>
                  <a:close/>
                  <a:moveTo>
                    <a:pt x="84" y="64"/>
                  </a:moveTo>
                  <a:cubicBezTo>
                    <a:pt x="84" y="82"/>
                    <a:pt x="84" y="82"/>
                    <a:pt x="84" y="82"/>
                  </a:cubicBezTo>
                  <a:cubicBezTo>
                    <a:pt x="44" y="78"/>
                    <a:pt x="18" y="71"/>
                    <a:pt x="10" y="64"/>
                  </a:cubicBezTo>
                  <a:lnTo>
                    <a:pt x="84" y="64"/>
                  </a:lnTo>
                  <a:close/>
                  <a:moveTo>
                    <a:pt x="8" y="9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23" y="25"/>
                    <a:pt x="14" y="35"/>
                    <a:pt x="8" y="43"/>
                  </a:cubicBezTo>
                  <a:lnTo>
                    <a:pt x="8" y="9"/>
                  </a:lnTo>
                  <a:close/>
                  <a:moveTo>
                    <a:pt x="8" y="111"/>
                  </a:moveTo>
                  <a:cubicBezTo>
                    <a:pt x="8" y="77"/>
                    <a:pt x="8" y="77"/>
                    <a:pt x="8" y="77"/>
                  </a:cubicBezTo>
                  <a:cubicBezTo>
                    <a:pt x="14" y="85"/>
                    <a:pt x="23" y="94"/>
                    <a:pt x="40" y="103"/>
                  </a:cubicBezTo>
                  <a:lnTo>
                    <a:pt x="8" y="111"/>
                  </a:lnTo>
                  <a:close/>
                  <a:moveTo>
                    <a:pt x="19" y="77"/>
                  </a:moveTo>
                  <a:cubicBezTo>
                    <a:pt x="35" y="83"/>
                    <a:pt x="58" y="88"/>
                    <a:pt x="84" y="90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49" y="102"/>
                    <a:pt x="29" y="89"/>
                    <a:pt x="19" y="77"/>
                  </a:cubicBezTo>
                  <a:close/>
                  <a:moveTo>
                    <a:pt x="166" y="160"/>
                  </a:moveTo>
                  <a:cubicBezTo>
                    <a:pt x="90" y="160"/>
                    <a:pt x="90" y="160"/>
                    <a:pt x="90" y="160"/>
                  </a:cubicBezTo>
                  <a:cubicBezTo>
                    <a:pt x="78" y="136"/>
                    <a:pt x="78" y="136"/>
                    <a:pt x="78" y="136"/>
                  </a:cubicBezTo>
                  <a:cubicBezTo>
                    <a:pt x="178" y="136"/>
                    <a:pt x="178" y="136"/>
                    <a:pt x="178" y="136"/>
                  </a:cubicBezTo>
                  <a:lnTo>
                    <a:pt x="166" y="16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Rectangle 306">
              <a:extLst>
                <a:ext uri="{FF2B5EF4-FFF2-40B4-BE49-F238E27FC236}">
                  <a16:creationId xmlns:a16="http://schemas.microsoft.com/office/drawing/2014/main" id="{A9863B0F-749A-A54D-A967-02CAFEF18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26" y="2397126"/>
              <a:ext cx="15875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Rectangle 307">
              <a:extLst>
                <a:ext uri="{FF2B5EF4-FFF2-40B4-BE49-F238E27FC236}">
                  <a16:creationId xmlns:a16="http://schemas.microsoft.com/office/drawing/2014/main" id="{50381B9E-6E1A-164C-A6C7-7A95BE403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676" y="2397126"/>
              <a:ext cx="15875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Rectangle 308">
              <a:extLst>
                <a:ext uri="{FF2B5EF4-FFF2-40B4-BE49-F238E27FC236}">
                  <a16:creationId xmlns:a16="http://schemas.microsoft.com/office/drawing/2014/main" id="{8BA03B6F-6432-D942-9CE3-95D7D9D5A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763" y="2397126"/>
              <a:ext cx="1428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Rectangle 309">
              <a:extLst>
                <a:ext uri="{FF2B5EF4-FFF2-40B4-BE49-F238E27FC236}">
                  <a16:creationId xmlns:a16="http://schemas.microsoft.com/office/drawing/2014/main" id="{3A3D10DC-6E94-0048-9B21-D7158B9C7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1" y="2413001"/>
              <a:ext cx="77788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Rectangle 310">
              <a:extLst>
                <a:ext uri="{FF2B5EF4-FFF2-40B4-BE49-F238E27FC236}">
                  <a16:creationId xmlns:a16="http://schemas.microsoft.com/office/drawing/2014/main" id="{112E8676-DE15-754C-9828-10E96F12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213" y="2381251"/>
              <a:ext cx="4603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Freeform 311">
              <a:extLst>
                <a:ext uri="{FF2B5EF4-FFF2-40B4-BE49-F238E27FC236}">
                  <a16:creationId xmlns:a16="http://schemas.microsoft.com/office/drawing/2014/main" id="{5E919363-9D68-4D43-A7C4-8050A349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1946276"/>
              <a:ext cx="387350" cy="204788"/>
            </a:xfrm>
            <a:custGeom>
              <a:avLst/>
              <a:gdLst>
                <a:gd name="T0" fmla="*/ 40 w 200"/>
                <a:gd name="T1" fmla="*/ 56 h 105"/>
                <a:gd name="T2" fmla="*/ 44 w 200"/>
                <a:gd name="T3" fmla="*/ 52 h 105"/>
                <a:gd name="T4" fmla="*/ 88 w 200"/>
                <a:gd name="T5" fmla="*/ 8 h 105"/>
                <a:gd name="T6" fmla="*/ 125 w 200"/>
                <a:gd name="T7" fmla="*/ 26 h 105"/>
                <a:gd name="T8" fmla="*/ 130 w 200"/>
                <a:gd name="T9" fmla="*/ 27 h 105"/>
                <a:gd name="T10" fmla="*/ 140 w 200"/>
                <a:gd name="T11" fmla="*/ 24 h 105"/>
                <a:gd name="T12" fmla="*/ 156 w 200"/>
                <a:gd name="T13" fmla="*/ 40 h 105"/>
                <a:gd name="T14" fmla="*/ 153 w 200"/>
                <a:gd name="T15" fmla="*/ 49 h 105"/>
                <a:gd name="T16" fmla="*/ 152 w 200"/>
                <a:gd name="T17" fmla="*/ 53 h 105"/>
                <a:gd name="T18" fmla="*/ 156 w 200"/>
                <a:gd name="T19" fmla="*/ 56 h 105"/>
                <a:gd name="T20" fmla="*/ 160 w 200"/>
                <a:gd name="T21" fmla="*/ 56 h 105"/>
                <a:gd name="T22" fmla="*/ 192 w 200"/>
                <a:gd name="T23" fmla="*/ 88 h 105"/>
                <a:gd name="T24" fmla="*/ 189 w 200"/>
                <a:gd name="T25" fmla="*/ 102 h 105"/>
                <a:gd name="T26" fmla="*/ 196 w 200"/>
                <a:gd name="T27" fmla="*/ 105 h 105"/>
                <a:gd name="T28" fmla="*/ 200 w 200"/>
                <a:gd name="T29" fmla="*/ 88 h 105"/>
                <a:gd name="T30" fmla="*/ 163 w 200"/>
                <a:gd name="T31" fmla="*/ 48 h 105"/>
                <a:gd name="T32" fmla="*/ 164 w 200"/>
                <a:gd name="T33" fmla="*/ 40 h 105"/>
                <a:gd name="T34" fmla="*/ 140 w 200"/>
                <a:gd name="T35" fmla="*/ 16 h 105"/>
                <a:gd name="T36" fmla="*/ 129 w 200"/>
                <a:gd name="T37" fmla="*/ 18 h 105"/>
                <a:gd name="T38" fmla="*/ 88 w 200"/>
                <a:gd name="T39" fmla="*/ 0 h 105"/>
                <a:gd name="T40" fmla="*/ 36 w 200"/>
                <a:gd name="T41" fmla="*/ 48 h 105"/>
                <a:gd name="T42" fmla="*/ 0 w 200"/>
                <a:gd name="T43" fmla="*/ 88 h 105"/>
                <a:gd name="T44" fmla="*/ 8 w 200"/>
                <a:gd name="T45" fmla="*/ 88 h 105"/>
                <a:gd name="T46" fmla="*/ 40 w 200"/>
                <a:gd name="T47" fmla="*/ 5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" h="105">
                  <a:moveTo>
                    <a:pt x="40" y="56"/>
                  </a:moveTo>
                  <a:cubicBezTo>
                    <a:pt x="42" y="56"/>
                    <a:pt x="44" y="54"/>
                    <a:pt x="44" y="52"/>
                  </a:cubicBezTo>
                  <a:cubicBezTo>
                    <a:pt x="44" y="27"/>
                    <a:pt x="64" y="8"/>
                    <a:pt x="88" y="8"/>
                  </a:cubicBezTo>
                  <a:cubicBezTo>
                    <a:pt x="103" y="8"/>
                    <a:pt x="115" y="14"/>
                    <a:pt x="125" y="26"/>
                  </a:cubicBezTo>
                  <a:cubicBezTo>
                    <a:pt x="126" y="28"/>
                    <a:pt x="129" y="28"/>
                    <a:pt x="130" y="27"/>
                  </a:cubicBezTo>
                  <a:cubicBezTo>
                    <a:pt x="133" y="25"/>
                    <a:pt x="136" y="24"/>
                    <a:pt x="140" y="24"/>
                  </a:cubicBezTo>
                  <a:cubicBezTo>
                    <a:pt x="149" y="24"/>
                    <a:pt x="156" y="31"/>
                    <a:pt x="156" y="40"/>
                  </a:cubicBezTo>
                  <a:cubicBezTo>
                    <a:pt x="156" y="43"/>
                    <a:pt x="155" y="46"/>
                    <a:pt x="153" y="49"/>
                  </a:cubicBezTo>
                  <a:cubicBezTo>
                    <a:pt x="152" y="50"/>
                    <a:pt x="152" y="52"/>
                    <a:pt x="152" y="53"/>
                  </a:cubicBezTo>
                  <a:cubicBezTo>
                    <a:pt x="153" y="55"/>
                    <a:pt x="154" y="56"/>
                    <a:pt x="156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78" y="56"/>
                    <a:pt x="192" y="70"/>
                    <a:pt x="192" y="88"/>
                  </a:cubicBezTo>
                  <a:cubicBezTo>
                    <a:pt x="192" y="93"/>
                    <a:pt x="191" y="97"/>
                    <a:pt x="189" y="102"/>
                  </a:cubicBezTo>
                  <a:cubicBezTo>
                    <a:pt x="196" y="105"/>
                    <a:pt x="196" y="105"/>
                    <a:pt x="196" y="105"/>
                  </a:cubicBezTo>
                  <a:cubicBezTo>
                    <a:pt x="199" y="100"/>
                    <a:pt x="200" y="94"/>
                    <a:pt x="200" y="88"/>
                  </a:cubicBezTo>
                  <a:cubicBezTo>
                    <a:pt x="200" y="66"/>
                    <a:pt x="183" y="49"/>
                    <a:pt x="163" y="48"/>
                  </a:cubicBezTo>
                  <a:cubicBezTo>
                    <a:pt x="164" y="45"/>
                    <a:pt x="164" y="42"/>
                    <a:pt x="164" y="40"/>
                  </a:cubicBezTo>
                  <a:cubicBezTo>
                    <a:pt x="164" y="26"/>
                    <a:pt x="153" y="16"/>
                    <a:pt x="140" y="16"/>
                  </a:cubicBezTo>
                  <a:cubicBezTo>
                    <a:pt x="136" y="16"/>
                    <a:pt x="132" y="17"/>
                    <a:pt x="129" y="18"/>
                  </a:cubicBezTo>
                  <a:cubicBezTo>
                    <a:pt x="118" y="6"/>
                    <a:pt x="104" y="0"/>
                    <a:pt x="88" y="0"/>
                  </a:cubicBezTo>
                  <a:cubicBezTo>
                    <a:pt x="61" y="0"/>
                    <a:pt x="38" y="21"/>
                    <a:pt x="36" y="48"/>
                  </a:cubicBezTo>
                  <a:cubicBezTo>
                    <a:pt x="16" y="50"/>
                    <a:pt x="0" y="67"/>
                    <a:pt x="0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70"/>
                    <a:pt x="22" y="56"/>
                    <a:pt x="40" y="56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Rectangle 312">
              <a:extLst>
                <a:ext uri="{FF2B5EF4-FFF2-40B4-BE49-F238E27FC236}">
                  <a16:creationId xmlns:a16="http://schemas.microsoft.com/office/drawing/2014/main" id="{1B48A4E3-63BA-B845-9370-07B329FFB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313" y="2397126"/>
              <a:ext cx="76200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 313">
              <a:extLst>
                <a:ext uri="{FF2B5EF4-FFF2-40B4-BE49-F238E27FC236}">
                  <a16:creationId xmlns:a16="http://schemas.microsoft.com/office/drawing/2014/main" id="{B7BAAFF6-71C3-A840-B1BC-4E205DCCD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088" y="2413001"/>
              <a:ext cx="14288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Rectangle 314">
              <a:extLst>
                <a:ext uri="{FF2B5EF4-FFF2-40B4-BE49-F238E27FC236}">
                  <a16:creationId xmlns:a16="http://schemas.microsoft.com/office/drawing/2014/main" id="{BACCDAFB-6893-744B-9D07-820E4EED8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688" y="2397126"/>
              <a:ext cx="31750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Rectangle 315">
              <a:extLst>
                <a:ext uri="{FF2B5EF4-FFF2-40B4-BE49-F238E27FC236}">
                  <a16:creationId xmlns:a16="http://schemas.microsoft.com/office/drawing/2014/main" id="{857E8B3C-BFEF-8348-9C91-588335FC8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126" y="2381251"/>
              <a:ext cx="4603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A4EAAF6-73BF-43D3-A38C-A3F4DDD3EA54}"/>
              </a:ext>
            </a:extLst>
          </p:cNvPr>
          <p:cNvGrpSpPr/>
          <p:nvPr/>
        </p:nvGrpSpPr>
        <p:grpSpPr>
          <a:xfrm>
            <a:off x="7429574" y="1215420"/>
            <a:ext cx="857534" cy="598274"/>
            <a:chOff x="1879601" y="2924176"/>
            <a:chExt cx="495300" cy="341313"/>
          </a:xfrm>
          <a:solidFill>
            <a:schemeClr val="bg2"/>
          </a:solidFill>
        </p:grpSpPr>
        <p:sp>
          <p:nvSpPr>
            <p:cNvPr id="26" name="Line 513">
              <a:extLst>
                <a:ext uri="{FF2B5EF4-FFF2-40B4-BE49-F238E27FC236}">
                  <a16:creationId xmlns:a16="http://schemas.microsoft.com/office/drawing/2014/main" id="{C39FF104-0AD7-4183-A982-8473D0F14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Line 514">
              <a:extLst>
                <a:ext uri="{FF2B5EF4-FFF2-40B4-BE49-F238E27FC236}">
                  <a16:creationId xmlns:a16="http://schemas.microsoft.com/office/drawing/2014/main" id="{30453A25-6363-4B59-B0F1-87C428CCA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 515">
              <a:extLst>
                <a:ext uri="{FF2B5EF4-FFF2-40B4-BE49-F238E27FC236}">
                  <a16:creationId xmlns:a16="http://schemas.microsoft.com/office/drawing/2014/main" id="{9F1EC10B-187C-4BB1-97EA-F0169CAD1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079751"/>
              <a:ext cx="255588" cy="109538"/>
            </a:xfrm>
            <a:custGeom>
              <a:avLst/>
              <a:gdLst>
                <a:gd name="T0" fmla="*/ 64 w 132"/>
                <a:gd name="T1" fmla="*/ 56 h 56"/>
                <a:gd name="T2" fmla="*/ 56 w 132"/>
                <a:gd name="T3" fmla="*/ 56 h 56"/>
                <a:gd name="T4" fmla="*/ 72 w 132"/>
                <a:gd name="T5" fmla="*/ 40 h 56"/>
                <a:gd name="T6" fmla="*/ 116 w 132"/>
                <a:gd name="T7" fmla="*/ 40 h 56"/>
                <a:gd name="T8" fmla="*/ 124 w 132"/>
                <a:gd name="T9" fmla="*/ 32 h 56"/>
                <a:gd name="T10" fmla="*/ 116 w 132"/>
                <a:gd name="T11" fmla="*/ 24 h 56"/>
                <a:gd name="T12" fmla="*/ 79 w 132"/>
                <a:gd name="T13" fmla="*/ 24 h 56"/>
                <a:gd name="T14" fmla="*/ 35 w 132"/>
                <a:gd name="T15" fmla="*/ 8 h 56"/>
                <a:gd name="T16" fmla="*/ 0 w 132"/>
                <a:gd name="T17" fmla="*/ 8 h 56"/>
                <a:gd name="T18" fmla="*/ 0 w 132"/>
                <a:gd name="T19" fmla="*/ 0 h 56"/>
                <a:gd name="T20" fmla="*/ 37 w 132"/>
                <a:gd name="T21" fmla="*/ 0 h 56"/>
                <a:gd name="T22" fmla="*/ 81 w 132"/>
                <a:gd name="T23" fmla="*/ 16 h 56"/>
                <a:gd name="T24" fmla="*/ 116 w 132"/>
                <a:gd name="T25" fmla="*/ 16 h 56"/>
                <a:gd name="T26" fmla="*/ 132 w 132"/>
                <a:gd name="T27" fmla="*/ 32 h 56"/>
                <a:gd name="T28" fmla="*/ 116 w 132"/>
                <a:gd name="T29" fmla="*/ 48 h 56"/>
                <a:gd name="T30" fmla="*/ 72 w 132"/>
                <a:gd name="T31" fmla="*/ 48 h 56"/>
                <a:gd name="T32" fmla="*/ 64 w 132"/>
                <a:gd name="T3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2" h="56">
                  <a:moveTo>
                    <a:pt x="64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47"/>
                    <a:pt x="63" y="40"/>
                    <a:pt x="72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40"/>
                    <a:pt x="124" y="36"/>
                    <a:pt x="124" y="32"/>
                  </a:cubicBezTo>
                  <a:cubicBezTo>
                    <a:pt x="124" y="27"/>
                    <a:pt x="120" y="24"/>
                    <a:pt x="116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25" y="16"/>
                    <a:pt x="132" y="23"/>
                    <a:pt x="132" y="32"/>
                  </a:cubicBezTo>
                  <a:cubicBezTo>
                    <a:pt x="132" y="41"/>
                    <a:pt x="125" y="48"/>
                    <a:pt x="116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8" y="48"/>
                    <a:pt x="64" y="51"/>
                    <a:pt x="64" y="56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Freeform 516">
              <a:extLst>
                <a:ext uri="{FF2B5EF4-FFF2-40B4-BE49-F238E27FC236}">
                  <a16:creationId xmlns:a16="http://schemas.microsoft.com/office/drawing/2014/main" id="{424462B7-64A5-41A7-B885-C4C70EC5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111501"/>
              <a:ext cx="395288" cy="153988"/>
            </a:xfrm>
            <a:custGeom>
              <a:avLst/>
              <a:gdLst>
                <a:gd name="T0" fmla="*/ 97 w 204"/>
                <a:gd name="T1" fmla="*/ 80 h 80"/>
                <a:gd name="T2" fmla="*/ 87 w 204"/>
                <a:gd name="T3" fmla="*/ 80 h 80"/>
                <a:gd name="T4" fmla="*/ 19 w 204"/>
                <a:gd name="T5" fmla="*/ 56 h 80"/>
                <a:gd name="T6" fmla="*/ 0 w 204"/>
                <a:gd name="T7" fmla="*/ 56 h 80"/>
                <a:gd name="T8" fmla="*/ 0 w 204"/>
                <a:gd name="T9" fmla="*/ 48 h 80"/>
                <a:gd name="T10" fmla="*/ 21 w 204"/>
                <a:gd name="T11" fmla="*/ 48 h 80"/>
                <a:gd name="T12" fmla="*/ 89 w 204"/>
                <a:gd name="T13" fmla="*/ 72 h 80"/>
                <a:gd name="T14" fmla="*/ 95 w 204"/>
                <a:gd name="T15" fmla="*/ 72 h 80"/>
                <a:gd name="T16" fmla="*/ 194 w 204"/>
                <a:gd name="T17" fmla="*/ 20 h 80"/>
                <a:gd name="T18" fmla="*/ 196 w 204"/>
                <a:gd name="T19" fmla="*/ 16 h 80"/>
                <a:gd name="T20" fmla="*/ 189 w 204"/>
                <a:gd name="T21" fmla="*/ 8 h 80"/>
                <a:gd name="T22" fmla="*/ 125 w 204"/>
                <a:gd name="T23" fmla="*/ 27 h 80"/>
                <a:gd name="T24" fmla="*/ 123 w 204"/>
                <a:gd name="T25" fmla="*/ 20 h 80"/>
                <a:gd name="T26" fmla="*/ 188 w 204"/>
                <a:gd name="T27" fmla="*/ 0 h 80"/>
                <a:gd name="T28" fmla="*/ 204 w 204"/>
                <a:gd name="T29" fmla="*/ 16 h 80"/>
                <a:gd name="T30" fmla="*/ 199 w 204"/>
                <a:gd name="T31" fmla="*/ 27 h 80"/>
                <a:gd name="T32" fmla="*/ 198 w 204"/>
                <a:gd name="T33" fmla="*/ 27 h 80"/>
                <a:gd name="T34" fmla="*/ 97 w 204"/>
                <a:gd name="T3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80">
                  <a:moveTo>
                    <a:pt x="97" y="80"/>
                  </a:moveTo>
                  <a:cubicBezTo>
                    <a:pt x="87" y="80"/>
                    <a:pt x="87" y="80"/>
                    <a:pt x="87" y="8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5" y="19"/>
                    <a:pt x="196" y="17"/>
                    <a:pt x="196" y="16"/>
                  </a:cubicBezTo>
                  <a:cubicBezTo>
                    <a:pt x="196" y="11"/>
                    <a:pt x="193" y="8"/>
                    <a:pt x="189" y="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7" y="0"/>
                    <a:pt x="204" y="7"/>
                    <a:pt x="204" y="16"/>
                  </a:cubicBezTo>
                  <a:cubicBezTo>
                    <a:pt x="204" y="21"/>
                    <a:pt x="199" y="26"/>
                    <a:pt x="199" y="27"/>
                  </a:cubicBezTo>
                  <a:cubicBezTo>
                    <a:pt x="198" y="27"/>
                    <a:pt x="198" y="27"/>
                    <a:pt x="198" y="27"/>
                  </a:cubicBezTo>
                  <a:lnTo>
                    <a:pt x="97" y="8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 517">
              <a:extLst>
                <a:ext uri="{FF2B5EF4-FFF2-40B4-BE49-F238E27FC236}">
                  <a16:creationId xmlns:a16="http://schemas.microsoft.com/office/drawing/2014/main" id="{ED6351C8-E651-4675-B304-9445997C9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3189289"/>
              <a:ext cx="14288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ectangle 518">
              <a:extLst>
                <a:ext uri="{FF2B5EF4-FFF2-40B4-BE49-F238E27FC236}">
                  <a16:creationId xmlns:a16="http://schemas.microsoft.com/office/drawing/2014/main" id="{23044439-4B8F-426C-8759-036603992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3189289"/>
              <a:ext cx="15875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 519">
              <a:extLst>
                <a:ext uri="{FF2B5EF4-FFF2-40B4-BE49-F238E27FC236}">
                  <a16:creationId xmlns:a16="http://schemas.microsoft.com/office/drawing/2014/main" id="{630994C5-A4B8-4FDF-95CF-23B45627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1" y="3063876"/>
              <a:ext cx="107950" cy="171450"/>
            </a:xfrm>
            <a:custGeom>
              <a:avLst/>
              <a:gdLst>
                <a:gd name="T0" fmla="*/ 48 w 56"/>
                <a:gd name="T1" fmla="*/ 88 h 88"/>
                <a:gd name="T2" fmla="*/ 0 w 56"/>
                <a:gd name="T3" fmla="*/ 88 h 88"/>
                <a:gd name="T4" fmla="*/ 0 w 56"/>
                <a:gd name="T5" fmla="*/ 80 h 88"/>
                <a:gd name="T6" fmla="*/ 48 w 56"/>
                <a:gd name="T7" fmla="*/ 80 h 88"/>
                <a:gd name="T8" fmla="*/ 48 w 56"/>
                <a:gd name="T9" fmla="*/ 8 h 88"/>
                <a:gd name="T10" fmla="*/ 0 w 56"/>
                <a:gd name="T11" fmla="*/ 8 h 88"/>
                <a:gd name="T12" fmla="*/ 0 w 56"/>
                <a:gd name="T13" fmla="*/ 0 h 88"/>
                <a:gd name="T14" fmla="*/ 48 w 56"/>
                <a:gd name="T15" fmla="*/ 0 h 88"/>
                <a:gd name="T16" fmla="*/ 56 w 56"/>
                <a:gd name="T17" fmla="*/ 8 h 88"/>
                <a:gd name="T18" fmla="*/ 56 w 56"/>
                <a:gd name="T19" fmla="*/ 80 h 88"/>
                <a:gd name="T20" fmla="*/ 48 w 56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8">
                  <a:moveTo>
                    <a:pt x="48" y="88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0"/>
                    <a:pt x="56" y="3"/>
                    <a:pt x="56" y="8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4"/>
                    <a:pt x="52" y="88"/>
                    <a:pt x="48" y="88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 520">
              <a:extLst>
                <a:ext uri="{FF2B5EF4-FFF2-40B4-BE49-F238E27FC236}">
                  <a16:creationId xmlns:a16="http://schemas.microsoft.com/office/drawing/2014/main" id="{F6862BC8-2725-405B-921B-DFAABA340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3426" y="2924176"/>
              <a:ext cx="371475" cy="77788"/>
            </a:xfrm>
            <a:custGeom>
              <a:avLst/>
              <a:gdLst>
                <a:gd name="T0" fmla="*/ 188 w 192"/>
                <a:gd name="T1" fmla="*/ 40 h 40"/>
                <a:gd name="T2" fmla="*/ 4 w 192"/>
                <a:gd name="T3" fmla="*/ 40 h 40"/>
                <a:gd name="T4" fmla="*/ 1 w 192"/>
                <a:gd name="T5" fmla="*/ 38 h 40"/>
                <a:gd name="T6" fmla="*/ 0 w 192"/>
                <a:gd name="T7" fmla="*/ 34 h 40"/>
                <a:gd name="T8" fmla="*/ 16 w 192"/>
                <a:gd name="T9" fmla="*/ 2 h 40"/>
                <a:gd name="T10" fmla="*/ 20 w 192"/>
                <a:gd name="T11" fmla="*/ 0 h 40"/>
                <a:gd name="T12" fmla="*/ 84 w 192"/>
                <a:gd name="T13" fmla="*/ 0 h 40"/>
                <a:gd name="T14" fmla="*/ 85 w 192"/>
                <a:gd name="T15" fmla="*/ 0 h 40"/>
                <a:gd name="T16" fmla="*/ 189 w 192"/>
                <a:gd name="T17" fmla="*/ 20 h 40"/>
                <a:gd name="T18" fmla="*/ 192 w 192"/>
                <a:gd name="T19" fmla="*/ 24 h 40"/>
                <a:gd name="T20" fmla="*/ 192 w 192"/>
                <a:gd name="T21" fmla="*/ 36 h 40"/>
                <a:gd name="T22" fmla="*/ 188 w 192"/>
                <a:gd name="T23" fmla="*/ 40 h 40"/>
                <a:gd name="T24" fmla="*/ 10 w 192"/>
                <a:gd name="T25" fmla="*/ 32 h 40"/>
                <a:gd name="T26" fmla="*/ 184 w 192"/>
                <a:gd name="T27" fmla="*/ 32 h 40"/>
                <a:gd name="T28" fmla="*/ 184 w 192"/>
                <a:gd name="T29" fmla="*/ 27 h 40"/>
                <a:gd name="T30" fmla="*/ 84 w 192"/>
                <a:gd name="T31" fmla="*/ 8 h 40"/>
                <a:gd name="T32" fmla="*/ 22 w 192"/>
                <a:gd name="T33" fmla="*/ 8 h 40"/>
                <a:gd name="T34" fmla="*/ 10 w 192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40">
                  <a:moveTo>
                    <a:pt x="188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8"/>
                  </a:cubicBezTo>
                  <a:cubicBezTo>
                    <a:pt x="0" y="37"/>
                    <a:pt x="0" y="35"/>
                    <a:pt x="0" y="3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2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5" y="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1" y="20"/>
                    <a:pt x="192" y="22"/>
                    <a:pt x="192" y="24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8"/>
                    <a:pt x="190" y="40"/>
                    <a:pt x="188" y="40"/>
                  </a:cubicBezTo>
                  <a:close/>
                  <a:moveTo>
                    <a:pt x="10" y="32"/>
                  </a:moveTo>
                  <a:cubicBezTo>
                    <a:pt x="184" y="32"/>
                    <a:pt x="184" y="32"/>
                    <a:pt x="184" y="32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22" y="8"/>
                    <a:pt x="22" y="8"/>
                    <a:pt x="22" y="8"/>
                  </a:cubicBezTo>
                  <a:lnTo>
                    <a:pt x="10" y="32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Freeform 521">
              <a:extLst>
                <a:ext uri="{FF2B5EF4-FFF2-40B4-BE49-F238E27FC236}">
                  <a16:creationId xmlns:a16="http://schemas.microsoft.com/office/drawing/2014/main" id="{5E673D04-8B1E-48C0-9C96-3EFD4358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2924176"/>
              <a:ext cx="46038" cy="73025"/>
            </a:xfrm>
            <a:custGeom>
              <a:avLst/>
              <a:gdLst>
                <a:gd name="T0" fmla="*/ 16 w 24"/>
                <a:gd name="T1" fmla="*/ 37 h 37"/>
                <a:gd name="T2" fmla="*/ 0 w 24"/>
                <a:gd name="T3" fmla="*/ 5 h 37"/>
                <a:gd name="T4" fmla="*/ 1 w 24"/>
                <a:gd name="T5" fmla="*/ 2 h 37"/>
                <a:gd name="T6" fmla="*/ 4 w 24"/>
                <a:gd name="T7" fmla="*/ 0 h 37"/>
                <a:gd name="T8" fmla="*/ 24 w 24"/>
                <a:gd name="T9" fmla="*/ 0 h 37"/>
                <a:gd name="T10" fmla="*/ 24 w 24"/>
                <a:gd name="T11" fmla="*/ 8 h 37"/>
                <a:gd name="T12" fmla="*/ 10 w 24"/>
                <a:gd name="T13" fmla="*/ 8 h 37"/>
                <a:gd name="T14" fmla="*/ 24 w 24"/>
                <a:gd name="T15" fmla="*/ 34 h 37"/>
                <a:gd name="T16" fmla="*/ 16 w 24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16" y="37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4" y="34"/>
                    <a:pt x="24" y="34"/>
                    <a:pt x="24" y="34"/>
                  </a:cubicBezTo>
                  <a:lnTo>
                    <a:pt x="16" y="37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522">
              <a:extLst>
                <a:ext uri="{FF2B5EF4-FFF2-40B4-BE49-F238E27FC236}">
                  <a16:creationId xmlns:a16="http://schemas.microsoft.com/office/drawing/2014/main" id="{C6CD1BA7-1AD6-45FF-BAB9-4C1CCD721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526" y="2986089"/>
              <a:ext cx="327025" cy="63500"/>
            </a:xfrm>
            <a:custGeom>
              <a:avLst/>
              <a:gdLst>
                <a:gd name="T0" fmla="*/ 52 w 169"/>
                <a:gd name="T1" fmla="*/ 32 h 32"/>
                <a:gd name="T2" fmla="*/ 12 w 169"/>
                <a:gd name="T3" fmla="*/ 32 h 32"/>
                <a:gd name="T4" fmla="*/ 8 w 169"/>
                <a:gd name="T5" fmla="*/ 29 h 32"/>
                <a:gd name="T6" fmla="*/ 0 w 169"/>
                <a:gd name="T7" fmla="*/ 5 h 32"/>
                <a:gd name="T8" fmla="*/ 8 w 169"/>
                <a:gd name="T9" fmla="*/ 2 h 32"/>
                <a:gd name="T10" fmla="*/ 15 w 169"/>
                <a:gd name="T11" fmla="*/ 24 h 32"/>
                <a:gd name="T12" fmla="*/ 52 w 169"/>
                <a:gd name="T13" fmla="*/ 24 h 32"/>
                <a:gd name="T14" fmla="*/ 167 w 169"/>
                <a:gd name="T15" fmla="*/ 0 h 32"/>
                <a:gd name="T16" fmla="*/ 169 w 169"/>
                <a:gd name="T17" fmla="*/ 8 h 32"/>
                <a:gd name="T18" fmla="*/ 53 w 169"/>
                <a:gd name="T19" fmla="*/ 32 h 32"/>
                <a:gd name="T20" fmla="*/ 52 w 169"/>
                <a:gd name="T2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" h="32">
                  <a:moveTo>
                    <a:pt x="5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2" y="32"/>
                    <a:pt x="52" y="3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Rectangle 523">
              <a:extLst>
                <a:ext uri="{FF2B5EF4-FFF2-40B4-BE49-F238E27FC236}">
                  <a16:creationId xmlns:a16="http://schemas.microsoft.com/office/drawing/2014/main" id="{CE8ECCD0-2810-43F2-8CB9-B9B519D5C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24176"/>
              <a:ext cx="76200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Rectangle 524">
              <a:extLst>
                <a:ext uri="{FF2B5EF4-FFF2-40B4-BE49-F238E27FC236}">
                  <a16:creationId xmlns:a16="http://schemas.microsoft.com/office/drawing/2014/main" id="{41BC4472-F333-4E72-A8D0-E9E96AE4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2955926"/>
              <a:ext cx="53975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Rectangle 525">
              <a:extLst>
                <a:ext uri="{FF2B5EF4-FFF2-40B4-BE49-F238E27FC236}">
                  <a16:creationId xmlns:a16="http://schemas.microsoft.com/office/drawing/2014/main" id="{975D8B4C-BD90-48FD-BE2C-B75965354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2986089"/>
              <a:ext cx="30163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Rectangle 526">
              <a:extLst>
                <a:ext uri="{FF2B5EF4-FFF2-40B4-BE49-F238E27FC236}">
                  <a16:creationId xmlns:a16="http://schemas.microsoft.com/office/drawing/2014/main" id="{D3AF0AB3-835F-4AE5-AF45-48B7D29FE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86089"/>
              <a:ext cx="4603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15.7</a:t>
            </a:r>
          </a:p>
        </p:txBody>
      </p:sp>
    </p:spTree>
    <p:extLst>
      <p:ext uri="{BB962C8B-B14F-4D97-AF65-F5344CB8AC3E}">
        <p14:creationId xmlns:p14="http://schemas.microsoft.com/office/powerpoint/2010/main" val="20424306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TextBox 58"/>
          <p:cNvSpPr txBox="1"/>
          <p:nvPr/>
        </p:nvSpPr>
        <p:spPr>
          <a:xfrm>
            <a:off x="611559" y="175743"/>
            <a:ext cx="8424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ПЕРЕЧЕНЬ ИННОВАЦИОННОЙ ПРОДУКЦИИ</a:t>
            </a:r>
          </a:p>
        </p:txBody>
      </p:sp>
      <p:pic>
        <p:nvPicPr>
          <p:cNvPr id="20972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60"/>
            <a:ext cx="1250282" cy="750170"/>
          </a:xfrm>
          <a:prstGeom prst="rect">
            <a:avLst/>
          </a:prstGeom>
          <a:noFill/>
        </p:spPr>
      </p:pic>
      <p:sp>
        <p:nvSpPr>
          <p:cNvPr id="9" name="Прямоугольник 3"/>
          <p:cNvSpPr/>
          <p:nvPr/>
        </p:nvSpPr>
        <p:spPr>
          <a:xfrm>
            <a:off x="3054930" y="1860993"/>
            <a:ext cx="2883495" cy="12695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ДЛЯ ЧЕГО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Выявление инновационной продукции;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Информационное обеспечение потенциальных потребителей.</a:t>
            </a:r>
          </a:p>
        </p:txBody>
      </p:sp>
      <p:sp>
        <p:nvSpPr>
          <p:cNvPr id="10" name="Прямоугольник 3"/>
          <p:cNvSpPr/>
          <p:nvPr/>
        </p:nvSpPr>
        <p:spPr>
          <a:xfrm>
            <a:off x="5943327" y="3219822"/>
            <a:ext cx="3015495" cy="18035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ОБЯЗАТЕЛЬНЫЕ УСЛОВИЯ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</a:rPr>
              <a:t>Научно-техническая новизна;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Наукоемкость</a:t>
            </a: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</a:rPr>
              <a:t>Внедрение продукции;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000000"/>
                </a:solidFill>
                <a:latin typeface="Century Gothic" panose="020B0502020202020204" pitchFamily="34" charset="0"/>
              </a:rPr>
              <a:t>Положительный социально-экономический эффект от реализации продукции.</a:t>
            </a:r>
          </a:p>
        </p:txBody>
      </p:sp>
      <p:sp>
        <p:nvSpPr>
          <p:cNvPr id="11" name="Прямоугольник 3"/>
          <p:cNvSpPr/>
          <p:nvPr/>
        </p:nvSpPr>
        <p:spPr>
          <a:xfrm>
            <a:off x="176338" y="987574"/>
            <a:ext cx="2883494" cy="7540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КОМУ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</a:rPr>
              <a:t>:</a:t>
            </a:r>
            <a:endParaRPr lang="ru-RU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endParaRPr lang="ru-RU" sz="7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r>
              <a:rPr lang="ru-RU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Юридическим лицам и индивидуальным предпринимателям</a:t>
            </a:r>
          </a:p>
        </p:txBody>
      </p:sp>
      <p:pic>
        <p:nvPicPr>
          <p:cNvPr id="12" name="Picture 2" descr="https://i.ya-webdesign.com/images/street-view-png-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955" y="532433"/>
            <a:ext cx="551681" cy="5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B52ED0B-B173-6641-83B5-DA416B6585CC}"/>
              </a:ext>
            </a:extLst>
          </p:cNvPr>
          <p:cNvGrpSpPr/>
          <p:nvPr/>
        </p:nvGrpSpPr>
        <p:grpSpPr>
          <a:xfrm>
            <a:off x="4941516" y="1232991"/>
            <a:ext cx="816929" cy="726794"/>
            <a:chOff x="1065213" y="1946276"/>
            <a:chExt cx="495300" cy="496888"/>
          </a:xfrm>
          <a:solidFill>
            <a:schemeClr val="bg2"/>
          </a:solidFill>
        </p:grpSpPr>
        <p:sp>
          <p:nvSpPr>
            <p:cNvPr id="14" name="Freeform 305">
              <a:extLst>
                <a:ext uri="{FF2B5EF4-FFF2-40B4-BE49-F238E27FC236}">
                  <a16:creationId xmlns:a16="http://schemas.microsoft.com/office/drawing/2014/main" id="{A8F0EEE7-7384-9F4F-8BF2-FA881497CE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213" y="2117726"/>
              <a:ext cx="495300" cy="325438"/>
            </a:xfrm>
            <a:custGeom>
              <a:avLst/>
              <a:gdLst>
                <a:gd name="T0" fmla="*/ 172 w 256"/>
                <a:gd name="T1" fmla="*/ 128 h 168"/>
                <a:gd name="T2" fmla="*/ 254 w 256"/>
                <a:gd name="T3" fmla="*/ 65 h 168"/>
                <a:gd name="T4" fmla="*/ 254 w 256"/>
                <a:gd name="T5" fmla="*/ 54 h 168"/>
                <a:gd name="T6" fmla="*/ 172 w 256"/>
                <a:gd name="T7" fmla="*/ 0 h 168"/>
                <a:gd name="T8" fmla="*/ 164 w 256"/>
                <a:gd name="T9" fmla="*/ 2 h 168"/>
                <a:gd name="T10" fmla="*/ 92 w 256"/>
                <a:gd name="T11" fmla="*/ 2 h 168"/>
                <a:gd name="T12" fmla="*/ 84 w 256"/>
                <a:gd name="T13" fmla="*/ 0 h 168"/>
                <a:gd name="T14" fmla="*/ 52 w 256"/>
                <a:gd name="T15" fmla="*/ 11 h 168"/>
                <a:gd name="T16" fmla="*/ 2 w 256"/>
                <a:gd name="T17" fmla="*/ 1 h 168"/>
                <a:gd name="T18" fmla="*/ 0 w 256"/>
                <a:gd name="T19" fmla="*/ 116 h 168"/>
                <a:gd name="T20" fmla="*/ 4 w 256"/>
                <a:gd name="T21" fmla="*/ 120 h 168"/>
                <a:gd name="T22" fmla="*/ 52 w 256"/>
                <a:gd name="T23" fmla="*/ 108 h 168"/>
                <a:gd name="T24" fmla="*/ 84 w 256"/>
                <a:gd name="T25" fmla="*/ 128 h 168"/>
                <a:gd name="T26" fmla="*/ 69 w 256"/>
                <a:gd name="T27" fmla="*/ 130 h 168"/>
                <a:gd name="T28" fmla="*/ 84 w 256"/>
                <a:gd name="T29" fmla="*/ 165 h 168"/>
                <a:gd name="T30" fmla="*/ 168 w 256"/>
                <a:gd name="T31" fmla="*/ 168 h 168"/>
                <a:gd name="T32" fmla="*/ 188 w 256"/>
                <a:gd name="T33" fmla="*/ 133 h 168"/>
                <a:gd name="T34" fmla="*/ 184 w 256"/>
                <a:gd name="T35" fmla="*/ 128 h 168"/>
                <a:gd name="T36" fmla="*/ 237 w 256"/>
                <a:gd name="T37" fmla="*/ 42 h 168"/>
                <a:gd name="T38" fmla="*/ 172 w 256"/>
                <a:gd name="T39" fmla="*/ 11 h 168"/>
                <a:gd name="T40" fmla="*/ 246 w 256"/>
                <a:gd name="T41" fmla="*/ 56 h 168"/>
                <a:gd name="T42" fmla="*/ 172 w 256"/>
                <a:gd name="T43" fmla="*/ 38 h 168"/>
                <a:gd name="T44" fmla="*/ 246 w 256"/>
                <a:gd name="T45" fmla="*/ 64 h 168"/>
                <a:gd name="T46" fmla="*/ 172 w 256"/>
                <a:gd name="T47" fmla="*/ 64 h 168"/>
                <a:gd name="T48" fmla="*/ 237 w 256"/>
                <a:gd name="T49" fmla="*/ 77 h 168"/>
                <a:gd name="T50" fmla="*/ 172 w 256"/>
                <a:gd name="T51" fmla="*/ 90 h 168"/>
                <a:gd name="T52" fmla="*/ 128 w 256"/>
                <a:gd name="T53" fmla="*/ 8 h 168"/>
                <a:gd name="T54" fmla="*/ 164 w 256"/>
                <a:gd name="T55" fmla="*/ 29 h 168"/>
                <a:gd name="T56" fmla="*/ 92 w 256"/>
                <a:gd name="T57" fmla="*/ 29 h 168"/>
                <a:gd name="T58" fmla="*/ 92 w 256"/>
                <a:gd name="T59" fmla="*/ 37 h 168"/>
                <a:gd name="T60" fmla="*/ 164 w 256"/>
                <a:gd name="T61" fmla="*/ 37 h 168"/>
                <a:gd name="T62" fmla="*/ 92 w 256"/>
                <a:gd name="T63" fmla="*/ 56 h 168"/>
                <a:gd name="T64" fmla="*/ 92 w 256"/>
                <a:gd name="T65" fmla="*/ 64 h 168"/>
                <a:gd name="T66" fmla="*/ 164 w 256"/>
                <a:gd name="T67" fmla="*/ 82 h 168"/>
                <a:gd name="T68" fmla="*/ 92 w 256"/>
                <a:gd name="T69" fmla="*/ 82 h 168"/>
                <a:gd name="T70" fmla="*/ 92 w 256"/>
                <a:gd name="T71" fmla="*/ 90 h 168"/>
                <a:gd name="T72" fmla="*/ 164 w 256"/>
                <a:gd name="T73" fmla="*/ 90 h 168"/>
                <a:gd name="T74" fmla="*/ 128 w 256"/>
                <a:gd name="T75" fmla="*/ 112 h 168"/>
                <a:gd name="T76" fmla="*/ 92 w 256"/>
                <a:gd name="T77" fmla="*/ 90 h 168"/>
                <a:gd name="T78" fmla="*/ 128 w 256"/>
                <a:gd name="T79" fmla="*/ 120 h 168"/>
                <a:gd name="T80" fmla="*/ 164 w 256"/>
                <a:gd name="T81" fmla="*/ 128 h 168"/>
                <a:gd name="T82" fmla="*/ 92 w 256"/>
                <a:gd name="T83" fmla="*/ 117 h 168"/>
                <a:gd name="T84" fmla="*/ 84 w 256"/>
                <a:gd name="T85" fmla="*/ 29 h 168"/>
                <a:gd name="T86" fmla="*/ 84 w 256"/>
                <a:gd name="T87" fmla="*/ 11 h 168"/>
                <a:gd name="T88" fmla="*/ 84 w 256"/>
                <a:gd name="T89" fmla="*/ 38 h 168"/>
                <a:gd name="T90" fmla="*/ 10 w 256"/>
                <a:gd name="T91" fmla="*/ 56 h 168"/>
                <a:gd name="T92" fmla="*/ 84 w 256"/>
                <a:gd name="T93" fmla="*/ 82 h 168"/>
                <a:gd name="T94" fmla="*/ 84 w 256"/>
                <a:gd name="T95" fmla="*/ 64 h 168"/>
                <a:gd name="T96" fmla="*/ 40 w 256"/>
                <a:gd name="T97" fmla="*/ 17 h 168"/>
                <a:gd name="T98" fmla="*/ 8 w 256"/>
                <a:gd name="T99" fmla="*/ 9 h 168"/>
                <a:gd name="T100" fmla="*/ 8 w 256"/>
                <a:gd name="T101" fmla="*/ 77 h 168"/>
                <a:gd name="T102" fmla="*/ 8 w 256"/>
                <a:gd name="T103" fmla="*/ 111 h 168"/>
                <a:gd name="T104" fmla="*/ 84 w 256"/>
                <a:gd name="T105" fmla="*/ 90 h 168"/>
                <a:gd name="T106" fmla="*/ 19 w 256"/>
                <a:gd name="T107" fmla="*/ 77 h 168"/>
                <a:gd name="T108" fmla="*/ 90 w 256"/>
                <a:gd name="T109" fmla="*/ 160 h 168"/>
                <a:gd name="T110" fmla="*/ 178 w 256"/>
                <a:gd name="T111" fmla="*/ 1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6" h="168">
                  <a:moveTo>
                    <a:pt x="184" y="128"/>
                  </a:moveTo>
                  <a:cubicBezTo>
                    <a:pt x="172" y="128"/>
                    <a:pt x="172" y="128"/>
                    <a:pt x="172" y="128"/>
                  </a:cubicBezTo>
                  <a:cubicBezTo>
                    <a:pt x="172" y="116"/>
                    <a:pt x="172" y="116"/>
                    <a:pt x="172" y="116"/>
                  </a:cubicBezTo>
                  <a:cubicBezTo>
                    <a:pt x="232" y="106"/>
                    <a:pt x="250" y="77"/>
                    <a:pt x="254" y="65"/>
                  </a:cubicBezTo>
                  <a:cubicBezTo>
                    <a:pt x="255" y="64"/>
                    <a:pt x="256" y="62"/>
                    <a:pt x="256" y="60"/>
                  </a:cubicBezTo>
                  <a:cubicBezTo>
                    <a:pt x="256" y="58"/>
                    <a:pt x="255" y="56"/>
                    <a:pt x="254" y="54"/>
                  </a:cubicBezTo>
                  <a:cubicBezTo>
                    <a:pt x="250" y="42"/>
                    <a:pt x="232" y="13"/>
                    <a:pt x="172" y="3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53" y="0"/>
                    <a:pt x="141" y="0"/>
                    <a:pt x="128" y="0"/>
                  </a:cubicBezTo>
                  <a:cubicBezTo>
                    <a:pt x="115" y="0"/>
                    <a:pt x="103" y="0"/>
                    <a:pt x="92" y="2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71" y="5"/>
                    <a:pt x="61" y="8"/>
                    <a:pt x="52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7"/>
                    <a:pt x="1" y="118"/>
                    <a:pt x="2" y="119"/>
                  </a:cubicBezTo>
                  <a:cubicBezTo>
                    <a:pt x="2" y="119"/>
                    <a:pt x="3" y="120"/>
                    <a:pt x="4" y="120"/>
                  </a:cubicBezTo>
                  <a:cubicBezTo>
                    <a:pt x="4" y="120"/>
                    <a:pt x="5" y="120"/>
                    <a:pt x="5" y="120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1" y="111"/>
                    <a:pt x="71" y="114"/>
                    <a:pt x="84" y="116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1" y="128"/>
                    <a:pt x="69" y="128"/>
                    <a:pt x="69" y="130"/>
                  </a:cubicBezTo>
                  <a:cubicBezTo>
                    <a:pt x="68" y="131"/>
                    <a:pt x="68" y="132"/>
                    <a:pt x="68" y="133"/>
                  </a:cubicBezTo>
                  <a:cubicBezTo>
                    <a:pt x="84" y="165"/>
                    <a:pt x="84" y="165"/>
                    <a:pt x="84" y="165"/>
                  </a:cubicBezTo>
                  <a:cubicBezTo>
                    <a:pt x="85" y="167"/>
                    <a:pt x="86" y="168"/>
                    <a:pt x="88" y="168"/>
                  </a:cubicBezTo>
                  <a:cubicBezTo>
                    <a:pt x="168" y="168"/>
                    <a:pt x="168" y="168"/>
                    <a:pt x="168" y="168"/>
                  </a:cubicBezTo>
                  <a:cubicBezTo>
                    <a:pt x="170" y="168"/>
                    <a:pt x="171" y="167"/>
                    <a:pt x="172" y="165"/>
                  </a:cubicBezTo>
                  <a:cubicBezTo>
                    <a:pt x="188" y="133"/>
                    <a:pt x="188" y="133"/>
                    <a:pt x="188" y="133"/>
                  </a:cubicBezTo>
                  <a:cubicBezTo>
                    <a:pt x="188" y="132"/>
                    <a:pt x="188" y="131"/>
                    <a:pt x="187" y="130"/>
                  </a:cubicBezTo>
                  <a:cubicBezTo>
                    <a:pt x="187" y="128"/>
                    <a:pt x="185" y="128"/>
                    <a:pt x="184" y="128"/>
                  </a:cubicBezTo>
                  <a:close/>
                  <a:moveTo>
                    <a:pt x="172" y="11"/>
                  </a:moveTo>
                  <a:cubicBezTo>
                    <a:pt x="207" y="17"/>
                    <a:pt x="227" y="31"/>
                    <a:pt x="237" y="42"/>
                  </a:cubicBezTo>
                  <a:cubicBezTo>
                    <a:pt x="221" y="36"/>
                    <a:pt x="198" y="32"/>
                    <a:pt x="172" y="29"/>
                  </a:cubicBezTo>
                  <a:lnTo>
                    <a:pt x="172" y="11"/>
                  </a:lnTo>
                  <a:close/>
                  <a:moveTo>
                    <a:pt x="172" y="38"/>
                  </a:moveTo>
                  <a:cubicBezTo>
                    <a:pt x="212" y="41"/>
                    <a:pt x="238" y="49"/>
                    <a:pt x="246" y="56"/>
                  </a:cubicBezTo>
                  <a:cubicBezTo>
                    <a:pt x="172" y="56"/>
                    <a:pt x="172" y="56"/>
                    <a:pt x="172" y="56"/>
                  </a:cubicBezTo>
                  <a:lnTo>
                    <a:pt x="172" y="38"/>
                  </a:lnTo>
                  <a:close/>
                  <a:moveTo>
                    <a:pt x="172" y="64"/>
                  </a:moveTo>
                  <a:cubicBezTo>
                    <a:pt x="246" y="64"/>
                    <a:pt x="246" y="64"/>
                    <a:pt x="246" y="64"/>
                  </a:cubicBezTo>
                  <a:cubicBezTo>
                    <a:pt x="238" y="71"/>
                    <a:pt x="212" y="78"/>
                    <a:pt x="172" y="82"/>
                  </a:cubicBezTo>
                  <a:lnTo>
                    <a:pt x="172" y="64"/>
                  </a:lnTo>
                  <a:close/>
                  <a:moveTo>
                    <a:pt x="172" y="90"/>
                  </a:moveTo>
                  <a:cubicBezTo>
                    <a:pt x="198" y="88"/>
                    <a:pt x="221" y="83"/>
                    <a:pt x="237" y="77"/>
                  </a:cubicBezTo>
                  <a:cubicBezTo>
                    <a:pt x="227" y="89"/>
                    <a:pt x="207" y="102"/>
                    <a:pt x="172" y="108"/>
                  </a:cubicBezTo>
                  <a:lnTo>
                    <a:pt x="172" y="90"/>
                  </a:lnTo>
                  <a:close/>
                  <a:moveTo>
                    <a:pt x="92" y="10"/>
                  </a:moveTo>
                  <a:cubicBezTo>
                    <a:pt x="103" y="9"/>
                    <a:pt x="115" y="8"/>
                    <a:pt x="128" y="8"/>
                  </a:cubicBezTo>
                  <a:cubicBezTo>
                    <a:pt x="141" y="8"/>
                    <a:pt x="153" y="9"/>
                    <a:pt x="164" y="10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52" y="28"/>
                    <a:pt x="140" y="28"/>
                    <a:pt x="128" y="28"/>
                  </a:cubicBezTo>
                  <a:cubicBezTo>
                    <a:pt x="116" y="28"/>
                    <a:pt x="104" y="28"/>
                    <a:pt x="92" y="29"/>
                  </a:cubicBezTo>
                  <a:lnTo>
                    <a:pt x="92" y="10"/>
                  </a:lnTo>
                  <a:close/>
                  <a:moveTo>
                    <a:pt x="92" y="37"/>
                  </a:moveTo>
                  <a:cubicBezTo>
                    <a:pt x="103" y="36"/>
                    <a:pt x="115" y="36"/>
                    <a:pt x="128" y="36"/>
                  </a:cubicBezTo>
                  <a:cubicBezTo>
                    <a:pt x="141" y="36"/>
                    <a:pt x="153" y="36"/>
                    <a:pt x="164" y="3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92" y="56"/>
                    <a:pt x="92" y="56"/>
                    <a:pt x="92" y="56"/>
                  </a:cubicBezTo>
                  <a:lnTo>
                    <a:pt x="92" y="37"/>
                  </a:lnTo>
                  <a:close/>
                  <a:moveTo>
                    <a:pt x="92" y="64"/>
                  </a:moveTo>
                  <a:cubicBezTo>
                    <a:pt x="164" y="64"/>
                    <a:pt x="164" y="64"/>
                    <a:pt x="164" y="64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53" y="83"/>
                    <a:pt x="141" y="84"/>
                    <a:pt x="128" y="84"/>
                  </a:cubicBezTo>
                  <a:cubicBezTo>
                    <a:pt x="115" y="84"/>
                    <a:pt x="103" y="83"/>
                    <a:pt x="92" y="82"/>
                  </a:cubicBezTo>
                  <a:lnTo>
                    <a:pt x="92" y="64"/>
                  </a:lnTo>
                  <a:close/>
                  <a:moveTo>
                    <a:pt x="92" y="90"/>
                  </a:moveTo>
                  <a:cubicBezTo>
                    <a:pt x="104" y="91"/>
                    <a:pt x="116" y="92"/>
                    <a:pt x="128" y="92"/>
                  </a:cubicBezTo>
                  <a:cubicBezTo>
                    <a:pt x="140" y="92"/>
                    <a:pt x="152" y="91"/>
                    <a:pt x="164" y="90"/>
                  </a:cubicBezTo>
                  <a:cubicBezTo>
                    <a:pt x="164" y="109"/>
                    <a:pt x="164" y="109"/>
                    <a:pt x="164" y="109"/>
                  </a:cubicBezTo>
                  <a:cubicBezTo>
                    <a:pt x="153" y="111"/>
                    <a:pt x="141" y="112"/>
                    <a:pt x="128" y="112"/>
                  </a:cubicBezTo>
                  <a:cubicBezTo>
                    <a:pt x="115" y="112"/>
                    <a:pt x="103" y="111"/>
                    <a:pt x="92" y="109"/>
                  </a:cubicBezTo>
                  <a:lnTo>
                    <a:pt x="92" y="90"/>
                  </a:lnTo>
                  <a:close/>
                  <a:moveTo>
                    <a:pt x="92" y="117"/>
                  </a:moveTo>
                  <a:cubicBezTo>
                    <a:pt x="103" y="119"/>
                    <a:pt x="115" y="120"/>
                    <a:pt x="128" y="120"/>
                  </a:cubicBezTo>
                  <a:cubicBezTo>
                    <a:pt x="141" y="120"/>
                    <a:pt x="153" y="119"/>
                    <a:pt x="164" y="117"/>
                  </a:cubicBezTo>
                  <a:cubicBezTo>
                    <a:pt x="164" y="128"/>
                    <a:pt x="164" y="128"/>
                    <a:pt x="164" y="128"/>
                  </a:cubicBezTo>
                  <a:cubicBezTo>
                    <a:pt x="92" y="128"/>
                    <a:pt x="92" y="128"/>
                    <a:pt x="92" y="128"/>
                  </a:cubicBezTo>
                  <a:lnTo>
                    <a:pt x="92" y="117"/>
                  </a:lnTo>
                  <a:close/>
                  <a:moveTo>
                    <a:pt x="84" y="11"/>
                  </a:moveTo>
                  <a:cubicBezTo>
                    <a:pt x="84" y="29"/>
                    <a:pt x="84" y="29"/>
                    <a:pt x="84" y="29"/>
                  </a:cubicBezTo>
                  <a:cubicBezTo>
                    <a:pt x="58" y="32"/>
                    <a:pt x="35" y="36"/>
                    <a:pt x="19" y="42"/>
                  </a:cubicBezTo>
                  <a:cubicBezTo>
                    <a:pt x="29" y="31"/>
                    <a:pt x="49" y="17"/>
                    <a:pt x="84" y="11"/>
                  </a:cubicBezTo>
                  <a:close/>
                  <a:moveTo>
                    <a:pt x="10" y="56"/>
                  </a:moveTo>
                  <a:cubicBezTo>
                    <a:pt x="18" y="49"/>
                    <a:pt x="44" y="41"/>
                    <a:pt x="84" y="38"/>
                  </a:cubicBezTo>
                  <a:cubicBezTo>
                    <a:pt x="84" y="56"/>
                    <a:pt x="84" y="56"/>
                    <a:pt x="84" y="56"/>
                  </a:cubicBezTo>
                  <a:lnTo>
                    <a:pt x="10" y="56"/>
                  </a:lnTo>
                  <a:close/>
                  <a:moveTo>
                    <a:pt x="84" y="64"/>
                  </a:moveTo>
                  <a:cubicBezTo>
                    <a:pt x="84" y="82"/>
                    <a:pt x="84" y="82"/>
                    <a:pt x="84" y="82"/>
                  </a:cubicBezTo>
                  <a:cubicBezTo>
                    <a:pt x="44" y="78"/>
                    <a:pt x="18" y="71"/>
                    <a:pt x="10" y="64"/>
                  </a:cubicBezTo>
                  <a:lnTo>
                    <a:pt x="84" y="64"/>
                  </a:lnTo>
                  <a:close/>
                  <a:moveTo>
                    <a:pt x="8" y="9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23" y="25"/>
                    <a:pt x="14" y="35"/>
                    <a:pt x="8" y="43"/>
                  </a:cubicBezTo>
                  <a:lnTo>
                    <a:pt x="8" y="9"/>
                  </a:lnTo>
                  <a:close/>
                  <a:moveTo>
                    <a:pt x="8" y="111"/>
                  </a:moveTo>
                  <a:cubicBezTo>
                    <a:pt x="8" y="77"/>
                    <a:pt x="8" y="77"/>
                    <a:pt x="8" y="77"/>
                  </a:cubicBezTo>
                  <a:cubicBezTo>
                    <a:pt x="14" y="85"/>
                    <a:pt x="23" y="94"/>
                    <a:pt x="40" y="103"/>
                  </a:cubicBezTo>
                  <a:lnTo>
                    <a:pt x="8" y="111"/>
                  </a:lnTo>
                  <a:close/>
                  <a:moveTo>
                    <a:pt x="19" y="77"/>
                  </a:moveTo>
                  <a:cubicBezTo>
                    <a:pt x="35" y="83"/>
                    <a:pt x="58" y="88"/>
                    <a:pt x="84" y="90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49" y="102"/>
                    <a:pt x="29" y="89"/>
                    <a:pt x="19" y="77"/>
                  </a:cubicBezTo>
                  <a:close/>
                  <a:moveTo>
                    <a:pt x="166" y="160"/>
                  </a:moveTo>
                  <a:cubicBezTo>
                    <a:pt x="90" y="160"/>
                    <a:pt x="90" y="160"/>
                    <a:pt x="90" y="160"/>
                  </a:cubicBezTo>
                  <a:cubicBezTo>
                    <a:pt x="78" y="136"/>
                    <a:pt x="78" y="136"/>
                    <a:pt x="78" y="136"/>
                  </a:cubicBezTo>
                  <a:cubicBezTo>
                    <a:pt x="178" y="136"/>
                    <a:pt x="178" y="136"/>
                    <a:pt x="178" y="136"/>
                  </a:cubicBezTo>
                  <a:lnTo>
                    <a:pt x="166" y="16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Rectangle 306">
              <a:extLst>
                <a:ext uri="{FF2B5EF4-FFF2-40B4-BE49-F238E27FC236}">
                  <a16:creationId xmlns:a16="http://schemas.microsoft.com/office/drawing/2014/main" id="{A9863B0F-749A-A54D-A967-02CAFEF18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26" y="2397126"/>
              <a:ext cx="15875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Rectangle 307">
              <a:extLst>
                <a:ext uri="{FF2B5EF4-FFF2-40B4-BE49-F238E27FC236}">
                  <a16:creationId xmlns:a16="http://schemas.microsoft.com/office/drawing/2014/main" id="{50381B9E-6E1A-164C-A6C7-7A95BE403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676" y="2397126"/>
              <a:ext cx="15875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Rectangle 308">
              <a:extLst>
                <a:ext uri="{FF2B5EF4-FFF2-40B4-BE49-F238E27FC236}">
                  <a16:creationId xmlns:a16="http://schemas.microsoft.com/office/drawing/2014/main" id="{8BA03B6F-6432-D942-9CE3-95D7D9D5A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763" y="2397126"/>
              <a:ext cx="1428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Rectangle 309">
              <a:extLst>
                <a:ext uri="{FF2B5EF4-FFF2-40B4-BE49-F238E27FC236}">
                  <a16:creationId xmlns:a16="http://schemas.microsoft.com/office/drawing/2014/main" id="{3A3D10DC-6E94-0048-9B21-D7158B9C7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1" y="2413001"/>
              <a:ext cx="77788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Rectangle 310">
              <a:extLst>
                <a:ext uri="{FF2B5EF4-FFF2-40B4-BE49-F238E27FC236}">
                  <a16:creationId xmlns:a16="http://schemas.microsoft.com/office/drawing/2014/main" id="{112E8676-DE15-754C-9828-10E96F12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213" y="2381251"/>
              <a:ext cx="4603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Freeform 311">
              <a:extLst>
                <a:ext uri="{FF2B5EF4-FFF2-40B4-BE49-F238E27FC236}">
                  <a16:creationId xmlns:a16="http://schemas.microsoft.com/office/drawing/2014/main" id="{5E919363-9D68-4D43-A7C4-8050A349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1946276"/>
              <a:ext cx="387350" cy="204788"/>
            </a:xfrm>
            <a:custGeom>
              <a:avLst/>
              <a:gdLst>
                <a:gd name="T0" fmla="*/ 40 w 200"/>
                <a:gd name="T1" fmla="*/ 56 h 105"/>
                <a:gd name="T2" fmla="*/ 44 w 200"/>
                <a:gd name="T3" fmla="*/ 52 h 105"/>
                <a:gd name="T4" fmla="*/ 88 w 200"/>
                <a:gd name="T5" fmla="*/ 8 h 105"/>
                <a:gd name="T6" fmla="*/ 125 w 200"/>
                <a:gd name="T7" fmla="*/ 26 h 105"/>
                <a:gd name="T8" fmla="*/ 130 w 200"/>
                <a:gd name="T9" fmla="*/ 27 h 105"/>
                <a:gd name="T10" fmla="*/ 140 w 200"/>
                <a:gd name="T11" fmla="*/ 24 h 105"/>
                <a:gd name="T12" fmla="*/ 156 w 200"/>
                <a:gd name="T13" fmla="*/ 40 h 105"/>
                <a:gd name="T14" fmla="*/ 153 w 200"/>
                <a:gd name="T15" fmla="*/ 49 h 105"/>
                <a:gd name="T16" fmla="*/ 152 w 200"/>
                <a:gd name="T17" fmla="*/ 53 h 105"/>
                <a:gd name="T18" fmla="*/ 156 w 200"/>
                <a:gd name="T19" fmla="*/ 56 h 105"/>
                <a:gd name="T20" fmla="*/ 160 w 200"/>
                <a:gd name="T21" fmla="*/ 56 h 105"/>
                <a:gd name="T22" fmla="*/ 192 w 200"/>
                <a:gd name="T23" fmla="*/ 88 h 105"/>
                <a:gd name="T24" fmla="*/ 189 w 200"/>
                <a:gd name="T25" fmla="*/ 102 h 105"/>
                <a:gd name="T26" fmla="*/ 196 w 200"/>
                <a:gd name="T27" fmla="*/ 105 h 105"/>
                <a:gd name="T28" fmla="*/ 200 w 200"/>
                <a:gd name="T29" fmla="*/ 88 h 105"/>
                <a:gd name="T30" fmla="*/ 163 w 200"/>
                <a:gd name="T31" fmla="*/ 48 h 105"/>
                <a:gd name="T32" fmla="*/ 164 w 200"/>
                <a:gd name="T33" fmla="*/ 40 h 105"/>
                <a:gd name="T34" fmla="*/ 140 w 200"/>
                <a:gd name="T35" fmla="*/ 16 h 105"/>
                <a:gd name="T36" fmla="*/ 129 w 200"/>
                <a:gd name="T37" fmla="*/ 18 h 105"/>
                <a:gd name="T38" fmla="*/ 88 w 200"/>
                <a:gd name="T39" fmla="*/ 0 h 105"/>
                <a:gd name="T40" fmla="*/ 36 w 200"/>
                <a:gd name="T41" fmla="*/ 48 h 105"/>
                <a:gd name="T42" fmla="*/ 0 w 200"/>
                <a:gd name="T43" fmla="*/ 88 h 105"/>
                <a:gd name="T44" fmla="*/ 8 w 200"/>
                <a:gd name="T45" fmla="*/ 88 h 105"/>
                <a:gd name="T46" fmla="*/ 40 w 200"/>
                <a:gd name="T47" fmla="*/ 5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" h="105">
                  <a:moveTo>
                    <a:pt x="40" y="56"/>
                  </a:moveTo>
                  <a:cubicBezTo>
                    <a:pt x="42" y="56"/>
                    <a:pt x="44" y="54"/>
                    <a:pt x="44" y="52"/>
                  </a:cubicBezTo>
                  <a:cubicBezTo>
                    <a:pt x="44" y="27"/>
                    <a:pt x="64" y="8"/>
                    <a:pt x="88" y="8"/>
                  </a:cubicBezTo>
                  <a:cubicBezTo>
                    <a:pt x="103" y="8"/>
                    <a:pt x="115" y="14"/>
                    <a:pt x="125" y="26"/>
                  </a:cubicBezTo>
                  <a:cubicBezTo>
                    <a:pt x="126" y="28"/>
                    <a:pt x="129" y="28"/>
                    <a:pt x="130" y="27"/>
                  </a:cubicBezTo>
                  <a:cubicBezTo>
                    <a:pt x="133" y="25"/>
                    <a:pt x="136" y="24"/>
                    <a:pt x="140" y="24"/>
                  </a:cubicBezTo>
                  <a:cubicBezTo>
                    <a:pt x="149" y="24"/>
                    <a:pt x="156" y="31"/>
                    <a:pt x="156" y="40"/>
                  </a:cubicBezTo>
                  <a:cubicBezTo>
                    <a:pt x="156" y="43"/>
                    <a:pt x="155" y="46"/>
                    <a:pt x="153" y="49"/>
                  </a:cubicBezTo>
                  <a:cubicBezTo>
                    <a:pt x="152" y="50"/>
                    <a:pt x="152" y="52"/>
                    <a:pt x="152" y="53"/>
                  </a:cubicBezTo>
                  <a:cubicBezTo>
                    <a:pt x="153" y="55"/>
                    <a:pt x="154" y="56"/>
                    <a:pt x="156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78" y="56"/>
                    <a:pt x="192" y="70"/>
                    <a:pt x="192" y="88"/>
                  </a:cubicBezTo>
                  <a:cubicBezTo>
                    <a:pt x="192" y="93"/>
                    <a:pt x="191" y="97"/>
                    <a:pt x="189" y="102"/>
                  </a:cubicBezTo>
                  <a:cubicBezTo>
                    <a:pt x="196" y="105"/>
                    <a:pt x="196" y="105"/>
                    <a:pt x="196" y="105"/>
                  </a:cubicBezTo>
                  <a:cubicBezTo>
                    <a:pt x="199" y="100"/>
                    <a:pt x="200" y="94"/>
                    <a:pt x="200" y="88"/>
                  </a:cubicBezTo>
                  <a:cubicBezTo>
                    <a:pt x="200" y="66"/>
                    <a:pt x="183" y="49"/>
                    <a:pt x="163" y="48"/>
                  </a:cubicBezTo>
                  <a:cubicBezTo>
                    <a:pt x="164" y="45"/>
                    <a:pt x="164" y="42"/>
                    <a:pt x="164" y="40"/>
                  </a:cubicBezTo>
                  <a:cubicBezTo>
                    <a:pt x="164" y="26"/>
                    <a:pt x="153" y="16"/>
                    <a:pt x="140" y="16"/>
                  </a:cubicBezTo>
                  <a:cubicBezTo>
                    <a:pt x="136" y="16"/>
                    <a:pt x="132" y="17"/>
                    <a:pt x="129" y="18"/>
                  </a:cubicBezTo>
                  <a:cubicBezTo>
                    <a:pt x="118" y="6"/>
                    <a:pt x="104" y="0"/>
                    <a:pt x="88" y="0"/>
                  </a:cubicBezTo>
                  <a:cubicBezTo>
                    <a:pt x="61" y="0"/>
                    <a:pt x="38" y="21"/>
                    <a:pt x="36" y="48"/>
                  </a:cubicBezTo>
                  <a:cubicBezTo>
                    <a:pt x="16" y="50"/>
                    <a:pt x="0" y="67"/>
                    <a:pt x="0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70"/>
                    <a:pt x="22" y="56"/>
                    <a:pt x="40" y="56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Rectangle 312">
              <a:extLst>
                <a:ext uri="{FF2B5EF4-FFF2-40B4-BE49-F238E27FC236}">
                  <a16:creationId xmlns:a16="http://schemas.microsoft.com/office/drawing/2014/main" id="{1B48A4E3-63BA-B845-9370-07B329FFB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313" y="2397126"/>
              <a:ext cx="76200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 313">
              <a:extLst>
                <a:ext uri="{FF2B5EF4-FFF2-40B4-BE49-F238E27FC236}">
                  <a16:creationId xmlns:a16="http://schemas.microsoft.com/office/drawing/2014/main" id="{B7BAAFF6-71C3-A840-B1BC-4E205DCCD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088" y="2413001"/>
              <a:ext cx="14288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Rectangle 314">
              <a:extLst>
                <a:ext uri="{FF2B5EF4-FFF2-40B4-BE49-F238E27FC236}">
                  <a16:creationId xmlns:a16="http://schemas.microsoft.com/office/drawing/2014/main" id="{BACCDAFB-6893-744B-9D07-820E4EED8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688" y="2397126"/>
              <a:ext cx="31750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Rectangle 315">
              <a:extLst>
                <a:ext uri="{FF2B5EF4-FFF2-40B4-BE49-F238E27FC236}">
                  <a16:creationId xmlns:a16="http://schemas.microsoft.com/office/drawing/2014/main" id="{857E8B3C-BFEF-8348-9C91-588335FC8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126" y="2381251"/>
              <a:ext cx="4603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A4EAAF6-73BF-43D3-A38C-A3F4DDD3EA54}"/>
              </a:ext>
            </a:extLst>
          </p:cNvPr>
          <p:cNvGrpSpPr/>
          <p:nvPr/>
        </p:nvGrpSpPr>
        <p:grpSpPr>
          <a:xfrm>
            <a:off x="8108918" y="2715766"/>
            <a:ext cx="857534" cy="598274"/>
            <a:chOff x="1879601" y="2924176"/>
            <a:chExt cx="495300" cy="341313"/>
          </a:xfrm>
          <a:solidFill>
            <a:schemeClr val="bg2"/>
          </a:solidFill>
        </p:grpSpPr>
        <p:sp>
          <p:nvSpPr>
            <p:cNvPr id="26" name="Line 513">
              <a:extLst>
                <a:ext uri="{FF2B5EF4-FFF2-40B4-BE49-F238E27FC236}">
                  <a16:creationId xmlns:a16="http://schemas.microsoft.com/office/drawing/2014/main" id="{C39FF104-0AD7-4183-A982-8473D0F14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Line 514">
              <a:extLst>
                <a:ext uri="{FF2B5EF4-FFF2-40B4-BE49-F238E27FC236}">
                  <a16:creationId xmlns:a16="http://schemas.microsoft.com/office/drawing/2014/main" id="{30453A25-6363-4B59-B0F1-87C428CCA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526" y="3087689"/>
              <a:ext cx="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 515">
              <a:extLst>
                <a:ext uri="{FF2B5EF4-FFF2-40B4-BE49-F238E27FC236}">
                  <a16:creationId xmlns:a16="http://schemas.microsoft.com/office/drawing/2014/main" id="{9F1EC10B-187C-4BB1-97EA-F0169CAD1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079751"/>
              <a:ext cx="255588" cy="109538"/>
            </a:xfrm>
            <a:custGeom>
              <a:avLst/>
              <a:gdLst>
                <a:gd name="T0" fmla="*/ 64 w 132"/>
                <a:gd name="T1" fmla="*/ 56 h 56"/>
                <a:gd name="T2" fmla="*/ 56 w 132"/>
                <a:gd name="T3" fmla="*/ 56 h 56"/>
                <a:gd name="T4" fmla="*/ 72 w 132"/>
                <a:gd name="T5" fmla="*/ 40 h 56"/>
                <a:gd name="T6" fmla="*/ 116 w 132"/>
                <a:gd name="T7" fmla="*/ 40 h 56"/>
                <a:gd name="T8" fmla="*/ 124 w 132"/>
                <a:gd name="T9" fmla="*/ 32 h 56"/>
                <a:gd name="T10" fmla="*/ 116 w 132"/>
                <a:gd name="T11" fmla="*/ 24 h 56"/>
                <a:gd name="T12" fmla="*/ 79 w 132"/>
                <a:gd name="T13" fmla="*/ 24 h 56"/>
                <a:gd name="T14" fmla="*/ 35 w 132"/>
                <a:gd name="T15" fmla="*/ 8 h 56"/>
                <a:gd name="T16" fmla="*/ 0 w 132"/>
                <a:gd name="T17" fmla="*/ 8 h 56"/>
                <a:gd name="T18" fmla="*/ 0 w 132"/>
                <a:gd name="T19" fmla="*/ 0 h 56"/>
                <a:gd name="T20" fmla="*/ 37 w 132"/>
                <a:gd name="T21" fmla="*/ 0 h 56"/>
                <a:gd name="T22" fmla="*/ 81 w 132"/>
                <a:gd name="T23" fmla="*/ 16 h 56"/>
                <a:gd name="T24" fmla="*/ 116 w 132"/>
                <a:gd name="T25" fmla="*/ 16 h 56"/>
                <a:gd name="T26" fmla="*/ 132 w 132"/>
                <a:gd name="T27" fmla="*/ 32 h 56"/>
                <a:gd name="T28" fmla="*/ 116 w 132"/>
                <a:gd name="T29" fmla="*/ 48 h 56"/>
                <a:gd name="T30" fmla="*/ 72 w 132"/>
                <a:gd name="T31" fmla="*/ 48 h 56"/>
                <a:gd name="T32" fmla="*/ 64 w 132"/>
                <a:gd name="T3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2" h="56">
                  <a:moveTo>
                    <a:pt x="64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47"/>
                    <a:pt x="63" y="40"/>
                    <a:pt x="72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40"/>
                    <a:pt x="124" y="36"/>
                    <a:pt x="124" y="32"/>
                  </a:cubicBezTo>
                  <a:cubicBezTo>
                    <a:pt x="124" y="27"/>
                    <a:pt x="120" y="24"/>
                    <a:pt x="116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25" y="16"/>
                    <a:pt x="132" y="23"/>
                    <a:pt x="132" y="32"/>
                  </a:cubicBezTo>
                  <a:cubicBezTo>
                    <a:pt x="132" y="41"/>
                    <a:pt x="125" y="48"/>
                    <a:pt x="116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8" y="48"/>
                    <a:pt x="64" y="51"/>
                    <a:pt x="64" y="56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Freeform 516">
              <a:extLst>
                <a:ext uri="{FF2B5EF4-FFF2-40B4-BE49-F238E27FC236}">
                  <a16:creationId xmlns:a16="http://schemas.microsoft.com/office/drawing/2014/main" id="{424462B7-64A5-41A7-B885-C4C70EC5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111501"/>
              <a:ext cx="395288" cy="153988"/>
            </a:xfrm>
            <a:custGeom>
              <a:avLst/>
              <a:gdLst>
                <a:gd name="T0" fmla="*/ 97 w 204"/>
                <a:gd name="T1" fmla="*/ 80 h 80"/>
                <a:gd name="T2" fmla="*/ 87 w 204"/>
                <a:gd name="T3" fmla="*/ 80 h 80"/>
                <a:gd name="T4" fmla="*/ 19 w 204"/>
                <a:gd name="T5" fmla="*/ 56 h 80"/>
                <a:gd name="T6" fmla="*/ 0 w 204"/>
                <a:gd name="T7" fmla="*/ 56 h 80"/>
                <a:gd name="T8" fmla="*/ 0 w 204"/>
                <a:gd name="T9" fmla="*/ 48 h 80"/>
                <a:gd name="T10" fmla="*/ 21 w 204"/>
                <a:gd name="T11" fmla="*/ 48 h 80"/>
                <a:gd name="T12" fmla="*/ 89 w 204"/>
                <a:gd name="T13" fmla="*/ 72 h 80"/>
                <a:gd name="T14" fmla="*/ 95 w 204"/>
                <a:gd name="T15" fmla="*/ 72 h 80"/>
                <a:gd name="T16" fmla="*/ 194 w 204"/>
                <a:gd name="T17" fmla="*/ 20 h 80"/>
                <a:gd name="T18" fmla="*/ 196 w 204"/>
                <a:gd name="T19" fmla="*/ 16 h 80"/>
                <a:gd name="T20" fmla="*/ 189 w 204"/>
                <a:gd name="T21" fmla="*/ 8 h 80"/>
                <a:gd name="T22" fmla="*/ 125 w 204"/>
                <a:gd name="T23" fmla="*/ 27 h 80"/>
                <a:gd name="T24" fmla="*/ 123 w 204"/>
                <a:gd name="T25" fmla="*/ 20 h 80"/>
                <a:gd name="T26" fmla="*/ 188 w 204"/>
                <a:gd name="T27" fmla="*/ 0 h 80"/>
                <a:gd name="T28" fmla="*/ 204 w 204"/>
                <a:gd name="T29" fmla="*/ 16 h 80"/>
                <a:gd name="T30" fmla="*/ 199 w 204"/>
                <a:gd name="T31" fmla="*/ 27 h 80"/>
                <a:gd name="T32" fmla="*/ 198 w 204"/>
                <a:gd name="T33" fmla="*/ 27 h 80"/>
                <a:gd name="T34" fmla="*/ 97 w 204"/>
                <a:gd name="T3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80">
                  <a:moveTo>
                    <a:pt x="97" y="80"/>
                  </a:moveTo>
                  <a:cubicBezTo>
                    <a:pt x="87" y="80"/>
                    <a:pt x="87" y="80"/>
                    <a:pt x="87" y="8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5" y="19"/>
                    <a:pt x="196" y="17"/>
                    <a:pt x="196" y="16"/>
                  </a:cubicBezTo>
                  <a:cubicBezTo>
                    <a:pt x="196" y="11"/>
                    <a:pt x="193" y="8"/>
                    <a:pt x="189" y="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7" y="0"/>
                    <a:pt x="204" y="7"/>
                    <a:pt x="204" y="16"/>
                  </a:cubicBezTo>
                  <a:cubicBezTo>
                    <a:pt x="204" y="21"/>
                    <a:pt x="199" y="26"/>
                    <a:pt x="199" y="27"/>
                  </a:cubicBezTo>
                  <a:cubicBezTo>
                    <a:pt x="198" y="27"/>
                    <a:pt x="198" y="27"/>
                    <a:pt x="198" y="27"/>
                  </a:cubicBezTo>
                  <a:lnTo>
                    <a:pt x="97" y="8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 517">
              <a:extLst>
                <a:ext uri="{FF2B5EF4-FFF2-40B4-BE49-F238E27FC236}">
                  <a16:creationId xmlns:a16="http://schemas.microsoft.com/office/drawing/2014/main" id="{ED6351C8-E651-4675-B304-9445997C9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3189289"/>
              <a:ext cx="14288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ectangle 518">
              <a:extLst>
                <a:ext uri="{FF2B5EF4-FFF2-40B4-BE49-F238E27FC236}">
                  <a16:creationId xmlns:a16="http://schemas.microsoft.com/office/drawing/2014/main" id="{23044439-4B8F-426C-8759-036603992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3189289"/>
              <a:ext cx="15875" cy="1428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 519">
              <a:extLst>
                <a:ext uri="{FF2B5EF4-FFF2-40B4-BE49-F238E27FC236}">
                  <a16:creationId xmlns:a16="http://schemas.microsoft.com/office/drawing/2014/main" id="{630994C5-A4B8-4FDF-95CF-23B45627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1" y="3063876"/>
              <a:ext cx="107950" cy="171450"/>
            </a:xfrm>
            <a:custGeom>
              <a:avLst/>
              <a:gdLst>
                <a:gd name="T0" fmla="*/ 48 w 56"/>
                <a:gd name="T1" fmla="*/ 88 h 88"/>
                <a:gd name="T2" fmla="*/ 0 w 56"/>
                <a:gd name="T3" fmla="*/ 88 h 88"/>
                <a:gd name="T4" fmla="*/ 0 w 56"/>
                <a:gd name="T5" fmla="*/ 80 h 88"/>
                <a:gd name="T6" fmla="*/ 48 w 56"/>
                <a:gd name="T7" fmla="*/ 80 h 88"/>
                <a:gd name="T8" fmla="*/ 48 w 56"/>
                <a:gd name="T9" fmla="*/ 8 h 88"/>
                <a:gd name="T10" fmla="*/ 0 w 56"/>
                <a:gd name="T11" fmla="*/ 8 h 88"/>
                <a:gd name="T12" fmla="*/ 0 w 56"/>
                <a:gd name="T13" fmla="*/ 0 h 88"/>
                <a:gd name="T14" fmla="*/ 48 w 56"/>
                <a:gd name="T15" fmla="*/ 0 h 88"/>
                <a:gd name="T16" fmla="*/ 56 w 56"/>
                <a:gd name="T17" fmla="*/ 8 h 88"/>
                <a:gd name="T18" fmla="*/ 56 w 56"/>
                <a:gd name="T19" fmla="*/ 80 h 88"/>
                <a:gd name="T20" fmla="*/ 48 w 56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8">
                  <a:moveTo>
                    <a:pt x="48" y="88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0"/>
                    <a:pt x="56" y="3"/>
                    <a:pt x="56" y="8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4"/>
                    <a:pt x="52" y="88"/>
                    <a:pt x="48" y="88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 520">
              <a:extLst>
                <a:ext uri="{FF2B5EF4-FFF2-40B4-BE49-F238E27FC236}">
                  <a16:creationId xmlns:a16="http://schemas.microsoft.com/office/drawing/2014/main" id="{F6862BC8-2725-405B-921B-DFAABA340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3426" y="2924176"/>
              <a:ext cx="371475" cy="77788"/>
            </a:xfrm>
            <a:custGeom>
              <a:avLst/>
              <a:gdLst>
                <a:gd name="T0" fmla="*/ 188 w 192"/>
                <a:gd name="T1" fmla="*/ 40 h 40"/>
                <a:gd name="T2" fmla="*/ 4 w 192"/>
                <a:gd name="T3" fmla="*/ 40 h 40"/>
                <a:gd name="T4" fmla="*/ 1 w 192"/>
                <a:gd name="T5" fmla="*/ 38 h 40"/>
                <a:gd name="T6" fmla="*/ 0 w 192"/>
                <a:gd name="T7" fmla="*/ 34 h 40"/>
                <a:gd name="T8" fmla="*/ 16 w 192"/>
                <a:gd name="T9" fmla="*/ 2 h 40"/>
                <a:gd name="T10" fmla="*/ 20 w 192"/>
                <a:gd name="T11" fmla="*/ 0 h 40"/>
                <a:gd name="T12" fmla="*/ 84 w 192"/>
                <a:gd name="T13" fmla="*/ 0 h 40"/>
                <a:gd name="T14" fmla="*/ 85 w 192"/>
                <a:gd name="T15" fmla="*/ 0 h 40"/>
                <a:gd name="T16" fmla="*/ 189 w 192"/>
                <a:gd name="T17" fmla="*/ 20 h 40"/>
                <a:gd name="T18" fmla="*/ 192 w 192"/>
                <a:gd name="T19" fmla="*/ 24 h 40"/>
                <a:gd name="T20" fmla="*/ 192 w 192"/>
                <a:gd name="T21" fmla="*/ 36 h 40"/>
                <a:gd name="T22" fmla="*/ 188 w 192"/>
                <a:gd name="T23" fmla="*/ 40 h 40"/>
                <a:gd name="T24" fmla="*/ 10 w 192"/>
                <a:gd name="T25" fmla="*/ 32 h 40"/>
                <a:gd name="T26" fmla="*/ 184 w 192"/>
                <a:gd name="T27" fmla="*/ 32 h 40"/>
                <a:gd name="T28" fmla="*/ 184 w 192"/>
                <a:gd name="T29" fmla="*/ 27 h 40"/>
                <a:gd name="T30" fmla="*/ 84 w 192"/>
                <a:gd name="T31" fmla="*/ 8 h 40"/>
                <a:gd name="T32" fmla="*/ 22 w 192"/>
                <a:gd name="T33" fmla="*/ 8 h 40"/>
                <a:gd name="T34" fmla="*/ 10 w 192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40">
                  <a:moveTo>
                    <a:pt x="188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8"/>
                  </a:cubicBezTo>
                  <a:cubicBezTo>
                    <a:pt x="0" y="37"/>
                    <a:pt x="0" y="35"/>
                    <a:pt x="0" y="3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2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5" y="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1" y="20"/>
                    <a:pt x="192" y="22"/>
                    <a:pt x="192" y="24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8"/>
                    <a:pt x="190" y="40"/>
                    <a:pt x="188" y="40"/>
                  </a:cubicBezTo>
                  <a:close/>
                  <a:moveTo>
                    <a:pt x="10" y="32"/>
                  </a:moveTo>
                  <a:cubicBezTo>
                    <a:pt x="184" y="32"/>
                    <a:pt x="184" y="32"/>
                    <a:pt x="184" y="32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22" y="8"/>
                    <a:pt x="22" y="8"/>
                    <a:pt x="22" y="8"/>
                  </a:cubicBezTo>
                  <a:lnTo>
                    <a:pt x="10" y="32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Freeform 521">
              <a:extLst>
                <a:ext uri="{FF2B5EF4-FFF2-40B4-BE49-F238E27FC236}">
                  <a16:creationId xmlns:a16="http://schemas.microsoft.com/office/drawing/2014/main" id="{5E673D04-8B1E-48C0-9C96-3EFD4358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2924176"/>
              <a:ext cx="46038" cy="73025"/>
            </a:xfrm>
            <a:custGeom>
              <a:avLst/>
              <a:gdLst>
                <a:gd name="T0" fmla="*/ 16 w 24"/>
                <a:gd name="T1" fmla="*/ 37 h 37"/>
                <a:gd name="T2" fmla="*/ 0 w 24"/>
                <a:gd name="T3" fmla="*/ 5 h 37"/>
                <a:gd name="T4" fmla="*/ 1 w 24"/>
                <a:gd name="T5" fmla="*/ 2 h 37"/>
                <a:gd name="T6" fmla="*/ 4 w 24"/>
                <a:gd name="T7" fmla="*/ 0 h 37"/>
                <a:gd name="T8" fmla="*/ 24 w 24"/>
                <a:gd name="T9" fmla="*/ 0 h 37"/>
                <a:gd name="T10" fmla="*/ 24 w 24"/>
                <a:gd name="T11" fmla="*/ 8 h 37"/>
                <a:gd name="T12" fmla="*/ 10 w 24"/>
                <a:gd name="T13" fmla="*/ 8 h 37"/>
                <a:gd name="T14" fmla="*/ 24 w 24"/>
                <a:gd name="T15" fmla="*/ 34 h 37"/>
                <a:gd name="T16" fmla="*/ 16 w 24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7">
                  <a:moveTo>
                    <a:pt x="16" y="37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24" y="34"/>
                    <a:pt x="24" y="34"/>
                    <a:pt x="24" y="34"/>
                  </a:cubicBezTo>
                  <a:lnTo>
                    <a:pt x="16" y="37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522">
              <a:extLst>
                <a:ext uri="{FF2B5EF4-FFF2-40B4-BE49-F238E27FC236}">
                  <a16:creationId xmlns:a16="http://schemas.microsoft.com/office/drawing/2014/main" id="{C6CD1BA7-1AD6-45FF-BAB9-4C1CCD721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526" y="2986089"/>
              <a:ext cx="327025" cy="63500"/>
            </a:xfrm>
            <a:custGeom>
              <a:avLst/>
              <a:gdLst>
                <a:gd name="T0" fmla="*/ 52 w 169"/>
                <a:gd name="T1" fmla="*/ 32 h 32"/>
                <a:gd name="T2" fmla="*/ 12 w 169"/>
                <a:gd name="T3" fmla="*/ 32 h 32"/>
                <a:gd name="T4" fmla="*/ 8 w 169"/>
                <a:gd name="T5" fmla="*/ 29 h 32"/>
                <a:gd name="T6" fmla="*/ 0 w 169"/>
                <a:gd name="T7" fmla="*/ 5 h 32"/>
                <a:gd name="T8" fmla="*/ 8 w 169"/>
                <a:gd name="T9" fmla="*/ 2 h 32"/>
                <a:gd name="T10" fmla="*/ 15 w 169"/>
                <a:gd name="T11" fmla="*/ 24 h 32"/>
                <a:gd name="T12" fmla="*/ 52 w 169"/>
                <a:gd name="T13" fmla="*/ 24 h 32"/>
                <a:gd name="T14" fmla="*/ 167 w 169"/>
                <a:gd name="T15" fmla="*/ 0 h 32"/>
                <a:gd name="T16" fmla="*/ 169 w 169"/>
                <a:gd name="T17" fmla="*/ 8 h 32"/>
                <a:gd name="T18" fmla="*/ 53 w 169"/>
                <a:gd name="T19" fmla="*/ 32 h 32"/>
                <a:gd name="T20" fmla="*/ 52 w 169"/>
                <a:gd name="T2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" h="32">
                  <a:moveTo>
                    <a:pt x="5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2" y="32"/>
                    <a:pt x="52" y="3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Rectangle 523">
              <a:extLst>
                <a:ext uri="{FF2B5EF4-FFF2-40B4-BE49-F238E27FC236}">
                  <a16:creationId xmlns:a16="http://schemas.microsoft.com/office/drawing/2014/main" id="{CE8ECCD0-2810-43F2-8CB9-B9B519D5C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24176"/>
              <a:ext cx="76200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Rectangle 524">
              <a:extLst>
                <a:ext uri="{FF2B5EF4-FFF2-40B4-BE49-F238E27FC236}">
                  <a16:creationId xmlns:a16="http://schemas.microsoft.com/office/drawing/2014/main" id="{41BC4472-F333-4E72-A8D0-E9E96AE4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2955926"/>
              <a:ext cx="53975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Rectangle 525">
              <a:extLst>
                <a:ext uri="{FF2B5EF4-FFF2-40B4-BE49-F238E27FC236}">
                  <a16:creationId xmlns:a16="http://schemas.microsoft.com/office/drawing/2014/main" id="{975D8B4C-BD90-48FD-BE2C-B75965354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513" y="2986089"/>
              <a:ext cx="30163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Rectangle 526">
              <a:extLst>
                <a:ext uri="{FF2B5EF4-FFF2-40B4-BE49-F238E27FC236}">
                  <a16:creationId xmlns:a16="http://schemas.microsoft.com/office/drawing/2014/main" id="{D3AF0AB3-835F-4AE5-AF45-48B7D29FE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1" y="2986089"/>
              <a:ext cx="46038" cy="158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1218895"/>
              <a:endParaRPr lang="ru-RU" sz="48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15.8</a:t>
            </a:r>
          </a:p>
        </p:txBody>
      </p:sp>
    </p:spTree>
    <p:extLst>
      <p:ext uri="{BB962C8B-B14F-4D97-AF65-F5344CB8AC3E}">
        <p14:creationId xmlns:p14="http://schemas.microsoft.com/office/powerpoint/2010/main" val="2526291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ФОНД ПОДДЕРЖКИ ВНЕШНЕЭКОНОМИЧЕСКОЙ ДЕЯТЕЛЬНОСТИ МОСКОВСКОЙ ОБЛАСТИ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Заместитель министра - Логинов Антон Владимирович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4-08-30</a:t>
            </a:r>
          </a:p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LoginovAV@Mosreg.ru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8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16</a:t>
            </a:r>
          </a:p>
        </p:txBody>
      </p:sp>
      <p:sp>
        <p:nvSpPr>
          <p:cNvPr id="1048925" name="Прямоугольник 6"/>
          <p:cNvSpPr/>
          <p:nvPr/>
        </p:nvSpPr>
        <p:spPr>
          <a:xfrm>
            <a:off x="1187624" y="2283718"/>
            <a:ext cx="72322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Региональные направления поддержки внешнеэкономической деятельности предприятий Московской области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8" name="TextBox 58"/>
          <p:cNvSpPr txBox="1"/>
          <p:nvPr/>
        </p:nvSpPr>
        <p:spPr>
          <a:xfrm>
            <a:off x="611560" y="175741"/>
            <a:ext cx="8532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поддержки внешнеэкономической деятельности Московской области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www.exportmo.ru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+7 (495) 150-39-41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info@exportmo.ru</a:t>
            </a:r>
          </a:p>
        </p:txBody>
      </p:sp>
      <p:pic>
        <p:nvPicPr>
          <p:cNvPr id="209724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30" name="Прямоугольник 12"/>
          <p:cNvSpPr/>
          <p:nvPr/>
        </p:nvSpPr>
        <p:spPr>
          <a:xfrm>
            <a:off x="333163" y="1163815"/>
            <a:ext cx="22946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Консультирование по вопросам экспортной деятельности 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( в том числе сопровождение взаимодействия предприятий с АО «Российский экспортный центр» и АО «ЭКСАР»)</a:t>
            </a:r>
          </a:p>
        </p:txBody>
      </p:sp>
      <p:sp>
        <p:nvSpPr>
          <p:cNvPr id="1048931" name="Прямоугольник 16"/>
          <p:cNvSpPr/>
          <p:nvPr/>
        </p:nvSpPr>
        <p:spPr>
          <a:xfrm>
            <a:off x="6300192" y="1182644"/>
            <a:ext cx="24734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Участие в выставках в России на коллективном либо индивидуальном стенде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- Индивидуальный стенд – не более 300 тыс. руб.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- Коллективный стенд – не более 1 млн руб.</a:t>
            </a:r>
          </a:p>
        </p:txBody>
      </p:sp>
      <p:sp>
        <p:nvSpPr>
          <p:cNvPr id="1048932" name="Прямоугольник 18"/>
          <p:cNvSpPr/>
          <p:nvPr/>
        </p:nvSpPr>
        <p:spPr>
          <a:xfrm>
            <a:off x="3338736" y="1413476"/>
            <a:ext cx="2313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Проведение учебных мероприятий по экспорту: семинары, </a:t>
            </a:r>
            <a:r>
              <a:rPr lang="ru-RU" sz="1200" dirty="0" err="1">
                <a:latin typeface="Century Gothic" panose="020B0502020202020204" pitchFamily="34" charset="0"/>
              </a:rPr>
              <a:t>вебинары</a:t>
            </a:r>
            <a:r>
              <a:rPr lang="ru-RU" sz="1200" dirty="0">
                <a:latin typeface="Century Gothic" panose="020B0502020202020204" pitchFamily="34" charset="0"/>
              </a:rPr>
              <a:t>, круглые столы</a:t>
            </a:r>
          </a:p>
        </p:txBody>
      </p:sp>
      <p:sp>
        <p:nvSpPr>
          <p:cNvPr id="1048933" name="Прямоугольник 19"/>
          <p:cNvSpPr/>
          <p:nvPr/>
        </p:nvSpPr>
        <p:spPr>
          <a:xfrm>
            <a:off x="3338736" y="3153201"/>
            <a:ext cx="2313384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Учебная программа «Экспортный акселератор» 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(В настоящее время оказывается содействие в участии в программе «Экспортный акселератор» Сбербанка)</a:t>
            </a:r>
          </a:p>
        </p:txBody>
      </p:sp>
      <p:cxnSp>
        <p:nvCxnSpPr>
          <p:cNvPr id="3145730" name="직선 연결선 88"/>
          <p:cNvCxnSpPr>
            <a:cxnSpLocks/>
          </p:cNvCxnSpPr>
          <p:nvPr/>
        </p:nvCxnSpPr>
        <p:spPr>
          <a:xfrm>
            <a:off x="2950409" y="984713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직선 연결선 88"/>
          <p:cNvCxnSpPr>
            <a:cxnSpLocks/>
          </p:cNvCxnSpPr>
          <p:nvPr/>
        </p:nvCxnSpPr>
        <p:spPr>
          <a:xfrm>
            <a:off x="5940152" y="2911252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395260" y="3216961"/>
            <a:ext cx="2349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Участие в выставках за рубежом на коллективном либо индивидуальном стенде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- Индивидуальный стенд – не более 700 тыс. руб.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- Коллективный стенд – не более 1,5 млн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191" y="3153201"/>
            <a:ext cx="2433592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Размещение и продвижение экспортной продукции на международных торговых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интернет-площадках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- Не более 1 млн руб. на 1 организацию при условии </a:t>
            </a:r>
            <a:r>
              <a:rPr lang="ru-RU" sz="1050" i="1" dirty="0" err="1">
                <a:latin typeface="Century Gothic" panose="020B0502020202020204" pitchFamily="34" charset="0"/>
              </a:rPr>
              <a:t>софинансирования</a:t>
            </a:r>
            <a:r>
              <a:rPr lang="ru-RU" sz="1050" i="1" dirty="0">
                <a:latin typeface="Century Gothic" panose="020B0502020202020204" pitchFamily="34" charset="0"/>
              </a:rPr>
              <a:t> заявителя</a:t>
            </a:r>
          </a:p>
        </p:txBody>
      </p:sp>
      <p:cxnSp>
        <p:nvCxnSpPr>
          <p:cNvPr id="15" name="직선 연결선 88"/>
          <p:cNvCxnSpPr>
            <a:cxnSpLocks/>
          </p:cNvCxnSpPr>
          <p:nvPr/>
        </p:nvCxnSpPr>
        <p:spPr>
          <a:xfrm>
            <a:off x="5940152" y="984713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88"/>
          <p:cNvCxnSpPr>
            <a:cxnSpLocks/>
          </p:cNvCxnSpPr>
          <p:nvPr/>
        </p:nvCxnSpPr>
        <p:spPr>
          <a:xfrm>
            <a:off x="2950409" y="2911252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88"/>
          <p:cNvCxnSpPr>
            <a:cxnSpLocks/>
          </p:cNvCxnSpPr>
          <p:nvPr/>
        </p:nvCxnSpPr>
        <p:spPr>
          <a:xfrm flipH="1">
            <a:off x="0" y="2787774"/>
            <a:ext cx="9144000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16.1</a:t>
            </a:r>
          </a:p>
        </p:txBody>
      </p:sp>
    </p:spTree>
    <p:extLst>
      <p:ext uri="{BB962C8B-B14F-4D97-AF65-F5344CB8AC3E}">
        <p14:creationId xmlns:p14="http://schemas.microsoft.com/office/powerpoint/2010/main" val="8357524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8" name="TextBox 58"/>
          <p:cNvSpPr txBox="1"/>
          <p:nvPr/>
        </p:nvSpPr>
        <p:spPr>
          <a:xfrm>
            <a:off x="611560" y="175741"/>
            <a:ext cx="8532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поддержки внешнеэкономической деятельности Московской области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www.exportmo.ru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+7 (495) 150-39-41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info@exportmo.ru</a:t>
            </a:r>
          </a:p>
        </p:txBody>
      </p:sp>
      <p:pic>
        <p:nvPicPr>
          <p:cNvPr id="209724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30" name="Прямоугольник 12"/>
          <p:cNvSpPr/>
          <p:nvPr/>
        </p:nvSpPr>
        <p:spPr>
          <a:xfrm>
            <a:off x="2635320" y="1192272"/>
            <a:ext cx="216024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Создание и модернизация сайта под требования иностранных рынков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Не более 150 тыс. руб. на 1 организацию, не более 1 сайта на 1 организацию</a:t>
            </a:r>
          </a:p>
        </p:txBody>
      </p:sp>
      <p:sp>
        <p:nvSpPr>
          <p:cNvPr id="1048931" name="Прямоугольник 16"/>
          <p:cNvSpPr/>
          <p:nvPr/>
        </p:nvSpPr>
        <p:spPr>
          <a:xfrm>
            <a:off x="86321" y="1273063"/>
            <a:ext cx="237626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Оценка зарубежных рынков, маркетинговые исследования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Не более 450 тыс. руб. на 1 организацию при условии </a:t>
            </a:r>
            <a:r>
              <a:rPr lang="ru-RU" sz="1050" i="1" dirty="0" err="1">
                <a:latin typeface="Century Gothic" panose="020B0502020202020204" pitchFamily="34" charset="0"/>
              </a:rPr>
              <a:t>софинансирования</a:t>
            </a:r>
            <a:r>
              <a:rPr lang="ru-RU" sz="1050" i="1" dirty="0">
                <a:latin typeface="Century Gothic" panose="020B0502020202020204" pitchFamily="34" charset="0"/>
              </a:rPr>
              <a:t> заявителя</a:t>
            </a:r>
          </a:p>
        </p:txBody>
      </p:sp>
      <p:sp>
        <p:nvSpPr>
          <p:cNvPr id="1048932" name="Прямоугольник 18"/>
          <p:cNvSpPr/>
          <p:nvPr/>
        </p:nvSpPr>
        <p:spPr>
          <a:xfrm>
            <a:off x="7020272" y="1192272"/>
            <a:ext cx="21602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Содействие в приведении экспортной продукции в соответствие с требованиями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иностранных рынков: стандартизация, сертификация </a:t>
            </a:r>
            <a:r>
              <a:rPr lang="ru-RU" sz="1050" i="1" dirty="0">
                <a:latin typeface="Century Gothic" panose="020B0502020202020204" pitchFamily="34" charset="0"/>
              </a:rPr>
              <a:t>(компенсация затрат)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- для организаций МСП: не более 1 млн руб. на 1 организацию и не более 80% от затрат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- для крупных организаций: не более 1 млн руб. на 1 организацию и не более 50% от затрат</a:t>
            </a:r>
          </a:p>
        </p:txBody>
      </p:sp>
      <p:sp>
        <p:nvSpPr>
          <p:cNvPr id="1048933" name="Прямоугольник 19"/>
          <p:cNvSpPr/>
          <p:nvPr/>
        </p:nvSpPr>
        <p:spPr>
          <a:xfrm>
            <a:off x="4944913" y="3058494"/>
            <a:ext cx="19979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Содействие в регистрации и правовой охране объектов патентных прав и товарных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знаков за рубежом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Не более 1 млн руб. на 1 организацию при условии </a:t>
            </a:r>
            <a:r>
              <a:rPr lang="ru-RU" sz="1050" i="1" dirty="0" err="1">
                <a:latin typeface="Century Gothic" panose="020B0502020202020204" pitchFamily="34" charset="0"/>
              </a:rPr>
              <a:t>софинансирования</a:t>
            </a:r>
            <a:r>
              <a:rPr lang="ru-RU" sz="1050" i="1" dirty="0">
                <a:latin typeface="Century Gothic" panose="020B0502020202020204" pitchFamily="34" charset="0"/>
              </a:rPr>
              <a:t> заявителя</a:t>
            </a:r>
          </a:p>
        </p:txBody>
      </p:sp>
      <p:cxnSp>
        <p:nvCxnSpPr>
          <p:cNvPr id="3145730" name="직선 연결선 88"/>
          <p:cNvCxnSpPr>
            <a:cxnSpLocks/>
          </p:cNvCxnSpPr>
          <p:nvPr/>
        </p:nvCxnSpPr>
        <p:spPr>
          <a:xfrm>
            <a:off x="4837513" y="946132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직선 연결선 88"/>
          <p:cNvCxnSpPr>
            <a:cxnSpLocks/>
          </p:cNvCxnSpPr>
          <p:nvPr/>
        </p:nvCxnSpPr>
        <p:spPr>
          <a:xfrm>
            <a:off x="2483768" y="946132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직선 연결선 88"/>
          <p:cNvCxnSpPr>
            <a:cxnSpLocks/>
          </p:cNvCxnSpPr>
          <p:nvPr/>
        </p:nvCxnSpPr>
        <p:spPr>
          <a:xfrm>
            <a:off x="7020272" y="946132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88"/>
          <p:cNvCxnSpPr>
            <a:cxnSpLocks/>
          </p:cNvCxnSpPr>
          <p:nvPr/>
        </p:nvCxnSpPr>
        <p:spPr>
          <a:xfrm>
            <a:off x="7020272" y="2878711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88"/>
          <p:cNvCxnSpPr>
            <a:cxnSpLocks/>
          </p:cNvCxnSpPr>
          <p:nvPr/>
        </p:nvCxnSpPr>
        <p:spPr>
          <a:xfrm>
            <a:off x="4837513" y="2911252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88"/>
          <p:cNvCxnSpPr>
            <a:cxnSpLocks/>
          </p:cNvCxnSpPr>
          <p:nvPr/>
        </p:nvCxnSpPr>
        <p:spPr>
          <a:xfrm>
            <a:off x="2483768" y="2911252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88"/>
          <p:cNvCxnSpPr>
            <a:cxnSpLocks/>
            <a:stCxn id="1048932" idx="1"/>
          </p:cNvCxnSpPr>
          <p:nvPr/>
        </p:nvCxnSpPr>
        <p:spPr>
          <a:xfrm flipH="1">
            <a:off x="35496" y="2715766"/>
            <a:ext cx="6984776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16"/>
          <p:cNvSpPr/>
          <p:nvPr/>
        </p:nvSpPr>
        <p:spPr>
          <a:xfrm>
            <a:off x="4916736" y="1273063"/>
            <a:ext cx="205432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Поиск потенциальных иностранных покупателей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Не более 30 тыс. руб. на 1 организацию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4681" y="3058494"/>
            <a:ext cx="22021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Участие в специализированных бизнес-миссиях, переговорах и B2B встречах с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иностранными партнерами за рубежом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Не более 1 млн руб. и не менее 3 участников на 1 бизнес-миссию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3645" y="3058494"/>
            <a:ext cx="2213992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Разработка и адаптация коммерческого предложения, презентаций и прочих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рекламных материалов под требования рынка </a:t>
            </a:r>
            <a:r>
              <a:rPr lang="ru-RU" sz="1050" i="1" dirty="0">
                <a:latin typeface="Century Gothic" panose="020B0502020202020204" pitchFamily="34" charset="0"/>
              </a:rPr>
              <a:t>(перевод материалов)</a:t>
            </a:r>
          </a:p>
          <a:p>
            <a:pPr algn="ctr"/>
            <a:r>
              <a:rPr lang="ru-RU" sz="1050" i="1" dirty="0">
                <a:latin typeface="Century Gothic" panose="020B0502020202020204" pitchFamily="34" charset="0"/>
              </a:rPr>
              <a:t>Не более 50 тыс. руб. на 1 организацию</a:t>
            </a:r>
          </a:p>
        </p:txBody>
      </p:sp>
      <p:sp>
        <p:nvSpPr>
          <p:cNvPr id="30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16.2</a:t>
            </a:r>
          </a:p>
        </p:txBody>
      </p:sp>
    </p:spTree>
    <p:extLst>
      <p:ext uri="{BB962C8B-B14F-4D97-AF65-F5344CB8AC3E}">
        <p14:creationId xmlns:p14="http://schemas.microsoft.com/office/powerpoint/2010/main" val="320404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Shape 143"/>
          <p:cNvSpPr txBox="1"/>
          <p:nvPr/>
        </p:nvSpPr>
        <p:spPr>
          <a:xfrm>
            <a:off x="755576" y="778898"/>
            <a:ext cx="1584176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6000" b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ym typeface="Roboto"/>
              </a:rPr>
              <a:t>831</a:t>
            </a:r>
          </a:p>
        </p:txBody>
      </p:sp>
      <p:sp>
        <p:nvSpPr>
          <p:cNvPr id="1048671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8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2.5</a:t>
            </a:r>
          </a:p>
        </p:txBody>
      </p:sp>
      <p:sp>
        <p:nvSpPr>
          <p:cNvPr id="22" name="TextBox 58"/>
          <p:cNvSpPr txBox="1"/>
          <p:nvPr/>
        </p:nvSpPr>
        <p:spPr>
          <a:xfrm>
            <a:off x="2659724" y="855843"/>
            <a:ext cx="59447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11.08.2015 №831 - </a:t>
            </a:r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Субсидия на возмещение части затрат на уплату процентов по кредитам, полученным на реализацию инвестиционных проектов создания объектов индустриальных (промышленных) парков и (или) технопарков.</a:t>
            </a:r>
          </a:p>
          <a:p>
            <a:br>
              <a:rPr lang="ru-RU" sz="1000" dirty="0"/>
            </a:b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58"/>
          <p:cNvSpPr txBox="1"/>
          <p:nvPr/>
        </p:nvSpPr>
        <p:spPr>
          <a:xfrm>
            <a:off x="197324" y="3261320"/>
            <a:ext cx="4284855" cy="1785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Список показателей результативности проекта</a:t>
            </a:r>
          </a:p>
          <a:p>
            <a:endParaRPr lang="ru-RU" sz="1000" i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Объем инвестиций управляющей компании;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Количество резидентов;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Налоговые поступления в бюджет - всего;</a:t>
            </a: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               в том числе:  в федеральный бюджет</a:t>
            </a: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                                      в региональный бюджет</a:t>
            </a: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                                      в местный бюджет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Бюджетная эффективность;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Среднегодовой темп роста производительности труда;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Количество высокопроизводительных рабочих мест.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7950" y="2765518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324" y="1932239"/>
            <a:ext cx="4284855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Субсидии предоставляются управляющей компании 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в целях возмещения части фактически произведенных и документально подтвержденных затрат на уплату процентов по 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кредитам управляющим компаниям, осуществляющими деятельность по управлению индустриальными парками</a:t>
            </a:r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Необходимость </a:t>
            </a:r>
            <a:r>
              <a:rPr lang="ru-RU" sz="1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софинансирования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 проекта </a:t>
            </a:r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не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менее 20 % 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общей стоимости инвестиционного проекта.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936062"/>
            <a:ext cx="4572000" cy="2400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Для заключения договора управляющая компания в </a:t>
            </a:r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установленный срок  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(указан в Извещении, публикация которого проходит ежегодно) представляет в Минпромторг России  </a:t>
            </a:r>
            <a:r>
              <a:rPr lang="ru-RU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заявку</a:t>
            </a: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, в 1 экземпляре на бумажном носителе и ее копию в виде электронного документа на электронном носителе  включающую в себя: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план-график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Краткое описание и целевые показатели эффективности реализации инвестиционного проекта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расчет размера субсидии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и другие в соответствии с Постановлением.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1000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 рассматривает заявку в течение 30 дней со дня окончания приема заявок и направляет решение о заключении договора.</a:t>
            </a:r>
          </a:p>
        </p:txBody>
      </p:sp>
    </p:spTree>
    <p:extLst>
      <p:ext uri="{BB962C8B-B14F-4D97-AF65-F5344CB8AC3E}">
        <p14:creationId xmlns:p14="http://schemas.microsoft.com/office/powerpoint/2010/main" val="3535870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КОРПОРАЦИЯ РАЗВИТИЯ МОСКОВСКОЙ ОБЛАСТИ</a:t>
            </a:r>
          </a:p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http://mosregco.ru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info@mosregco.ru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 (495) 280-79-84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8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17</a:t>
            </a:r>
          </a:p>
        </p:txBody>
      </p:sp>
      <p:sp>
        <p:nvSpPr>
          <p:cNvPr id="1048925" name="Прямоугольник 6"/>
          <p:cNvSpPr/>
          <p:nvPr/>
        </p:nvSpPr>
        <p:spPr>
          <a:xfrm>
            <a:off x="1187624" y="2283718"/>
            <a:ext cx="723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Привлечение инвестиций, сопровождение и реализация инвестиционных проектов, развитие инвестиционной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8220687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8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КОРПОРАЦИЯ РАЗВИТИЯ МОСКОВСКОЙ ОБЛАСТИ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http://mosregco.ru</a:t>
            </a:r>
          </a:p>
        </p:txBody>
      </p:sp>
      <p:pic>
        <p:nvPicPr>
          <p:cNvPr id="209724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30" name="Прямоугольник 12"/>
          <p:cNvSpPr/>
          <p:nvPr/>
        </p:nvSpPr>
        <p:spPr>
          <a:xfrm>
            <a:off x="251520" y="1923678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Сопровождение инвестиционных проектов по принципу «одного окна», минимизация рисков, экономия время инвестора</a:t>
            </a:r>
          </a:p>
        </p:txBody>
      </p:sp>
      <p:sp>
        <p:nvSpPr>
          <p:cNvPr id="1048931" name="Прямоугольник 16"/>
          <p:cNvSpPr/>
          <p:nvPr/>
        </p:nvSpPr>
        <p:spPr>
          <a:xfrm>
            <a:off x="2483768" y="2028785"/>
            <a:ext cx="2376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Предоставление отраслевой аналитики, консультация инвестора по мерам государственной поддержки</a:t>
            </a:r>
          </a:p>
        </p:txBody>
      </p:sp>
      <p:sp>
        <p:nvSpPr>
          <p:cNvPr id="1048932" name="Прямоугольник 18"/>
          <p:cNvSpPr/>
          <p:nvPr/>
        </p:nvSpPr>
        <p:spPr>
          <a:xfrm>
            <a:off x="4788024" y="1923678"/>
            <a:ext cx="2304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Подбор площадки для реализации проекта (индустриальный парк, особая экономическая зона, земельный участок, находящийся в муниципальной или государственной собственности, частный земельный участок)</a:t>
            </a:r>
          </a:p>
        </p:txBody>
      </p:sp>
      <p:sp>
        <p:nvSpPr>
          <p:cNvPr id="1048933" name="Прямоугольник 19"/>
          <p:cNvSpPr/>
          <p:nvPr/>
        </p:nvSpPr>
        <p:spPr>
          <a:xfrm>
            <a:off x="7038528" y="1995686"/>
            <a:ext cx="1997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Создание и развитие индустриальных парков, научных кластеров, особых экономических зон</a:t>
            </a:r>
          </a:p>
        </p:txBody>
      </p:sp>
      <p:cxnSp>
        <p:nvCxnSpPr>
          <p:cNvPr id="3145730" name="직선 연결선 88"/>
          <p:cNvCxnSpPr>
            <a:cxnSpLocks/>
          </p:cNvCxnSpPr>
          <p:nvPr/>
        </p:nvCxnSpPr>
        <p:spPr>
          <a:xfrm>
            <a:off x="4860032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직선 연결선 88"/>
          <p:cNvCxnSpPr>
            <a:cxnSpLocks/>
          </p:cNvCxnSpPr>
          <p:nvPr/>
        </p:nvCxnSpPr>
        <p:spPr>
          <a:xfrm>
            <a:off x="2483768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직선 연결선 88"/>
          <p:cNvCxnSpPr>
            <a:cxnSpLocks/>
          </p:cNvCxnSpPr>
          <p:nvPr/>
        </p:nvCxnSpPr>
        <p:spPr>
          <a:xfrm>
            <a:off x="7020272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17.1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37" name="Прямоугольник 14"/>
          <p:cNvSpPr/>
          <p:nvPr/>
        </p:nvSpPr>
        <p:spPr>
          <a:xfrm>
            <a:off x="611560" y="195486"/>
            <a:ext cx="468052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Подготовка кадров под заказ работодателя</a:t>
            </a:r>
            <a:b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100" dirty="0">
                <a:latin typeface="Century Gothic" panose="020B0502020202020204" pitchFamily="34" charset="0"/>
                <a:ea typeface="+mn-ea"/>
              </a:rPr>
              <a:t>http://kadry.uni-dubna.ru</a:t>
            </a:r>
            <a:endParaRPr lang="ru-RU" sz="1100" dirty="0"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048938" name="TextBox 24"/>
          <p:cNvSpPr txBox="1"/>
          <p:nvPr/>
        </p:nvSpPr>
        <p:spPr bwMode="auto">
          <a:xfrm>
            <a:off x="800471" y="1182473"/>
            <a:ext cx="4131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Century Gothic" panose="020B0502020202020204" pitchFamily="34" charset="0"/>
                <a:cs typeface="Arial" panose="020B0604020202020204" pitchFamily="34" charset="0"/>
              </a:rPr>
              <a:t>более 3 500 </a:t>
            </a: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компаний-работодателей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39" name="TextBox 25"/>
          <p:cNvSpPr txBox="1"/>
          <p:nvPr/>
        </p:nvSpPr>
        <p:spPr bwMode="auto">
          <a:xfrm>
            <a:off x="5292080" y="1182473"/>
            <a:ext cx="367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Century Gothic" panose="020B0502020202020204" pitchFamily="34" charset="0"/>
                <a:cs typeface="Arial" panose="020B0604020202020204" pitchFamily="34" charset="0"/>
              </a:rPr>
              <a:t>более 38 000 </a:t>
            </a: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заявленных вакансий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40" name="TextBox 26"/>
          <p:cNvSpPr txBox="1"/>
          <p:nvPr/>
        </p:nvSpPr>
        <p:spPr bwMode="auto">
          <a:xfrm>
            <a:off x="827584" y="4659982"/>
            <a:ext cx="7416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2019-2020 гг. </a:t>
            </a:r>
            <a:r>
              <a:rPr lang="ru-RU" sz="18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планируется подготовка </a:t>
            </a:r>
            <a:r>
              <a:rPr lang="ru-RU" sz="18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18 000  специалистов </a:t>
            </a:r>
          </a:p>
        </p:txBody>
      </p:sp>
      <p:sp>
        <p:nvSpPr>
          <p:cNvPr id="1048941" name="TextBox 3"/>
          <p:cNvSpPr txBox="1"/>
          <p:nvPr/>
        </p:nvSpPr>
        <p:spPr>
          <a:xfrm>
            <a:off x="827584" y="1635646"/>
            <a:ext cx="3528392" cy="584771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1600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Система профессионального</a:t>
            </a:r>
            <a:b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образования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:</a:t>
            </a:r>
            <a:endParaRPr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48942" name="TextBox 28"/>
          <p:cNvSpPr txBox="1"/>
          <p:nvPr/>
        </p:nvSpPr>
        <p:spPr bwMode="auto">
          <a:xfrm>
            <a:off x="827584" y="2297919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49  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образовательных учреждений </a:t>
            </a:r>
            <a:endParaRPr lang="ru-RU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43" name="TextBox 29"/>
          <p:cNvSpPr txBox="1"/>
          <p:nvPr/>
        </p:nvSpPr>
        <p:spPr bwMode="auto">
          <a:xfrm>
            <a:off x="827584" y="2675961"/>
            <a:ext cx="2880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50 тыс.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бюджетных мест</a:t>
            </a:r>
            <a:endParaRPr lang="ru-RU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44" name="TextBox 30"/>
          <p:cNvSpPr txBox="1"/>
          <p:nvPr/>
        </p:nvSpPr>
        <p:spPr bwMode="auto">
          <a:xfrm>
            <a:off x="827584" y="3054003"/>
            <a:ext cx="2880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15 тыс.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внебюджетных мест</a:t>
            </a:r>
            <a:endParaRPr lang="ru-RU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45" name="TextBox 3"/>
          <p:cNvSpPr txBox="1"/>
          <p:nvPr/>
        </p:nvSpPr>
        <p:spPr>
          <a:xfrm>
            <a:off x="5304692" y="1636205"/>
            <a:ext cx="2651684" cy="369328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1600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ru-RU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Участники проекта:</a:t>
            </a:r>
            <a:endParaRPr sz="180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48946" name="TextBox 32"/>
          <p:cNvSpPr txBox="1"/>
          <p:nvPr/>
        </p:nvSpPr>
        <p:spPr bwMode="auto">
          <a:xfrm>
            <a:off x="5220072" y="2657959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47" name="TextBox 33"/>
          <p:cNvSpPr txBox="1"/>
          <p:nvPr/>
        </p:nvSpPr>
        <p:spPr bwMode="auto">
          <a:xfrm>
            <a:off x="5292080" y="2009887"/>
            <a:ext cx="216024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Колледж «Подмосковье»</a:t>
            </a:r>
          </a:p>
          <a:p>
            <a:pPr marL="228600" indent="-228600"/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Завод «Мерседес»</a:t>
            </a:r>
          </a:p>
        </p:txBody>
      </p:sp>
      <p:sp>
        <p:nvSpPr>
          <p:cNvPr id="1048948" name="TextBox 34"/>
          <p:cNvSpPr txBox="1"/>
          <p:nvPr/>
        </p:nvSpPr>
        <p:spPr bwMode="auto">
          <a:xfrm>
            <a:off x="5292080" y="2426464"/>
            <a:ext cx="26642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Сергиево-Посадский колледж</a:t>
            </a:r>
          </a:p>
          <a:p>
            <a:pPr marL="228600" indent="-228600"/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Загорский трубный завод</a:t>
            </a:r>
          </a:p>
        </p:txBody>
      </p:sp>
      <p:sp>
        <p:nvSpPr>
          <p:cNvPr id="1048949" name="TextBox 35"/>
          <p:cNvSpPr txBox="1"/>
          <p:nvPr/>
        </p:nvSpPr>
        <p:spPr bwMode="auto">
          <a:xfrm>
            <a:off x="5292080" y="2829849"/>
            <a:ext cx="194421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Колледж «Московия»</a:t>
            </a:r>
          </a:p>
          <a:p>
            <a:pPr marL="228600" indent="-228600"/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ЦППК</a:t>
            </a:r>
          </a:p>
        </p:txBody>
      </p:sp>
      <p:sp>
        <p:nvSpPr>
          <p:cNvPr id="1048950" name="TextBox 36"/>
          <p:cNvSpPr txBox="1"/>
          <p:nvPr/>
        </p:nvSpPr>
        <p:spPr bwMode="auto">
          <a:xfrm>
            <a:off x="5292080" y="3251923"/>
            <a:ext cx="230425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Колледж «Подмосковье»</a:t>
            </a:r>
          </a:p>
          <a:p>
            <a:pPr marL="228600" indent="-228600"/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Шереметьево</a:t>
            </a:r>
            <a:r>
              <a:rPr lang="ru-RU" sz="105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48951" name="TextBox 37"/>
          <p:cNvSpPr txBox="1"/>
          <p:nvPr/>
        </p:nvSpPr>
        <p:spPr bwMode="auto">
          <a:xfrm>
            <a:off x="5292080" y="3668500"/>
            <a:ext cx="230425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Химкинский техникум</a:t>
            </a:r>
          </a:p>
          <a:p>
            <a:pPr marL="228600" indent="-228600"/>
            <a:r>
              <a:rPr lang="ru-RU" sz="1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Хино</a:t>
            </a: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 Моторс</a:t>
            </a:r>
          </a:p>
        </p:txBody>
      </p:sp>
      <p:sp>
        <p:nvSpPr>
          <p:cNvPr id="1048952" name="TextBox 38"/>
          <p:cNvSpPr txBox="1"/>
          <p:nvPr/>
        </p:nvSpPr>
        <p:spPr bwMode="auto">
          <a:xfrm>
            <a:off x="5292080" y="4085079"/>
            <a:ext cx="20882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Колледж «Московия»</a:t>
            </a:r>
          </a:p>
          <a:p>
            <a:pPr marL="228600" indent="-228600"/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itchFamily="34" charset="0"/>
                <a:cs typeface="Arial" pitchFamily="34" charset="0"/>
              </a:rPr>
              <a:t>Группа Черкизово</a:t>
            </a:r>
          </a:p>
        </p:txBody>
      </p:sp>
      <p:sp>
        <p:nvSpPr>
          <p:cNvPr id="1048953" name="TextBox 39"/>
          <p:cNvSpPr txBox="1"/>
          <p:nvPr/>
        </p:nvSpPr>
        <p:spPr bwMode="auto">
          <a:xfrm>
            <a:off x="338349" y="3696234"/>
            <a:ext cx="367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Трудоустройство выпускников составляет </a:t>
            </a:r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более 80%</a:t>
            </a: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54" name="Прямоугольник 41"/>
          <p:cNvSpPr/>
          <p:nvPr/>
        </p:nvSpPr>
        <p:spPr>
          <a:xfrm>
            <a:off x="878231" y="825501"/>
            <a:ext cx="7726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Информационная система мониторинга кадровых потребностей МО:</a:t>
            </a:r>
            <a:endParaRPr lang="ru-RU" sz="1200" dirty="0"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048955" name="AutoShape 2" descr="ÐÐ°ÑÑÐ¸Ð½ÐºÐ¸ Ð¿Ð¾ Ð·Ð°Ð¿ÑÐ¾ÑÑ websit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97251" name="Picture 6" descr="ÐÐ°ÑÑÐ¸Ð½ÐºÐ¸ Ð¿Ð¾ Ð·Ð°Ð¿ÑÐ¾ÑÑ website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471" y="858455"/>
            <a:ext cx="272645" cy="272645"/>
          </a:xfrm>
          <a:prstGeom prst="rect">
            <a:avLst/>
          </a:prstGeom>
          <a:noFill/>
        </p:spPr>
      </p:pic>
      <p:sp>
        <p:nvSpPr>
          <p:cNvPr id="1048956" name="Блок-схема: объединение 2"/>
          <p:cNvSpPr/>
          <p:nvPr/>
        </p:nvSpPr>
        <p:spPr>
          <a:xfrm rot="15991852">
            <a:off x="724271" y="1326782"/>
            <a:ext cx="152400" cy="80715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48957" name="Блок-схема: объединение 40"/>
          <p:cNvSpPr/>
          <p:nvPr/>
        </p:nvSpPr>
        <p:spPr>
          <a:xfrm rot="15991852">
            <a:off x="5215880" y="1326782"/>
            <a:ext cx="152400" cy="80715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17.2</a:t>
            </a:r>
          </a:p>
        </p:txBody>
      </p:sp>
    </p:spTree>
    <p:extLst>
      <p:ext uri="{BB962C8B-B14F-4D97-AF65-F5344CB8AC3E}">
        <p14:creationId xmlns:p14="http://schemas.microsoft.com/office/powerpoint/2010/main" val="17885318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</a:rPr>
              <a:t>УПРАВЛЕНИЕ СОПРОВОЖДЕНИЯ ПРОЕКТОВ</a:t>
            </a:r>
          </a:p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Заместитель начальника управления  - </a:t>
            </a:r>
            <a:r>
              <a:rPr lang="ru-RU" sz="1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Хлескова</a:t>
            </a:r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 Алина </a:t>
            </a:r>
            <a:r>
              <a:rPr lang="ru-RU" sz="1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Радионовна</a:t>
            </a:r>
            <a:endParaRPr lang="ru-RU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8-498-602-07-98</a:t>
            </a:r>
          </a:p>
          <a:p>
            <a:r>
              <a:rPr lang="en-US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HleskovaAR@mosreg.ru</a:t>
            </a:r>
            <a:endParaRPr lang="ru-RU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8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1048925" name="Прямоугольник 6"/>
          <p:cNvSpPr/>
          <p:nvPr/>
        </p:nvSpPr>
        <p:spPr>
          <a:xfrm>
            <a:off x="1187624" y="2283718"/>
            <a:ext cx="7232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Взаимодействие в рамках государственно-частного партнерства </a:t>
            </a:r>
          </a:p>
        </p:txBody>
      </p:sp>
    </p:spTree>
    <p:extLst>
      <p:ext uri="{BB962C8B-B14F-4D97-AF65-F5344CB8AC3E}">
        <p14:creationId xmlns:p14="http://schemas.microsoft.com/office/powerpoint/2010/main" val="40452661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55" name="AutoShape 2" descr="ÐÐ°ÑÑÐ¸Ð½ÐºÐ¸ Ð¿Ð¾ Ð·Ð°Ð¿ÑÐ¾ÑÑ websit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18.1</a:t>
            </a:r>
          </a:p>
        </p:txBody>
      </p:sp>
      <p:sp>
        <p:nvSpPr>
          <p:cNvPr id="50" name="TextBox 58"/>
          <p:cNvSpPr txBox="1"/>
          <p:nvPr/>
        </p:nvSpPr>
        <p:spPr>
          <a:xfrm>
            <a:off x="611560" y="175741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НОРМАТИВНАЯ БАЗА ПРОЕКТОВ ГЧП</a:t>
            </a:r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Прямоугольник 19"/>
          <p:cNvSpPr/>
          <p:nvPr/>
        </p:nvSpPr>
        <p:spPr>
          <a:xfrm>
            <a:off x="4427984" y="150240"/>
            <a:ext cx="4608511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itchFamily="34" charset="0"/>
              </a:rPr>
              <a:t>В широком смысле государственно-частное партнерство представляет собой механизм взаимовыгодного сотрудничества между публичной (органом государственной власти РФ или субъекта РФ и частной стороной (инвестором).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23105" y="2932951"/>
            <a:ext cx="26465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1D958E"/>
                </a:solidFill>
                <a:latin typeface="Century Gothic" pitchFamily="34" charset="0"/>
                <a:cs typeface="Arial" panose="020B0604020202020204" pitchFamily="34" charset="0"/>
              </a:rPr>
              <a:t>Федеральным законом от 05.04.2013 № 44-ФЗ </a:t>
            </a:r>
            <a:endParaRPr lang="ru-RU" sz="1050" b="1" dirty="0">
              <a:solidFill>
                <a:srgbClr val="1D958E"/>
              </a:solidFill>
              <a:latin typeface="Century Gothic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25171C99-F2C1-7748-96DE-1B975939AB22}"/>
              </a:ext>
            </a:extLst>
          </p:cNvPr>
          <p:cNvSpPr/>
          <p:nvPr/>
        </p:nvSpPr>
        <p:spPr>
          <a:xfrm>
            <a:off x="2430606" y="2932951"/>
            <a:ext cx="3581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1D958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предполагают заключение</a:t>
            </a:r>
          </a:p>
          <a:p>
            <a:r>
              <a:rPr lang="ru-RU" sz="1000" dirty="0">
                <a:solidFill>
                  <a:srgbClr val="1D958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контрактов жизненного цикла и </a:t>
            </a:r>
            <a:r>
              <a:rPr lang="ru-RU" sz="1000" i="1" dirty="0">
                <a:solidFill>
                  <a:srgbClr val="1D958E"/>
                </a:solidFill>
                <a:latin typeface="Century Gothic" pitchFamily="34" charset="0"/>
                <a:cs typeface="Arial" panose="020B0604020202020204" pitchFamily="34" charset="0"/>
              </a:rPr>
              <a:t>офсетных сделок</a:t>
            </a:r>
            <a:r>
              <a:rPr lang="ru-RU" sz="1000" dirty="0">
                <a:solidFill>
                  <a:srgbClr val="1D958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23108" y="4200862"/>
            <a:ext cx="23074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ПП РФ №1491 от 21.11.2019 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5276ACD-4712-834E-B8B3-8E3F70B1C7DE}"/>
              </a:ext>
            </a:extLst>
          </p:cNvPr>
          <p:cNvSpPr/>
          <p:nvPr/>
        </p:nvSpPr>
        <p:spPr>
          <a:xfrm>
            <a:off x="2430608" y="4173990"/>
            <a:ext cx="3316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i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предполагают заключение</a:t>
            </a:r>
          </a:p>
          <a:p>
            <a:pPr lvl="0" algn="just"/>
            <a:r>
              <a:rPr lang="ru-RU" sz="1000" i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проектов социального воздействия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18226" y="2500903"/>
            <a:ext cx="22515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Федеральным законом от 26.07.2006 № 135-ФЗ </a:t>
            </a:r>
            <a:endParaRPr lang="ru-RU" sz="105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045B654-42D4-1045-A1FF-C8DB375692B7}"/>
              </a:ext>
            </a:extLst>
          </p:cNvPr>
          <p:cNvSpPr/>
          <p:nvPr/>
        </p:nvSpPr>
        <p:spPr>
          <a:xfrm>
            <a:off x="2437091" y="2516292"/>
            <a:ext cx="5381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предполагают заключение договора аренды государственного имущества с последующими инвестиционными обязательствами у частной стороны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23109" y="3364999"/>
            <a:ext cx="23074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5"/>
                </a:solidFill>
                <a:latin typeface="Century Gothic" pitchFamily="34" charset="0"/>
                <a:cs typeface="Arial" panose="020B0604020202020204" pitchFamily="34" charset="0"/>
              </a:rPr>
              <a:t>Федеральным законом от 23.11.2009 №</a:t>
            </a:r>
            <a:r>
              <a:rPr lang="en-US" sz="1050" b="1" dirty="0">
                <a:solidFill>
                  <a:schemeClr val="accent5"/>
                </a:solidFill>
                <a:latin typeface="Century Gothic" pitchFamily="34" charset="0"/>
                <a:cs typeface="Arial" panose="020B0604020202020204" pitchFamily="34" charset="0"/>
              </a:rPr>
              <a:t> 261</a:t>
            </a:r>
            <a:r>
              <a:rPr lang="ru-RU" sz="1050" b="1" dirty="0">
                <a:solidFill>
                  <a:schemeClr val="accent5"/>
                </a:solidFill>
                <a:latin typeface="Century Gothic" pitchFamily="34" charset="0"/>
                <a:cs typeface="Arial" panose="020B0604020202020204" pitchFamily="34" charset="0"/>
              </a:rPr>
              <a:t>-ФЗ</a:t>
            </a:r>
            <a:r>
              <a:rPr lang="en-US" sz="1050" b="1" dirty="0">
                <a:solidFill>
                  <a:schemeClr val="accent5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endParaRPr lang="ru-RU" sz="1050" b="1" dirty="0">
              <a:solidFill>
                <a:schemeClr val="accent5"/>
              </a:solidFill>
              <a:latin typeface="Century Gothic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25171C99-F2C1-7748-96DE-1B975939AB22}"/>
              </a:ext>
            </a:extLst>
          </p:cNvPr>
          <p:cNvSpPr/>
          <p:nvPr/>
        </p:nvSpPr>
        <p:spPr>
          <a:xfrm>
            <a:off x="2430609" y="3361427"/>
            <a:ext cx="2825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i="1" dirty="0">
                <a:solidFill>
                  <a:schemeClr val="accent5"/>
                </a:solidFill>
                <a:latin typeface="Century Gothic" pitchFamily="34" charset="0"/>
                <a:cs typeface="Arial" panose="020B0604020202020204" pitchFamily="34" charset="0"/>
              </a:rPr>
              <a:t>предполагают заключение</a:t>
            </a:r>
            <a:br>
              <a:rPr lang="ru-RU" sz="1000" i="1" dirty="0">
                <a:solidFill>
                  <a:schemeClr val="accent5"/>
                </a:solidFill>
                <a:latin typeface="Century Gothic" pitchFamily="34" charset="0"/>
                <a:cs typeface="Arial" panose="020B0604020202020204" pitchFamily="34" charset="0"/>
              </a:rPr>
            </a:br>
            <a:r>
              <a:rPr lang="ru-RU" sz="1000" i="1" dirty="0">
                <a:solidFill>
                  <a:schemeClr val="accent5"/>
                </a:solidFill>
                <a:latin typeface="Century Gothic" pitchFamily="34" charset="0"/>
                <a:cs typeface="Arial" panose="020B0604020202020204" pitchFamily="34" charset="0"/>
              </a:rPr>
              <a:t>энергосервисных контрактов 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123107" y="3778451"/>
            <a:ext cx="23074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Федеральный закон от 25.02.1999 №</a:t>
            </a:r>
            <a:r>
              <a:rPr lang="en-US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 39-</a:t>
            </a:r>
            <a:r>
              <a:rPr lang="ru-RU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ФЗ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AEFCB74C-2708-3D44-8059-0F03332D58E2}"/>
              </a:ext>
            </a:extLst>
          </p:cNvPr>
          <p:cNvSpPr/>
          <p:nvPr/>
        </p:nvSpPr>
        <p:spPr>
          <a:xfrm>
            <a:off x="2430606" y="3777564"/>
            <a:ext cx="281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предполагают заключение </a:t>
            </a:r>
          </a:p>
          <a:p>
            <a:r>
              <a:rPr lang="ru-RU" sz="1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инвестиционных соглашений </a:t>
            </a:r>
            <a:endParaRPr lang="ru-RU" sz="1000" i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7805" y="658071"/>
            <a:ext cx="3223959" cy="3254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b="1" dirty="0">
                <a:solidFill>
                  <a:schemeClr val="bg2"/>
                </a:solidFill>
                <a:latin typeface="Century Gothic" pitchFamily="34" charset="0"/>
                <a:cs typeface="Arial" panose="020B0604020202020204" pitchFamily="34" charset="0"/>
              </a:rPr>
              <a:t>Федеральное законодательство: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3108" y="4604524"/>
            <a:ext cx="23075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Приказ Минэкономразвития России от 20.11.2015 №864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7091" y="4619912"/>
            <a:ext cx="4949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об утверждении порядка проведения предварительных переговоров, связанных с разработкой предложения о реализации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98281" y="3296848"/>
            <a:ext cx="3366119" cy="11541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Региональное законодательство</a:t>
            </a: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ru-RU" sz="11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ПП МО от 13.07.2018 № 438-РП;</a:t>
            </a:r>
          </a:p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ПП МО от 11.09.2018 № 614/30-РП;</a:t>
            </a:r>
          </a:p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ПП МО от 28.12.2018 № 1033/45-РП;</a:t>
            </a:r>
          </a:p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ПП МО от 04.02.2014 №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25/1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-РП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574" y="1176444"/>
            <a:ext cx="8880921" cy="9810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ru-RU" sz="1050" b="1" dirty="0">
                <a:solidFill>
                  <a:schemeClr val="bg2"/>
                </a:solidFill>
                <a:latin typeface="Century Gothic" pitchFamily="34" charset="0"/>
                <a:cs typeface="Arial" panose="020B0604020202020204" pitchFamily="34" charset="0"/>
              </a:rPr>
              <a:t>Реализация проектов посредством механизма государственно-частного партнерства в РФ регламентируется:</a:t>
            </a:r>
          </a:p>
          <a:p>
            <a:pPr lvl="0">
              <a:lnSpc>
                <a:spcPct val="110000"/>
              </a:lnSpc>
              <a:buFont typeface="Courier New" panose="02070309020205020404" pitchFamily="49" charset="0"/>
              <a:buChar char="o"/>
            </a:pPr>
            <a:endParaRPr lang="ru-RU" sz="1050" dirty="0">
              <a:solidFill>
                <a:schemeClr val="bg2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050" dirty="0">
                <a:solidFill>
                  <a:schemeClr val="bg2"/>
                </a:solidFill>
                <a:latin typeface="Century Gothic" pitchFamily="34" charset="0"/>
                <a:cs typeface="Arial" panose="020B0604020202020204" pitchFamily="34" charset="0"/>
              </a:rPr>
              <a:t>Федеральным законом от 21 июля 2005 г. № 115-ФЗ «О концессионных соглашениях»</a:t>
            </a:r>
          </a:p>
          <a:p>
            <a:pPr marL="171450" lvl="0" indent="-171450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050" dirty="0">
                <a:solidFill>
                  <a:schemeClr val="bg2"/>
                </a:solidFill>
                <a:latin typeface="Century Gothic" pitchFamily="34" charset="0"/>
                <a:cs typeface="Arial" panose="020B0604020202020204" pitchFamily="34" charset="0"/>
              </a:rPr>
              <a:t>Федеральным законом от 13 июля 2015 г. № 224-ФЗ «О государственно-частном партнерстве, </a:t>
            </a:r>
            <a:r>
              <a:rPr lang="ru-RU" sz="1050" dirty="0" err="1">
                <a:solidFill>
                  <a:schemeClr val="bg2"/>
                </a:solidFill>
                <a:latin typeface="Century Gothic" pitchFamily="34" charset="0"/>
                <a:cs typeface="Arial" panose="020B0604020202020204" pitchFamily="34" charset="0"/>
              </a:rPr>
              <a:t>муниципально</a:t>
            </a:r>
            <a:r>
              <a:rPr lang="ru-RU" sz="1050" dirty="0">
                <a:solidFill>
                  <a:schemeClr val="bg2"/>
                </a:solidFill>
                <a:latin typeface="Century Gothic" pitchFamily="34" charset="0"/>
                <a:cs typeface="Arial" panose="020B0604020202020204" pitchFamily="34" charset="0"/>
              </a:rPr>
              <a:t>-частном партнерстве в Российской Федерации и внесении изменений в отдельные законодательные акты Российской Федерации»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5575" y="2245298"/>
            <a:ext cx="28154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Квази</a:t>
            </a:r>
            <a:r>
              <a:rPr lang="ru-RU" sz="11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-формы ГЧП, регулируются: </a:t>
            </a:r>
            <a:endParaRPr lang="ru-RU" sz="11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E2134B7-E2D0-AE4A-81CF-469351356D4B}"/>
              </a:ext>
            </a:extLst>
          </p:cNvPr>
          <p:cNvGrpSpPr/>
          <p:nvPr/>
        </p:nvGrpSpPr>
        <p:grpSpPr>
          <a:xfrm rot="8840783">
            <a:off x="2304006" y="2316608"/>
            <a:ext cx="1105147" cy="622986"/>
            <a:chOff x="7262399" y="3668293"/>
            <a:chExt cx="743870" cy="627444"/>
          </a:xfrm>
        </p:grpSpPr>
        <p:sp>
          <p:nvSpPr>
            <p:cNvPr id="94" name="Дуга 93">
              <a:extLst>
                <a:ext uri="{FF2B5EF4-FFF2-40B4-BE49-F238E27FC236}">
                  <a16:creationId xmlns:a16="http://schemas.microsoft.com/office/drawing/2014/main" id="{FF95D04D-CCC7-FD42-AE9D-2BE322DCC35E}"/>
                </a:ext>
              </a:extLst>
            </p:cNvPr>
            <p:cNvSpPr/>
            <p:nvPr/>
          </p:nvSpPr>
          <p:spPr>
            <a:xfrm rot="11156796">
              <a:off x="7318880" y="3668293"/>
              <a:ext cx="687389" cy="627444"/>
            </a:xfrm>
            <a:prstGeom prst="arc">
              <a:avLst>
                <a:gd name="adj1" fmla="val 17088635"/>
                <a:gd name="adj2" fmla="val 591542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Треугольник 20">
              <a:extLst>
                <a:ext uri="{FF2B5EF4-FFF2-40B4-BE49-F238E27FC236}">
                  <a16:creationId xmlns:a16="http://schemas.microsoft.com/office/drawing/2014/main" id="{7678FD75-C214-5C4C-B11E-9E572A0D01B8}"/>
                </a:ext>
              </a:extLst>
            </p:cNvPr>
            <p:cNvSpPr/>
            <p:nvPr/>
          </p:nvSpPr>
          <p:spPr>
            <a:xfrm>
              <a:off x="7262399" y="3782403"/>
              <a:ext cx="143083" cy="1282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0985171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8" name="TextBox 58"/>
          <p:cNvSpPr txBox="1"/>
          <p:nvPr/>
        </p:nvSpPr>
        <p:spPr>
          <a:xfrm>
            <a:off x="611560" y="175741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АЛГОРИТМ ВЗАИМОДЕЙСТВИЯ С ИНВЕСТОРАМИ</a:t>
            </a:r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724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2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18.2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797BA30E-C552-B740-9A91-BFEFE9F84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69834"/>
              </p:ext>
            </p:extLst>
          </p:nvPr>
        </p:nvGraphicFramePr>
        <p:xfrm>
          <a:off x="107504" y="837883"/>
          <a:ext cx="8928992" cy="428617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745439">
                  <a:extLst>
                    <a:ext uri="{9D8B030D-6E8A-4147-A177-3AD203B41FA5}">
                      <a16:colId xmlns:a16="http://schemas.microsoft.com/office/drawing/2014/main" val="3171292113"/>
                    </a:ext>
                  </a:extLst>
                </a:gridCol>
                <a:gridCol w="4183553">
                  <a:extLst>
                    <a:ext uri="{9D8B030D-6E8A-4147-A177-3AD203B41FA5}">
                      <a16:colId xmlns:a16="http://schemas.microsoft.com/office/drawing/2014/main" val="555375442"/>
                    </a:ext>
                  </a:extLst>
                </a:gridCol>
              </a:tblGrid>
              <a:tr h="29945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Согласно 115-ФЗ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Согласно 224-ФЗ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2579460"/>
                  </a:ext>
                </a:extLst>
              </a:tr>
              <a:tr h="53890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1.1 Направление письма в адрес МИИ МО о намерении вступления в переговорный процесс </a:t>
                      </a:r>
                      <a:r>
                        <a:rPr lang="ru-RU" sz="1050" baseline="0" dirty="0">
                          <a:solidFill>
                            <a:schemeClr val="bg2"/>
                          </a:solidFill>
                        </a:rPr>
                        <a:t> до направления проекта о заключении КС </a:t>
                      </a: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согласно ч. 4.12 ст. 37 115-ФЗ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1.1 Направление письма в адрес публичного партнера о намерении вступления в переговорный процесс согласно </a:t>
                      </a:r>
                      <a:r>
                        <a:rPr lang="ru-RU" sz="105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ч. 2 ст. 8 224-ФЗ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6529936"/>
                  </a:ext>
                </a:extLst>
              </a:tr>
              <a:tr h="388008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1.2 Определение целесообразности/актуальности</a:t>
                      </a:r>
                      <a:r>
                        <a:rPr lang="ru-RU" sz="1050" baseline="0" dirty="0">
                          <a:solidFill>
                            <a:schemeClr val="bg2"/>
                          </a:solidFill>
                        </a:rPr>
                        <a:t> реализации проекта КС отраслевым ведомством МО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1.2  Принятие публичным партнером решения о возможности /невозможности проведения публичных переговоров </a:t>
                      </a:r>
                      <a:endParaRPr lang="ru-RU" sz="1050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5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1.3 Проработка проекта КС (СУ, ФМ, Тех параметры)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1.3 Проработка проекта ГЧП, МЧП (СУ, ФМ, Тех параметры)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3499669"/>
                  </a:ext>
                </a:extLst>
              </a:tr>
              <a:tr h="5389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1.4  Направление частной концессионной инициативы</a:t>
                      </a:r>
                      <a:r>
                        <a:rPr lang="ru-RU" sz="1050" baseline="0" dirty="0">
                          <a:solidFill>
                            <a:schemeClr val="bg2"/>
                          </a:solidFill>
                        </a:rPr>
                        <a:t> в соответствии с ПП РФ от 31 марта 2015 г. № 300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1.4 Направление частной инициативы в соответствии с </a:t>
                      </a:r>
                      <a:br>
                        <a:rPr lang="ru-RU" sz="1050" dirty="0">
                          <a:solidFill>
                            <a:schemeClr val="bg2"/>
                          </a:solidFill>
                        </a:rPr>
                      </a:br>
                      <a:r>
                        <a:rPr lang="ru-RU" sz="1050" baseline="0" dirty="0">
                          <a:solidFill>
                            <a:schemeClr val="bg2"/>
                          </a:solidFill>
                        </a:rPr>
                        <a:t>ПП РФ от 19 декабря 2015 г.  №1387 </a:t>
                      </a:r>
                    </a:p>
                    <a:p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924103"/>
                  </a:ext>
                </a:extLst>
              </a:tr>
              <a:tr h="388008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1.5 Принятие решения  о возможности /невозможности/на иных условиях  заключения КС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1.5 Принятие решения о направлении в уполномоченный орган / о невозможности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6405916"/>
                  </a:ext>
                </a:extLst>
              </a:tr>
              <a:tr h="388008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</a:t>
                      </a:r>
                      <a:r>
                        <a:rPr lang="en-US" sz="1050" dirty="0">
                          <a:solidFill>
                            <a:schemeClr val="bg2"/>
                          </a:solidFill>
                        </a:rPr>
                        <a:t>6</a:t>
                      </a: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 Размещение предложения на </a:t>
                      </a:r>
                      <a:r>
                        <a:rPr lang="en-US" sz="1050" dirty="0">
                          <a:solidFill>
                            <a:schemeClr val="bg2"/>
                          </a:solidFill>
                        </a:rPr>
                        <a:t>torgi.gov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1.6 Заключение уполномоченного органа оценки </a:t>
                      </a:r>
                      <a:r>
                        <a:rPr lang="ru-RU" sz="1050" dirty="0" err="1">
                          <a:solidFill>
                            <a:schemeClr val="bg2"/>
                          </a:solidFill>
                        </a:rPr>
                        <a:t>эфф</a:t>
                      </a: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. И сравнительного преимущества проекта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795513"/>
                  </a:ext>
                </a:extLst>
              </a:tr>
              <a:tr h="29945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2"/>
                          </a:solidFill>
                        </a:rPr>
                        <a:t>1.7 </a:t>
                      </a: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Принятие решения о заключении КС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1.7 Принятие решения о реализации проекта в рамках ЧИ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9409846"/>
                  </a:ext>
                </a:extLst>
              </a:tr>
              <a:tr h="3880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</a:t>
                      </a:r>
                      <a:r>
                        <a:rPr lang="en-US" sz="1050" dirty="0">
                          <a:solidFill>
                            <a:schemeClr val="bg2"/>
                          </a:solidFill>
                        </a:rPr>
                        <a:t>8</a:t>
                      </a: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 Подписание соглашения </a:t>
                      </a:r>
                    </a:p>
                    <a:p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1.8 Проведение конкурса на право заключения СГЧП/СМЧП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4937779"/>
                  </a:ext>
                </a:extLst>
              </a:tr>
              <a:tr h="299450">
                <a:tc>
                  <a:txBody>
                    <a:bodyPr/>
                    <a:lstStyle/>
                    <a:p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1.9 Принятие решения о заключении СГЧП/СМЧП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3893934"/>
                  </a:ext>
                </a:extLst>
              </a:tr>
              <a:tr h="299450">
                <a:tc>
                  <a:txBody>
                    <a:bodyPr/>
                    <a:lstStyle/>
                    <a:p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2"/>
                          </a:solidFill>
                        </a:rPr>
                        <a:t>1.10 Подписание соглашения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4190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917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</a:rPr>
              <a:t>МИНИСТЕРСТВО ИМУЩЕСТВЕННЫХ ОТНОШЕНИЙ МОСКОВСКОЙ ОБЛАСТИ</a:t>
            </a:r>
          </a:p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Координатора программы - </a:t>
            </a:r>
            <a:r>
              <a:rPr lang="ru-RU" sz="1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Камбулова</a:t>
            </a:r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 Елена Андреевна</a:t>
            </a:r>
          </a:p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8 (495) 961-71-41</a:t>
            </a:r>
          </a:p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kambulova@ekocom.ru</a:t>
            </a:r>
          </a:p>
        </p:txBody>
      </p:sp>
      <p:pic>
        <p:nvPicPr>
          <p:cNvPr id="2097248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924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Century Gothic" panose="020B0502020202020204" pitchFamily="34" charset="0"/>
              </a:rPr>
              <a:t>19</a:t>
            </a:r>
          </a:p>
        </p:txBody>
      </p:sp>
      <p:sp>
        <p:nvSpPr>
          <p:cNvPr id="1048925" name="Прямоугольник 6"/>
          <p:cNvSpPr/>
          <p:nvPr/>
        </p:nvSpPr>
        <p:spPr>
          <a:xfrm>
            <a:off x="1187624" y="2355726"/>
            <a:ext cx="7232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Экологическая программа «Школа утилизации: электроника» </a:t>
            </a:r>
          </a:p>
        </p:txBody>
      </p:sp>
    </p:spTree>
    <p:extLst>
      <p:ext uri="{BB962C8B-B14F-4D97-AF65-F5344CB8AC3E}">
        <p14:creationId xmlns:p14="http://schemas.microsoft.com/office/powerpoint/2010/main" val="24667441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8" name="TextBox 58"/>
          <p:cNvSpPr txBox="1"/>
          <p:nvPr/>
        </p:nvSpPr>
        <p:spPr>
          <a:xfrm>
            <a:off x="611560" y="175741"/>
            <a:ext cx="83529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СОЦИАЛЬНО ОРИЕНТИРОВАННАЯ НЕКОММЕРЧЕСКАЯ ОРГАНИЗАЦИЯ «ФОНД РАЦИОНАЛЬНОГО ПРИРОДОПОЛЬЗОВАНИЯ»</a:t>
            </a:r>
          </a:p>
          <a:p>
            <a:r>
              <a:rPr lang="ru-RU" sz="10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Камбулова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Елена Андреевна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 (495) 961-71-41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kambulova@ekocom.ru</a:t>
            </a:r>
          </a:p>
        </p:txBody>
      </p:sp>
      <p:pic>
        <p:nvPicPr>
          <p:cNvPr id="2097249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0"/>
            <a:ext cx="1250282" cy="750170"/>
          </a:xfrm>
          <a:prstGeom prst="rect">
            <a:avLst/>
          </a:prstGeom>
          <a:noFill/>
        </p:spPr>
      </p:pic>
      <p:sp>
        <p:nvSpPr>
          <p:cNvPr id="12" name="TextBox 71"/>
          <p:cNvSpPr txBox="1"/>
          <p:nvPr/>
        </p:nvSpPr>
        <p:spPr>
          <a:xfrm>
            <a:off x="35496" y="224654"/>
            <a:ext cx="554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19.1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024" y="2067113"/>
            <a:ext cx="36922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июля 2020 года 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программе могут принять участие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коммерческие организации</a:t>
            </a:r>
          </a:p>
        </p:txBody>
      </p:sp>
      <p:sp>
        <p:nvSpPr>
          <p:cNvPr id="8" name="Прямоугольник 6"/>
          <p:cNvSpPr/>
          <p:nvPr/>
        </p:nvSpPr>
        <p:spPr>
          <a:xfrm>
            <a:off x="313024" y="1238336"/>
            <a:ext cx="404295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Экологическая программа «Школа утилизации: электроника»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024" y="2643758"/>
            <a:ext cx="35283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Стоимость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утилизации отходов электронного и электрического оборудования =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копейка за 1 кубометр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024" y="3363838"/>
            <a:ext cx="2540165" cy="11233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Деятельность Фонда: 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безвозмездно осуществляет экспертизу технического состояния оборудования (в том числе медицинского) с выдачей актов технического состояния.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72437"/>
              </p:ext>
            </p:extLst>
          </p:nvPr>
        </p:nvGraphicFramePr>
        <p:xfrm>
          <a:off x="4788024" y="555527"/>
          <a:ext cx="4176464" cy="4570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График проведения программы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«Школа утилизации: электроника» на 2 полугодие 2020 г.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Период проведения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Муниципальное образование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7-8 сентября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Чехов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9-10 сентября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Котельники  Дзержинский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14-15 сентября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Домодедово  Лыткарино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16-17 сентября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Балашиха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21-22 сентября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Лосино-Петровский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23-24 сентября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Реутов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29 сентября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ДПМО, БЦ «Кубик», БЦ «Орбита»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4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 сентября - 1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Мытищи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5-6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Восход Волоколамский </a:t>
                      </a:r>
                      <a:r>
                        <a:rPr lang="ru-RU" sz="900" dirty="0" err="1">
                          <a:effectLst/>
                        </a:rPr>
                        <a:t>г.о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7-8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Дмитровский г.о.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93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12-13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Талдомский </a:t>
                      </a:r>
                      <a:r>
                        <a:rPr lang="ru-RU" sz="900" dirty="0" err="1">
                          <a:effectLst/>
                        </a:rPr>
                        <a:t>г.о</a:t>
                      </a:r>
                      <a:r>
                        <a:rPr lang="ru-RU" sz="900" dirty="0">
                          <a:effectLst/>
                        </a:rPr>
                        <a:t>. Дубна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14-15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Одинцовский </a:t>
                      </a:r>
                      <a:r>
                        <a:rPr lang="ru-RU" sz="900" dirty="0" err="1">
                          <a:effectLst/>
                        </a:rPr>
                        <a:t>г.о</a:t>
                      </a:r>
                      <a:r>
                        <a:rPr lang="ru-RU" sz="900" dirty="0">
                          <a:effectLst/>
                        </a:rPr>
                        <a:t>. </a:t>
                      </a:r>
                      <a:r>
                        <a:rPr lang="ru-RU" sz="900" dirty="0" err="1">
                          <a:effectLst/>
                        </a:rPr>
                        <a:t>Власиха</a:t>
                      </a:r>
                      <a:r>
                        <a:rPr lang="ru-RU" sz="900" dirty="0">
                          <a:effectLst/>
                        </a:rPr>
                        <a:t> Краснознаменск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19-20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Шаховская Лотошино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21-22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Клин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26-27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Солнечногорск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6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28-29 октября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Рузский </a:t>
                      </a:r>
                      <a:r>
                        <a:rPr lang="ru-RU" sz="900" dirty="0" err="1">
                          <a:effectLst/>
                        </a:rPr>
                        <a:t>г.о</a:t>
                      </a:r>
                      <a:r>
                        <a:rPr lang="ru-RU" sz="900" dirty="0">
                          <a:effectLst/>
                        </a:rPr>
                        <a:t>. Можайский </a:t>
                      </a:r>
                      <a:r>
                        <a:rPr lang="ru-RU" sz="900" dirty="0" err="1">
                          <a:effectLst/>
                        </a:rPr>
                        <a:t>г.о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2-3 ноября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Химки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 ноября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Подольск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6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9-10 ноября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Долгопрудный Лобня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11-12 ноября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Наро-Фоминский </a:t>
                      </a:r>
                      <a:r>
                        <a:rPr lang="ru-RU" sz="900" dirty="0" err="1">
                          <a:effectLst/>
                        </a:rPr>
                        <a:t>г.о</a:t>
                      </a:r>
                      <a:r>
                        <a:rPr lang="ru-RU" sz="900" dirty="0">
                          <a:effectLst/>
                        </a:rPr>
                        <a:t>. Молодежный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16-17 ноября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Истра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18-19 ноября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Красногорск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23-24 ноября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Королёв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5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25-27 ноября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Пушкинский </a:t>
                      </a:r>
                      <a:r>
                        <a:rPr lang="ru-RU" sz="900" dirty="0" err="1">
                          <a:effectLst/>
                        </a:rPr>
                        <a:t>г.о</a:t>
                      </a:r>
                      <a:r>
                        <a:rPr lang="ru-RU" sz="900" dirty="0">
                          <a:effectLst/>
                        </a:rPr>
                        <a:t> Красноармейск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 ноября- 1 декабря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Люберцы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2-3 декабря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Сергиево-Посадский г.о.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7-8 декабря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Жуковский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9-10 декабря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Раменский г.о.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98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 декабря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ДПМО, БЦ «Кубик», БЦ «Орбита»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440" marR="2244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9716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0" name="TextBox 1"/>
          <p:cNvSpPr txBox="1"/>
          <p:nvPr/>
        </p:nvSpPr>
        <p:spPr>
          <a:xfrm>
            <a:off x="107504" y="2139702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МИНИСТЕРСТВО ИНВЕСТИЦИЙ, ПРОМЫШЛЕННОСТИ И НАУКИ</a:t>
            </a:r>
            <a:b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latin typeface="Century Gothic" panose="020B0502020202020204" pitchFamily="34" charset="0"/>
              </a:rPr>
              <a:t>МОСКОВСКОЙ ОБЛАСТИ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Shape 143"/>
          <p:cNvSpPr txBox="1"/>
          <p:nvPr/>
        </p:nvSpPr>
        <p:spPr>
          <a:xfrm>
            <a:off x="971600" y="807519"/>
            <a:ext cx="1652498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6000" b="1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ym typeface="Roboto"/>
              </a:rPr>
              <a:t>961</a:t>
            </a:r>
          </a:p>
        </p:txBody>
      </p:sp>
      <p:sp>
        <p:nvSpPr>
          <p:cNvPr id="1048671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</a:p>
        </p:txBody>
      </p:sp>
      <p:pic>
        <p:nvPicPr>
          <p:cNvPr id="2097180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</p:spPr>
      </p:pic>
      <p:sp>
        <p:nvSpPr>
          <p:cNvPr id="10486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2.6</a:t>
            </a:r>
          </a:p>
        </p:txBody>
      </p:sp>
      <p:sp>
        <p:nvSpPr>
          <p:cNvPr id="22" name="TextBox 58"/>
          <p:cNvSpPr txBox="1"/>
          <p:nvPr/>
        </p:nvSpPr>
        <p:spPr>
          <a:xfrm>
            <a:off x="2659724" y="855843"/>
            <a:ext cx="544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ПП РФ от 25.10.2013 №961 - </a:t>
            </a:r>
            <a:r>
              <a:rPr lang="ru-RU" i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Субсидии экспортерам промышленной продукции военного назначения на возмещение части затрат на уплату процентов по кредитам</a:t>
            </a:r>
            <a:r>
              <a:rPr lang="ru-RU" sz="1000" i="1" dirty="0"/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58"/>
          <p:cNvSpPr txBox="1"/>
          <p:nvPr/>
        </p:nvSpPr>
        <p:spPr>
          <a:xfrm>
            <a:off x="467544" y="2787774"/>
            <a:ext cx="4140839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Требования к заявителю </a:t>
            </a:r>
          </a:p>
          <a:p>
            <a:endParaRPr lang="ru-RU" sz="8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latin typeface="Century Gothic" pitchFamily="34" charset="0"/>
              </a:rPr>
              <a:t>направление организацией кредитных ресурсов на производство и (или) экспорт промышленной продукции военного назначения;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>
              <a:latin typeface="Century Gothic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latin typeface="Century Gothic" pitchFamily="34" charset="0"/>
              </a:rPr>
              <a:t>своевременное исполнение организацией кредитных договоров в сроки и объемах, которые установлены графиком погашения кредита;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>
              <a:latin typeface="Century Gothic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latin typeface="Century Gothic" pitchFamily="34" charset="0"/>
              </a:rPr>
              <a:t>отсутствие у организации просроченной задолженности по обязательным платежам в федеральный бюджет и государственные внебюджетные фонды</a:t>
            </a:r>
          </a:p>
          <a:p>
            <a:endParaRPr lang="ru-RU" sz="1000" b="1" dirty="0"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033064"/>
            <a:ext cx="4140839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bg2"/>
                </a:solidFill>
                <a:latin typeface="Century Gothic" pitchFamily="34" charset="0"/>
              </a:rPr>
              <a:t>Размер субсидии </a:t>
            </a:r>
            <a:r>
              <a:rPr lang="ru-RU" sz="1000" dirty="0">
                <a:solidFill>
                  <a:schemeClr val="bg2"/>
                </a:solidFill>
                <a:latin typeface="Century Gothic" pitchFamily="34" charset="0"/>
              </a:rPr>
              <a:t>определяется из расчета </a:t>
            </a:r>
            <a:r>
              <a:rPr lang="ru-RU" sz="1000" b="1" dirty="0">
                <a:solidFill>
                  <a:schemeClr val="bg2"/>
                </a:solidFill>
                <a:latin typeface="Century Gothic" pitchFamily="34" charset="0"/>
              </a:rPr>
              <a:t>2/3 суммы </a:t>
            </a:r>
            <a:r>
              <a:rPr lang="ru-RU" sz="1000" dirty="0">
                <a:solidFill>
                  <a:schemeClr val="bg2"/>
                </a:solidFill>
                <a:latin typeface="Century Gothic" pitchFamily="34" charset="0"/>
              </a:rPr>
              <a:t>произведенных затрат организацией на уплату %  по кредиту при условии, что % ставка по кредиту будет меньше ставки рефинансирования ЦБ РФ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60783" y="2033064"/>
            <a:ext cx="4140839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chemeClr val="bg2"/>
                </a:solidFill>
                <a:latin typeface="Century Gothic" pitchFamily="34" charset="0"/>
              </a:rPr>
              <a:t>Для получения субсидии организация представляет в Минпромторг России </a:t>
            </a:r>
            <a:r>
              <a:rPr lang="ru-RU" sz="1000" b="1" dirty="0">
                <a:solidFill>
                  <a:schemeClr val="bg2"/>
                </a:solidFill>
                <a:latin typeface="Century Gothic" pitchFamily="34" charset="0"/>
              </a:rPr>
              <a:t>заявление по форме</a:t>
            </a:r>
            <a:r>
              <a:rPr lang="ru-RU" sz="1000" dirty="0">
                <a:solidFill>
                  <a:schemeClr val="bg2"/>
                </a:solidFill>
                <a:latin typeface="Century Gothic" pitchFamily="34" charset="0"/>
              </a:rPr>
              <a:t>, утверждаемой Министерством, с приложением следующих </a:t>
            </a:r>
            <a:r>
              <a:rPr lang="ru-RU" sz="1000" b="1" dirty="0">
                <a:solidFill>
                  <a:schemeClr val="bg2"/>
                </a:solidFill>
                <a:latin typeface="Century Gothic" pitchFamily="34" charset="0"/>
              </a:rPr>
              <a:t>документов: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Заверенные документы, подтверждающие отсутствие задолженностей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расчет размера субсидии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описание поставляемой продукции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и другие в соответствии с Постановлением.</a:t>
            </a:r>
          </a:p>
          <a:p>
            <a:pPr algn="just"/>
            <a:endParaRPr lang="ru-RU" sz="1000" b="1" dirty="0">
              <a:solidFill>
                <a:schemeClr val="bg2"/>
              </a:solidFill>
              <a:latin typeface="Century Gothic" pitchFamily="34" charset="0"/>
            </a:endParaRPr>
          </a:p>
          <a:p>
            <a:pPr algn="just"/>
            <a:r>
              <a:rPr lang="ru-RU" sz="1000" b="1" dirty="0">
                <a:solidFill>
                  <a:schemeClr val="bg2"/>
                </a:solidFill>
                <a:latin typeface="Century Gothic" pitchFamily="34" charset="0"/>
              </a:rPr>
              <a:t>Предоставление субсидии </a:t>
            </a:r>
            <a:r>
              <a:rPr lang="ru-RU" sz="1000" dirty="0">
                <a:solidFill>
                  <a:schemeClr val="bg2"/>
                </a:solidFill>
                <a:latin typeface="Century Gothic" pitchFamily="34" charset="0"/>
              </a:rPr>
              <a:t>осуществляется </a:t>
            </a:r>
            <a:r>
              <a:rPr lang="ru-RU" sz="1000" b="1" dirty="0">
                <a:solidFill>
                  <a:schemeClr val="bg2"/>
                </a:solidFill>
                <a:latin typeface="Century Gothic" pitchFamily="34" charset="0"/>
              </a:rPr>
              <a:t>в порядке очередности</a:t>
            </a:r>
            <a:r>
              <a:rPr lang="ru-RU" sz="1000" dirty="0">
                <a:solidFill>
                  <a:schemeClr val="bg2"/>
                </a:solidFill>
                <a:latin typeface="Century Gothic" pitchFamily="34" charset="0"/>
              </a:rPr>
              <a:t>, формируемой исходя из даты поступления документов, соответствующих требованиям и условиям</a:t>
            </a:r>
          </a:p>
          <a:p>
            <a:pPr algn="just"/>
            <a:endParaRPr lang="ru-RU" sz="1000" b="1" dirty="0">
              <a:solidFill>
                <a:schemeClr val="bg2"/>
              </a:solidFill>
              <a:latin typeface="Century Gothic" pitchFamily="34" charset="0"/>
            </a:endParaRPr>
          </a:p>
          <a:p>
            <a:pPr algn="just"/>
            <a:r>
              <a:rPr lang="ru-RU" sz="1000" b="1" dirty="0">
                <a:solidFill>
                  <a:schemeClr val="bg2"/>
                </a:solidFill>
                <a:latin typeface="Century Gothic" pitchFamily="34" charset="0"/>
              </a:rPr>
              <a:t>Решение</a:t>
            </a:r>
            <a:r>
              <a:rPr lang="ru-RU" sz="1000" dirty="0">
                <a:solidFill>
                  <a:schemeClr val="bg2"/>
                </a:solidFill>
                <a:latin typeface="Century Gothic" pitchFamily="34" charset="0"/>
              </a:rPr>
              <a:t> о предоставлении субсидии принимается </a:t>
            </a:r>
            <a:r>
              <a:rPr lang="ru-RU" sz="1000" dirty="0" err="1">
                <a:solidFill>
                  <a:schemeClr val="bg2"/>
                </a:solidFill>
                <a:latin typeface="Century Gothic" pitchFamily="34" charset="0"/>
              </a:rPr>
              <a:t>Минпромторгом</a:t>
            </a:r>
            <a:r>
              <a:rPr lang="ru-RU" sz="1000" dirty="0">
                <a:solidFill>
                  <a:schemeClr val="bg2"/>
                </a:solidFill>
                <a:latin typeface="Century Gothic" pitchFamily="34" charset="0"/>
              </a:rPr>
              <a:t> России </a:t>
            </a:r>
            <a:r>
              <a:rPr lang="ru-RU" sz="1000" b="1" dirty="0">
                <a:solidFill>
                  <a:schemeClr val="bg2"/>
                </a:solidFill>
                <a:latin typeface="Century Gothic" pitchFamily="34" charset="0"/>
              </a:rPr>
              <a:t>в срок до 25 декабря текущего финансового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918155874"/>
      </p:ext>
    </p:extLst>
  </p:cSld>
  <p:clrMapOvr>
    <a:masterClrMapping/>
  </p:clrMapOvr>
</p:sld>
</file>

<file path=ppt/theme/theme1.xml><?xml version="1.0" encoding="utf-8"?>
<a:theme xmlns:a="http://schemas.openxmlformats.org/drawingml/2006/main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10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2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3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4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5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6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7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8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ppt/theme/themeOverride9.xml><?xml version="1.0" encoding="utf-8"?>
<a:themeOverride xmlns:a="http://schemas.openxmlformats.org/drawingml/2006/main">
  <a:clrScheme name="Swiss">
    <a:dk1>
      <a:srgbClr val="F46524"/>
    </a:dk1>
    <a:lt1>
      <a:srgbClr val="FFFFFF"/>
    </a:lt1>
    <a:dk2>
      <a:srgbClr val="000000"/>
    </a:dk2>
    <a:lt2>
      <a:srgbClr val="757575"/>
    </a:lt2>
    <a:accent1>
      <a:srgbClr val="01579B"/>
    </a:accent1>
    <a:accent2>
      <a:srgbClr val="27C7BD"/>
    </a:accent2>
    <a:accent3>
      <a:srgbClr val="0099E8"/>
    </a:accent3>
    <a:accent4>
      <a:srgbClr val="51B9A3"/>
    </a:accent4>
    <a:accent5>
      <a:srgbClr val="FB8C00"/>
    </a:accent5>
    <a:accent6>
      <a:srgbClr val="FFAE88"/>
    </a:accent6>
    <a:hlink>
      <a:srgbClr val="0277BD"/>
    </a:hlink>
    <a:folHlink>
      <a:srgbClr val="0277B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4430</TotalTime>
  <Words>14143</Words>
  <Application>Microsoft Office PowerPoint</Application>
  <PresentationFormat>Экран (16:9)</PresentationFormat>
  <Paragraphs>2054</Paragraphs>
  <Slides>88</Slides>
  <Notes>88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88</vt:i4>
      </vt:variant>
    </vt:vector>
  </HeadingPairs>
  <TitlesOfParts>
    <vt:vector size="113" baseType="lpstr">
      <vt:lpstr>Wingdings</vt:lpstr>
      <vt:lpstr>AkzidenzGroteskPro</vt:lpstr>
      <vt:lpstr>Lato</vt:lpstr>
      <vt:lpstr>Century Gothic</vt:lpstr>
      <vt:lpstr>Golos Text</vt:lpstr>
      <vt:lpstr>Arial</vt:lpstr>
      <vt:lpstr>Tahoma</vt:lpstr>
      <vt:lpstr>Segoe UI Light</vt:lpstr>
      <vt:lpstr>Segoe UI</vt:lpstr>
      <vt:lpstr>Times New Roman</vt:lpstr>
      <vt:lpstr>Raleway</vt:lpstr>
      <vt:lpstr>Courier New</vt:lpstr>
      <vt:lpstr>swiss-2</vt:lpstr>
      <vt:lpstr>2_swiss-2</vt:lpstr>
      <vt:lpstr>3_swiss-2</vt:lpstr>
      <vt:lpstr>4_swiss-2</vt:lpstr>
      <vt:lpstr>5_swiss-2</vt:lpstr>
      <vt:lpstr>1_swiss-2</vt:lpstr>
      <vt:lpstr>7_swiss-2</vt:lpstr>
      <vt:lpstr>8_swiss-2</vt:lpstr>
      <vt:lpstr>10_swiss-2</vt:lpstr>
      <vt:lpstr>11_swiss-2</vt:lpstr>
      <vt:lpstr>6_swiss-2</vt:lpstr>
      <vt:lpstr>12_swiss-2</vt:lpstr>
      <vt:lpstr>13_swiss-2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Name</dc:title>
  <dc:creator>Дембицкий Михаил Николаевич</dc:creator>
  <cp:lastModifiedBy>Администратор</cp:lastModifiedBy>
  <cp:revision>209</cp:revision>
  <cp:lastPrinted>2020-07-27T13:15:35Z</cp:lastPrinted>
  <dcterms:created xsi:type="dcterms:W3CDTF">2019-08-05T14:52:45Z</dcterms:created>
  <dcterms:modified xsi:type="dcterms:W3CDTF">2021-10-04T14:28:06Z</dcterms:modified>
</cp:coreProperties>
</file>